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78" r:id="rId2"/>
    <p:sldId id="903" r:id="rId3"/>
    <p:sldId id="279" r:id="rId4"/>
    <p:sldId id="280" r:id="rId5"/>
    <p:sldId id="281" r:id="rId6"/>
    <p:sldId id="325" r:id="rId7"/>
    <p:sldId id="326" r:id="rId8"/>
    <p:sldId id="328" r:id="rId9"/>
    <p:sldId id="329" r:id="rId10"/>
    <p:sldId id="330" r:id="rId11"/>
    <p:sldId id="331" r:id="rId12"/>
    <p:sldId id="332" r:id="rId13"/>
    <p:sldId id="333" r:id="rId14"/>
    <p:sldId id="334" r:id="rId15"/>
    <p:sldId id="335" r:id="rId16"/>
    <p:sldId id="327" r:id="rId17"/>
    <p:sldId id="336" r:id="rId18"/>
    <p:sldId id="337" r:id="rId19"/>
    <p:sldId id="338" r:id="rId20"/>
    <p:sldId id="339" r:id="rId21"/>
    <p:sldId id="340" r:id="rId22"/>
    <p:sldId id="341" r:id="rId23"/>
    <p:sldId id="376" r:id="rId24"/>
    <p:sldId id="377" r:id="rId25"/>
    <p:sldId id="342" r:id="rId26"/>
    <p:sldId id="343" r:id="rId27"/>
    <p:sldId id="380" r:id="rId28"/>
    <p:sldId id="378" r:id="rId29"/>
    <p:sldId id="379" r:id="rId30"/>
    <p:sldId id="381" r:id="rId31"/>
    <p:sldId id="382" r:id="rId32"/>
    <p:sldId id="383" r:id="rId33"/>
    <p:sldId id="386" r:id="rId34"/>
    <p:sldId id="385" r:id="rId35"/>
    <p:sldId id="384" r:id="rId36"/>
    <p:sldId id="387" r:id="rId37"/>
    <p:sldId id="298" r:id="rId38"/>
    <p:sldId id="388" r:id="rId39"/>
    <p:sldId id="389" r:id="rId40"/>
    <p:sldId id="390" r:id="rId41"/>
    <p:sldId id="344" r:id="rId42"/>
    <p:sldId id="324" r:id="rId43"/>
    <p:sldId id="391" r:id="rId44"/>
    <p:sldId id="392" r:id="rId45"/>
    <p:sldId id="393" r:id="rId46"/>
    <p:sldId id="394" r:id="rId47"/>
    <p:sldId id="395" r:id="rId48"/>
    <p:sldId id="397" r:id="rId49"/>
    <p:sldId id="396" r:id="rId50"/>
    <p:sldId id="398" r:id="rId51"/>
    <p:sldId id="399" r:id="rId52"/>
    <p:sldId id="400"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FF6666"/>
    <a:srgbClr val="CCFFFF"/>
    <a:srgbClr val="00FFFF"/>
    <a:srgbClr val="3178BF"/>
    <a:srgbClr val="FF33CC"/>
    <a:srgbClr val="00C493"/>
    <a:srgbClr val="00BF90"/>
    <a:srgbClr val="00AC81"/>
    <a:srgbClr val="00AF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41" autoAdjust="0"/>
    <p:restoredTop sz="94660"/>
  </p:normalViewPr>
  <p:slideViewPr>
    <p:cSldViewPr snapToGrid="0" showGuides="1">
      <p:cViewPr varScale="1">
        <p:scale>
          <a:sx n="114" d="100"/>
          <a:sy n="114" d="100"/>
        </p:scale>
        <p:origin x="516" y="96"/>
      </p:cViewPr>
      <p:guideLst>
        <p:guide orient="horz" pos="211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A4E82-719B-45B5-B153-8474DE53B02D}" type="datetimeFigureOut">
              <a:rPr lang="zh-CN" altLang="en-US" smtClean="0"/>
              <a:pPr/>
              <a:t>2023/11/5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1EAC0-35A8-41CD-998F-5E6C94A28D57}" type="slidenum">
              <a:rPr lang="zh-CN" altLang="en-US" smtClean="0"/>
              <a:pPr/>
              <a:t>‹#›</a:t>
            </a:fld>
            <a:endParaRPr lang="zh-CN" altLang="en-US"/>
          </a:p>
        </p:txBody>
      </p:sp>
    </p:spTree>
    <p:extLst>
      <p:ext uri="{BB962C8B-B14F-4D97-AF65-F5344CB8AC3E}">
        <p14:creationId xmlns:p14="http://schemas.microsoft.com/office/powerpoint/2010/main" val="2410227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9DFBAA9-25B8-4A58-AF0F-8999C41BCFE9}" type="slidenum">
              <a:rPr lang="en-US" altLang="zh-CN" smtClean="0"/>
              <a:pPr>
                <a:defRPr/>
              </a:pPr>
              <a:t>2</a:t>
            </a:fld>
            <a:endParaRPr lang="en-US" altLang="zh-CN"/>
          </a:p>
        </p:txBody>
      </p:sp>
    </p:spTree>
    <p:extLst>
      <p:ext uri="{BB962C8B-B14F-4D97-AF65-F5344CB8AC3E}">
        <p14:creationId xmlns:p14="http://schemas.microsoft.com/office/powerpoint/2010/main" val="1227197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4196758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3181214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357791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16"/>
          <p:cNvSpPr txBox="1">
            <a:spLocks noChangeArrowheads="1"/>
          </p:cNvSpPr>
          <p:nvPr userDrawn="1"/>
        </p:nvSpPr>
        <p:spPr bwMode="auto">
          <a:xfrm>
            <a:off x="3600451" y="6503989"/>
            <a:ext cx="8623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defRPr/>
            </a:pPr>
            <a:r>
              <a:rPr lang="zh-CN" altLang="en-US" sz="1600">
                <a:solidFill>
                  <a:schemeClr val="bg1"/>
                </a:solidFill>
              </a:rPr>
              <a:t>电子科技大学</a:t>
            </a:r>
            <a:r>
              <a:rPr lang="en-US" altLang="zh-CN" sz="1600">
                <a:solidFill>
                  <a:schemeClr val="bg1"/>
                </a:solidFill>
              </a:rPr>
              <a:t>-</a:t>
            </a:r>
            <a:r>
              <a:rPr lang="zh-CN" altLang="en-US" sz="1600">
                <a:solidFill>
                  <a:schemeClr val="bg1"/>
                </a:solidFill>
              </a:rPr>
              <a:t>机械电子工程学院</a:t>
            </a:r>
            <a:r>
              <a:rPr lang="en-US" altLang="zh-CN" sz="1600">
                <a:solidFill>
                  <a:schemeClr val="bg1"/>
                </a:solidFill>
              </a:rPr>
              <a:t>-</a:t>
            </a:r>
            <a:r>
              <a:rPr lang="zh-CN" altLang="en-US" sz="1600">
                <a:solidFill>
                  <a:schemeClr val="bg1"/>
                </a:solidFill>
              </a:rPr>
              <a:t>彭卫文</a:t>
            </a:r>
            <a:endParaRPr lang="en-US" altLang="zh-CN" sz="1600">
              <a:solidFill>
                <a:schemeClr val="bg1"/>
              </a:solidFill>
            </a:endParaRPr>
          </a:p>
        </p:txBody>
      </p:sp>
      <p:sp>
        <p:nvSpPr>
          <p:cNvPr id="2" name="Title 1"/>
          <p:cNvSpPr>
            <a:spLocks noGrp="1"/>
          </p:cNvSpPr>
          <p:nvPr>
            <p:ph type="title"/>
          </p:nvPr>
        </p:nvSpPr>
        <p:spPr/>
        <p:txBody>
          <a:bodyPr/>
          <a:lstStyle>
            <a:lvl1pPr>
              <a:defRPr>
                <a:effectLs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06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254000" y="190500"/>
            <a:ext cx="11696700" cy="64643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065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363890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3729024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343882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57293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1085486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2356578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B1B6207-3C04-462D-8E72-68C9730EB86D}" type="datetimeFigureOut">
              <a:rPr lang="zh-CN" altLang="en-US" smtClean="0"/>
              <a:pPr/>
              <a:t>2023/11/5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96003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1B6207-3C04-462D-8E72-68C9730EB86D}" type="datetimeFigureOut">
              <a:rPr lang="zh-CN" altLang="en-US" smtClean="0"/>
              <a:pPr/>
              <a:t>2023/11/5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3D535D-1C9A-4F3E-B1DC-DA5A3835AF07}" type="slidenum">
              <a:rPr lang="zh-CN" altLang="en-US" smtClean="0"/>
              <a:pPr/>
              <a:t>‹#›</a:t>
            </a:fld>
            <a:endParaRPr lang="zh-CN" altLang="en-US"/>
          </a:p>
        </p:txBody>
      </p:sp>
    </p:spTree>
    <p:extLst>
      <p:ext uri="{BB962C8B-B14F-4D97-AF65-F5344CB8AC3E}">
        <p14:creationId xmlns:p14="http://schemas.microsoft.com/office/powerpoint/2010/main" val="1750782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9.bin"/><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oleObject" Target="../embeddings/oleObject1.bin"/><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oleObject" Target="../embeddings/oleObject2.bin"/><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11.bin"/><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12.bin"/><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image" Target="../media/image49.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8.xml"/><Relationship Id="rId4" Type="http://schemas.openxmlformats.org/officeDocument/2006/relationships/slide" Target="slide3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oleObject" Target="../embeddings/oleObject4.bin"/><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oleObject" Target="../embeddings/oleObject13.bin"/><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oleObject" Target="../embeddings/oleObject14.bin"/></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oleObject" Target="../embeddings/oleObject17.bin"/><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oleObject" Target="../embeddings/oleObject18.bin"/></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oleObject" Target="../embeddings/oleObject19.bin"/><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oleObject" Target="../embeddings/oleObject20.bin"/></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60.png"/><Relationship Id="rId18" Type="http://schemas.openxmlformats.org/officeDocument/2006/relationships/oleObject" Target="../embeddings/oleObject29.bin"/><Relationship Id="rId3" Type="http://schemas.openxmlformats.org/officeDocument/2006/relationships/image" Target="../media/image55.png"/><Relationship Id="rId21" Type="http://schemas.openxmlformats.org/officeDocument/2006/relationships/image" Target="../media/image64.png"/><Relationship Id="rId7" Type="http://schemas.openxmlformats.org/officeDocument/2006/relationships/image" Target="../media/image57.png"/><Relationship Id="rId12" Type="http://schemas.openxmlformats.org/officeDocument/2006/relationships/oleObject" Target="../embeddings/oleObject26.bin"/><Relationship Id="rId17" Type="http://schemas.openxmlformats.org/officeDocument/2006/relationships/image" Target="../media/image62.png"/><Relationship Id="rId2" Type="http://schemas.openxmlformats.org/officeDocument/2006/relationships/oleObject" Target="../embeddings/oleObject21.bin"/><Relationship Id="rId16" Type="http://schemas.openxmlformats.org/officeDocument/2006/relationships/oleObject" Target="../embeddings/oleObject28.bin"/><Relationship Id="rId20"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oleObject" Target="../embeddings/oleObject23.bin"/><Relationship Id="rId11" Type="http://schemas.openxmlformats.org/officeDocument/2006/relationships/image" Target="../media/image59.png"/><Relationship Id="rId5" Type="http://schemas.openxmlformats.org/officeDocument/2006/relationships/image" Target="../media/image56.png"/><Relationship Id="rId15" Type="http://schemas.openxmlformats.org/officeDocument/2006/relationships/image" Target="../media/image61.png"/><Relationship Id="rId10" Type="http://schemas.openxmlformats.org/officeDocument/2006/relationships/oleObject" Target="../embeddings/oleObject25.bin"/><Relationship Id="rId19" Type="http://schemas.openxmlformats.org/officeDocument/2006/relationships/image" Target="../media/image63.png"/><Relationship Id="rId4" Type="http://schemas.openxmlformats.org/officeDocument/2006/relationships/oleObject" Target="../embeddings/oleObject22.bin"/><Relationship Id="rId9" Type="http://schemas.openxmlformats.org/officeDocument/2006/relationships/image" Target="../media/image58.png"/><Relationship Id="rId14" Type="http://schemas.openxmlformats.org/officeDocument/2006/relationships/oleObject" Target="../embeddings/oleObject27.bin"/></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3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6.bin"/><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a:spLocks noChangeArrowheads="1"/>
          </p:cNvSpPr>
          <p:nvPr/>
        </p:nvSpPr>
        <p:spPr bwMode="auto">
          <a:xfrm>
            <a:off x="5747407" y="2734382"/>
            <a:ext cx="5109087" cy="2175209"/>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50000"/>
              </a:lnSpc>
            </a:pPr>
            <a:r>
              <a:rPr kumimoji="0" lang="zh-CN" altLang="en-US" sz="4800" b="1" i="1" dirty="0">
                <a:solidFill>
                  <a:srgbClr val="0070C0"/>
                </a:solidFill>
                <a:latin typeface="Times New Roman" panose="02020603050405020304" pitchFamily="18" charset="0"/>
                <a:ea typeface="华文细黑" panose="02010600040101010101" pitchFamily="2" charset="-122"/>
                <a:cs typeface="Times New Roman" panose="02020603050405020304" pitchFamily="18" charset="0"/>
                <a:sym typeface="微软雅黑" panose="020B0503020204020204" pitchFamily="34" charset="-122"/>
              </a:rPr>
              <a:t>        第四章</a:t>
            </a:r>
            <a:endParaRPr kumimoji="0" lang="en-US" altLang="zh-CN" sz="4800" b="1" i="1" dirty="0">
              <a:solidFill>
                <a:srgbClr val="0070C0"/>
              </a:solidFill>
              <a:latin typeface="Times New Roman" panose="02020603050405020304" pitchFamily="18" charset="0"/>
              <a:ea typeface="华文细黑" panose="02010600040101010101" pitchFamily="2" charset="-122"/>
              <a:cs typeface="Times New Roman" panose="02020603050405020304" pitchFamily="18" charset="0"/>
              <a:sym typeface="微软雅黑" panose="020B0503020204020204" pitchFamily="34" charset="-122"/>
            </a:endParaRPr>
          </a:p>
          <a:p>
            <a:pPr>
              <a:lnSpc>
                <a:spcPct val="150000"/>
              </a:lnSpc>
            </a:pPr>
            <a:r>
              <a:rPr kumimoji="0" lang="zh-CN" altLang="zh-CN" sz="4800" b="1" i="1" dirty="0">
                <a:solidFill>
                  <a:srgbClr val="0070C0"/>
                </a:solidFill>
                <a:latin typeface="Times New Roman" panose="02020603050405020304" pitchFamily="18" charset="0"/>
                <a:ea typeface="华文细黑" panose="02010600040101010101" pitchFamily="2" charset="-122"/>
                <a:cs typeface="Times New Roman" panose="02020603050405020304" pitchFamily="18" charset="0"/>
              </a:rPr>
              <a:t>工程形体的三视图</a:t>
            </a:r>
            <a:endParaRPr kumimoji="0" lang="zh-CN" altLang="en-US" sz="4800" b="1" i="1" dirty="0">
              <a:solidFill>
                <a:srgbClr val="0070C0"/>
              </a:solidFill>
              <a:latin typeface="Times New Roman" panose="02020603050405020304" pitchFamily="18" charset="0"/>
              <a:ea typeface="华文细黑" panose="02010600040101010101" pitchFamily="2" charset="-122"/>
              <a:cs typeface="Times New Roman" panose="02020603050405020304" pitchFamily="18" charset="0"/>
              <a:sym typeface="微软雅黑" panose="020B0503020204020204" pitchFamily="34" charset="-122"/>
            </a:endParaRPr>
          </a:p>
        </p:txBody>
      </p:sp>
      <p:sp>
        <p:nvSpPr>
          <p:cNvPr id="4" name="文本框 3"/>
          <p:cNvSpPr txBox="1"/>
          <p:nvPr/>
        </p:nvSpPr>
        <p:spPr>
          <a:xfrm>
            <a:off x="1038979" y="1669895"/>
            <a:ext cx="5705408" cy="1446550"/>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altLang="zh-CN" sz="8800" b="1" dirty="0">
                <a:solidFill>
                  <a:schemeClr val="bg1">
                    <a:lumMod val="50000"/>
                  </a:schemeClr>
                </a:solidFill>
                <a:latin typeface="华文细黑" panose="02010600040101010101" pitchFamily="2" charset="-122"/>
                <a:ea typeface="华文细黑" panose="02010600040101010101" pitchFamily="2" charset="-122"/>
              </a:rPr>
              <a:t>Chapter 4</a:t>
            </a:r>
            <a:endParaRPr lang="zh-CN" altLang="en-US" sz="8800" b="1" dirty="0">
              <a:solidFill>
                <a:schemeClr val="bg1">
                  <a:lumMod val="50000"/>
                </a:schemeClr>
              </a:solidFill>
              <a:latin typeface="华文细黑" panose="02010600040101010101" pitchFamily="2" charset="-122"/>
              <a:ea typeface="华文细黑" panose="02010600040101010101" pitchFamily="2" charset="-122"/>
            </a:endParaRPr>
          </a:p>
        </p:txBody>
      </p:sp>
      <p:grpSp>
        <p:nvGrpSpPr>
          <p:cNvPr id="5" name="组合 4"/>
          <p:cNvGrpSpPr>
            <a:grpSpLocks noChangeAspect="1"/>
          </p:cNvGrpSpPr>
          <p:nvPr/>
        </p:nvGrpSpPr>
        <p:grpSpPr>
          <a:xfrm>
            <a:off x="1134757" y="3381752"/>
            <a:ext cx="3834118" cy="1531539"/>
            <a:chOff x="1134757" y="3381752"/>
            <a:chExt cx="3834118" cy="1531539"/>
          </a:xfrm>
        </p:grpSpPr>
        <p:sp>
          <p:nvSpPr>
            <p:cNvPr id="12" name="平行四边形 11"/>
            <p:cNvSpPr/>
            <p:nvPr/>
          </p:nvSpPr>
          <p:spPr>
            <a:xfrm>
              <a:off x="3830347" y="3469591"/>
              <a:ext cx="720000" cy="1440000"/>
            </a:xfrm>
            <a:prstGeom prst="parallelogram">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1532857" y="3473291"/>
              <a:ext cx="720000" cy="1440000"/>
            </a:xfrm>
            <a:prstGeom prst="parallelogram">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4248875" y="3381752"/>
              <a:ext cx="720000" cy="1440000"/>
            </a:xfrm>
            <a:prstGeom prst="parallelogram">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470347" y="3381752"/>
              <a:ext cx="720000" cy="1440000"/>
            </a:xfrm>
            <a:prstGeom prst="parallelogram">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691817" y="3381752"/>
              <a:ext cx="720000" cy="1440000"/>
            </a:xfrm>
            <a:prstGeom prst="parallelogram">
              <a:avLst/>
            </a:prstGeom>
            <a:solidFill>
              <a:srgbClr val="0066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134757" y="3381752"/>
              <a:ext cx="720000" cy="1440000"/>
            </a:xfrm>
            <a:prstGeom prst="parallelogram">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913287" y="3381752"/>
              <a:ext cx="720000" cy="1440000"/>
            </a:xfrm>
            <a:prstGeom prst="parallelogram">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p>
          </p:txBody>
        </p:sp>
      </p:grpSp>
    </p:spTree>
    <p:extLst>
      <p:ext uri="{BB962C8B-B14F-4D97-AF65-F5344CB8AC3E}">
        <p14:creationId xmlns:p14="http://schemas.microsoft.com/office/powerpoint/2010/main" val="62346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l="22688" t="19489" r="26367" b="18489"/>
          <a:stretch>
            <a:fillRect/>
          </a:stretch>
        </p:blipFill>
        <p:spPr bwMode="auto">
          <a:xfrm>
            <a:off x="2424114" y="620714"/>
            <a:ext cx="6588125" cy="601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 Box 3"/>
          <p:cNvSpPr txBox="1">
            <a:spLocks noChangeArrowheads="1"/>
          </p:cNvSpPr>
          <p:nvPr/>
        </p:nvSpPr>
        <p:spPr bwMode="auto">
          <a:xfrm>
            <a:off x="2855914" y="6092826"/>
            <a:ext cx="5184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sp>
        <p:nvSpPr>
          <p:cNvPr id="4" name="Oval 4"/>
          <p:cNvSpPr>
            <a:spLocks noChangeArrowheads="1"/>
          </p:cNvSpPr>
          <p:nvPr/>
        </p:nvSpPr>
        <p:spPr bwMode="auto">
          <a:xfrm>
            <a:off x="3503614" y="4884739"/>
            <a:ext cx="142875" cy="142875"/>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 name="Text Box 5"/>
          <p:cNvSpPr txBox="1">
            <a:spLocks noChangeArrowheads="1"/>
          </p:cNvSpPr>
          <p:nvPr/>
        </p:nvSpPr>
        <p:spPr bwMode="auto">
          <a:xfrm>
            <a:off x="3503614" y="4941888"/>
            <a:ext cx="2889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k</a:t>
            </a:r>
          </a:p>
        </p:txBody>
      </p:sp>
      <p:sp>
        <p:nvSpPr>
          <p:cNvPr id="6" name="Oval 6"/>
          <p:cNvSpPr>
            <a:spLocks noChangeArrowheads="1"/>
          </p:cNvSpPr>
          <p:nvPr/>
        </p:nvSpPr>
        <p:spPr bwMode="auto">
          <a:xfrm>
            <a:off x="3505201" y="2349501"/>
            <a:ext cx="142875" cy="142875"/>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 name="Text Box 7"/>
          <p:cNvSpPr txBox="1">
            <a:spLocks noChangeArrowheads="1"/>
          </p:cNvSpPr>
          <p:nvPr/>
        </p:nvSpPr>
        <p:spPr bwMode="auto">
          <a:xfrm>
            <a:off x="3503613" y="2054226"/>
            <a:ext cx="7921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k′</a:t>
            </a:r>
          </a:p>
        </p:txBody>
      </p:sp>
      <p:sp>
        <p:nvSpPr>
          <p:cNvPr id="8" name="Oval 8"/>
          <p:cNvSpPr>
            <a:spLocks noChangeArrowheads="1"/>
          </p:cNvSpPr>
          <p:nvPr/>
        </p:nvSpPr>
        <p:spPr bwMode="auto">
          <a:xfrm>
            <a:off x="7219951" y="2333626"/>
            <a:ext cx="142875" cy="142875"/>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 name="Text Box 9"/>
          <p:cNvSpPr txBox="1">
            <a:spLocks noChangeArrowheads="1"/>
          </p:cNvSpPr>
          <p:nvPr/>
        </p:nvSpPr>
        <p:spPr bwMode="auto">
          <a:xfrm>
            <a:off x="7177088" y="2054226"/>
            <a:ext cx="7921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k″</a:t>
            </a:r>
          </a:p>
        </p:txBody>
      </p:sp>
      <p:sp>
        <p:nvSpPr>
          <p:cNvPr id="10" name="Text Box 10"/>
          <p:cNvSpPr txBox="1">
            <a:spLocks noChangeArrowheads="1"/>
          </p:cNvSpPr>
          <p:nvPr/>
        </p:nvSpPr>
        <p:spPr bwMode="auto">
          <a:xfrm>
            <a:off x="877094" y="318442"/>
            <a:ext cx="2769395"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800"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800"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2</a:t>
            </a:r>
            <a:r>
              <a:rPr lang="zh-CN" altLang="en-US" sz="2800"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）正三棱锥</a:t>
            </a:r>
          </a:p>
        </p:txBody>
      </p:sp>
      <p:sp>
        <p:nvSpPr>
          <p:cNvPr id="11" name="Text Box 11"/>
          <p:cNvSpPr txBox="1">
            <a:spLocks noChangeArrowheads="1"/>
          </p:cNvSpPr>
          <p:nvPr/>
        </p:nvSpPr>
        <p:spPr bwMode="auto">
          <a:xfrm>
            <a:off x="2424114" y="3429001"/>
            <a:ext cx="7207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e′</a:t>
            </a:r>
          </a:p>
        </p:txBody>
      </p:sp>
      <p:sp>
        <p:nvSpPr>
          <p:cNvPr id="12" name="Text Box 12"/>
          <p:cNvSpPr txBox="1">
            <a:spLocks noChangeArrowheads="1"/>
          </p:cNvSpPr>
          <p:nvPr/>
        </p:nvSpPr>
        <p:spPr bwMode="auto">
          <a:xfrm>
            <a:off x="2855914" y="5516563"/>
            <a:ext cx="2889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sp>
        <p:nvSpPr>
          <p:cNvPr id="13" name="Text Box 13"/>
          <p:cNvSpPr txBox="1">
            <a:spLocks noChangeArrowheads="1"/>
          </p:cNvSpPr>
          <p:nvPr/>
        </p:nvSpPr>
        <p:spPr bwMode="auto">
          <a:xfrm>
            <a:off x="2855914" y="4797426"/>
            <a:ext cx="2889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e</a:t>
            </a:r>
          </a:p>
        </p:txBody>
      </p:sp>
      <p:sp>
        <p:nvSpPr>
          <p:cNvPr id="14" name="Line 14"/>
          <p:cNvSpPr>
            <a:spLocks noChangeShapeType="1"/>
          </p:cNvSpPr>
          <p:nvPr/>
        </p:nvSpPr>
        <p:spPr bwMode="auto">
          <a:xfrm flipH="1">
            <a:off x="3144838" y="765176"/>
            <a:ext cx="1079500" cy="2663825"/>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5"/>
          <p:cNvSpPr>
            <a:spLocks noChangeShapeType="1"/>
          </p:cNvSpPr>
          <p:nvPr/>
        </p:nvSpPr>
        <p:spPr bwMode="auto">
          <a:xfrm>
            <a:off x="3144838" y="3429001"/>
            <a:ext cx="0" cy="1439863"/>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flipH="1" flipV="1">
            <a:off x="3144838" y="4868863"/>
            <a:ext cx="1008062" cy="21590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576638" y="2420938"/>
            <a:ext cx="0" cy="252095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8"/>
          <p:cNvSpPr>
            <a:spLocks noChangeShapeType="1"/>
          </p:cNvSpPr>
          <p:nvPr/>
        </p:nvSpPr>
        <p:spPr bwMode="auto">
          <a:xfrm>
            <a:off x="3576639" y="4941888"/>
            <a:ext cx="3743325"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19"/>
          <p:cNvSpPr>
            <a:spLocks noChangeShapeType="1"/>
          </p:cNvSpPr>
          <p:nvPr/>
        </p:nvSpPr>
        <p:spPr bwMode="auto">
          <a:xfrm>
            <a:off x="3548063" y="2420938"/>
            <a:ext cx="3771900"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20"/>
          <p:cNvSpPr>
            <a:spLocks noChangeShapeType="1"/>
          </p:cNvSpPr>
          <p:nvPr/>
        </p:nvSpPr>
        <p:spPr bwMode="auto">
          <a:xfrm>
            <a:off x="7305675" y="2420938"/>
            <a:ext cx="0" cy="252095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Text Box 21"/>
          <p:cNvSpPr txBox="1">
            <a:spLocks noChangeArrowheads="1"/>
          </p:cNvSpPr>
          <p:nvPr/>
        </p:nvSpPr>
        <p:spPr bwMode="auto">
          <a:xfrm>
            <a:off x="4224338" y="549276"/>
            <a:ext cx="6477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000" b="1" i="1"/>
              <a:t>S</a:t>
            </a:r>
            <a:r>
              <a:rPr lang="zh-CN" altLang="en-US" sz="2000" b="1" i="1"/>
              <a:t>＇</a:t>
            </a:r>
          </a:p>
        </p:txBody>
      </p:sp>
      <p:sp>
        <p:nvSpPr>
          <p:cNvPr id="22" name="Text Box 22"/>
          <p:cNvSpPr txBox="1">
            <a:spLocks noChangeArrowheads="1"/>
          </p:cNvSpPr>
          <p:nvPr/>
        </p:nvSpPr>
        <p:spPr bwMode="auto">
          <a:xfrm>
            <a:off x="4008438" y="4652964"/>
            <a:ext cx="431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000" b="1" i="1"/>
              <a:t>s</a:t>
            </a:r>
          </a:p>
        </p:txBody>
      </p:sp>
      <p:sp>
        <p:nvSpPr>
          <p:cNvPr id="23" name="Text Box 23"/>
          <p:cNvSpPr txBox="1">
            <a:spLocks noChangeAspect="1" noChangeArrowheads="1"/>
          </p:cNvSpPr>
          <p:nvPr/>
        </p:nvSpPr>
        <p:spPr bwMode="auto">
          <a:xfrm>
            <a:off x="6889751" y="549275"/>
            <a:ext cx="715963"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000" b="1" i="1"/>
              <a:t>s〞</a:t>
            </a:r>
          </a:p>
        </p:txBody>
      </p:sp>
      <p:pic>
        <p:nvPicPr>
          <p:cNvPr id="24"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364" y="3500439"/>
            <a:ext cx="2560637" cy="30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49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1000"/>
                                        <p:tgtEl>
                                          <p:spTgt spid="15"/>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1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1000"/>
                                        <p:tgtEl>
                                          <p:spTgt spid="17"/>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10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1000"/>
                                        <p:tgtEl>
                                          <p:spTgt spid="1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utoUpdateAnimBg="0"/>
      <p:bldP spid="8" grpId="0" animBg="1"/>
      <p:bldP spid="9" grpId="0" autoUpdateAnimBg="0"/>
      <p:bldP spid="11" grpId="0" autoUpdateAnimBg="0"/>
      <p:bldP spid="13" grpId="0" autoUpdateAnimBg="0"/>
      <p:bldP spid="14" grpId="0" animBg="1"/>
      <p:bldP spid="15" grpId="0" animBg="1"/>
      <p:bldP spid="16" grpId="0" animBg="1"/>
      <p:bldP spid="17" grpId="0" animBg="1"/>
      <p:bldP spid="18"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316038"/>
            <a:ext cx="8285163"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341438"/>
            <a:ext cx="8382000"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txBox="1">
            <a:spLocks noRot="1" noChangeArrowheads="1"/>
          </p:cNvSpPr>
          <p:nvPr/>
        </p:nvSpPr>
        <p:spPr>
          <a:xfrm>
            <a:off x="795193" y="334386"/>
            <a:ext cx="7772400" cy="577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Bef>
                <a:spcPct val="50000"/>
              </a:spcBef>
              <a:buNone/>
            </a:pPr>
            <a:r>
              <a:rPr lang="zh-CN" altLang="en-US" sz="3200" b="1" dirty="0">
                <a:solidFill>
                  <a:srgbClr val="0066CC"/>
                </a:solidFill>
                <a:latin typeface="华文细黑" panose="02010600040101010101" pitchFamily="2" charset="-122"/>
                <a:ea typeface="华文细黑" panose="02010600040101010101" pitchFamily="2" charset="-122"/>
              </a:rPr>
              <a:t>例：求三棱柱体表面上直线的投影。</a:t>
            </a:r>
          </a:p>
        </p:txBody>
      </p:sp>
    </p:spTree>
    <p:extLst>
      <p:ext uri="{BB962C8B-B14F-4D97-AF65-F5344CB8AC3E}">
        <p14:creationId xmlns:p14="http://schemas.microsoft.com/office/powerpoint/2010/main" val="45678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56857" y="1907212"/>
            <a:ext cx="5361709" cy="3548016"/>
          </a:xfrm>
          <a:prstGeom prst="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
        <p:nvSpPr>
          <p:cNvPr id="3" name="文本框 2"/>
          <p:cNvSpPr txBox="1"/>
          <p:nvPr/>
        </p:nvSpPr>
        <p:spPr>
          <a:xfrm>
            <a:off x="509299" y="1907212"/>
            <a:ext cx="5361709" cy="3548016"/>
          </a:xfrm>
          <a:prstGeom prst="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
        <p:nvSpPr>
          <p:cNvPr id="4" name="Text Box 5"/>
          <p:cNvSpPr txBox="1">
            <a:spLocks noChangeArrowheads="1"/>
          </p:cNvSpPr>
          <p:nvPr/>
        </p:nvSpPr>
        <p:spPr bwMode="auto">
          <a:xfrm>
            <a:off x="945861" y="1144209"/>
            <a:ext cx="985029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400" b="1" dirty="0">
                <a:solidFill>
                  <a:srgbClr val="800000"/>
                </a:solidFill>
                <a:ea typeface="楷体_GB2312" panose="02010600030101010101" charset="-122"/>
              </a:rPr>
              <a:t>      </a:t>
            </a:r>
            <a:r>
              <a:rPr lang="zh-CN" altLang="en-US" sz="2400" b="1" dirty="0">
                <a:solidFill>
                  <a:srgbClr val="FF6666"/>
                </a:solidFill>
                <a:latin typeface="华文细黑" panose="02010600040101010101" pitchFamily="2" charset="-122"/>
                <a:ea typeface="华文细黑" panose="02010600040101010101" pitchFamily="2" charset="-122"/>
              </a:rPr>
              <a:t>回转体的表面是回转面或回转面和平面，常见的有圆柱体、圆锥体等。</a:t>
            </a:r>
          </a:p>
        </p:txBody>
      </p:sp>
      <p:sp>
        <p:nvSpPr>
          <p:cNvPr id="5" name="Text Box 7"/>
          <p:cNvSpPr txBox="1">
            <a:spLocks noChangeArrowheads="1"/>
          </p:cNvSpPr>
          <p:nvPr/>
        </p:nvSpPr>
        <p:spPr bwMode="auto">
          <a:xfrm>
            <a:off x="1773148" y="5673797"/>
            <a:ext cx="237648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buClrTx/>
              <a:buFontTx/>
              <a:buNone/>
            </a:pPr>
            <a:r>
              <a:rPr lang="zh-CN" altLang="en-US" sz="2400" b="1" dirty="0">
                <a:latin typeface="华文细黑" panose="02010600040101010101" pitchFamily="2" charset="-122"/>
                <a:ea typeface="华文细黑" panose="02010600040101010101" pitchFamily="2" charset="-122"/>
              </a:rPr>
              <a:t>圆柱</a:t>
            </a:r>
          </a:p>
        </p:txBody>
      </p:sp>
      <p:sp>
        <p:nvSpPr>
          <p:cNvPr id="6" name="Text Box 9"/>
          <p:cNvSpPr txBox="1">
            <a:spLocks noChangeArrowheads="1"/>
          </p:cNvSpPr>
          <p:nvPr/>
        </p:nvSpPr>
        <p:spPr bwMode="auto">
          <a:xfrm>
            <a:off x="8219787" y="5574670"/>
            <a:ext cx="237648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buClrTx/>
              <a:buFontTx/>
              <a:buNone/>
            </a:pPr>
            <a:r>
              <a:rPr lang="zh-CN" altLang="en-US" sz="2400" b="1" dirty="0">
                <a:latin typeface="华文细黑" panose="02010600040101010101" pitchFamily="2" charset="-122"/>
                <a:ea typeface="华文细黑" panose="02010600040101010101" pitchFamily="2" charset="-122"/>
              </a:rPr>
              <a:t>圆锥</a:t>
            </a:r>
          </a:p>
        </p:txBody>
      </p:sp>
      <p:pic>
        <p:nvPicPr>
          <p:cNvPr id="7" name="Picture 1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0398" t="35243" r="47054" b="46072"/>
          <a:stretch>
            <a:fillRect/>
          </a:stretch>
        </p:blipFill>
        <p:spPr bwMode="auto">
          <a:xfrm>
            <a:off x="6820519" y="2415500"/>
            <a:ext cx="1644795" cy="2339183"/>
          </a:xfrm>
          <a:prstGeom prst="rect">
            <a:avLst/>
          </a:prstGeom>
          <a:noFill/>
          <a:ln w="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1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86" t="28342" r="71404" b="46072"/>
          <a:stretch>
            <a:fillRect/>
          </a:stretch>
        </p:blipFill>
        <p:spPr bwMode="auto">
          <a:xfrm>
            <a:off x="699234" y="2502522"/>
            <a:ext cx="1585520" cy="2339183"/>
          </a:xfrm>
          <a:prstGeom prst="rect">
            <a:avLst/>
          </a:prstGeom>
          <a:noFill/>
          <a:ln w="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22" descr="41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1021" t="1425" r="7375" b="2850"/>
          <a:stretch>
            <a:fillRect/>
          </a:stretch>
        </p:blipFill>
        <p:spPr bwMode="auto">
          <a:xfrm>
            <a:off x="2573920" y="2132614"/>
            <a:ext cx="2935288" cy="3097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 name="Picture 23" descr="41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353" t="4182" r="14549" b="6192"/>
          <a:stretch>
            <a:fillRect/>
          </a:stretch>
        </p:blipFill>
        <p:spPr bwMode="auto">
          <a:xfrm>
            <a:off x="8887815" y="2048476"/>
            <a:ext cx="250825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699234" y="364233"/>
            <a:ext cx="2262158" cy="646331"/>
          </a:xfrm>
          <a:prstGeom prst="rect">
            <a:avLst/>
          </a:prstGeom>
          <a:effectLst>
            <a:outerShdw blurRad="50800" dist="38100" dir="5400000" algn="t" rotWithShape="0">
              <a:prstClr val="black">
                <a:alpha val="40000"/>
              </a:prstClr>
            </a:outerShdw>
          </a:effectLst>
        </p:spPr>
        <p:txBody>
          <a:bodyPr wrap="none">
            <a:spAutoFit/>
          </a:bodyPr>
          <a:lstStyle/>
          <a:p>
            <a:r>
              <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4.2 </a:t>
            </a:r>
            <a:r>
              <a:rPr lang="zh-CN" altLang="en-US"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回转体</a:t>
            </a:r>
            <a:endPar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4079501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547008" y="399472"/>
            <a:ext cx="9142413" cy="584775"/>
          </a:xfrm>
          <a:prstGeom prst="rect">
            <a:avLst/>
          </a:prstGeom>
          <a:noFill/>
          <a:ln>
            <a:noFill/>
          </a:ln>
          <a:effectLst/>
          <a:extLst>
            <a:ext uri="{909E8E84-426E-40DD-AFC4-6F175D3DCCD1}">
              <a14:hiddenFill xmlns:a14="http://schemas.microsoft.com/office/drawing/2010/main">
                <a:gradFill rotWithShape="1">
                  <a:gsLst>
                    <a:gs pos="0">
                      <a:srgbClr val="996633">
                        <a:alpha val="70000"/>
                      </a:srgbClr>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b="1" dirty="0">
                <a:solidFill>
                  <a:srgbClr val="0066CC"/>
                </a:solidFill>
                <a:latin typeface="华文细黑" panose="02010600040101010101" pitchFamily="2" charset="-122"/>
                <a:ea typeface="华文细黑" panose="02010600040101010101" pitchFamily="2" charset="-122"/>
              </a:rPr>
              <a:t>一、 圆柱</a:t>
            </a:r>
          </a:p>
        </p:txBody>
      </p:sp>
      <p:sp>
        <p:nvSpPr>
          <p:cNvPr id="3" name="Text Box 5"/>
          <p:cNvSpPr txBox="1">
            <a:spLocks noChangeArrowheads="1"/>
          </p:cNvSpPr>
          <p:nvPr/>
        </p:nvSpPr>
        <p:spPr bwMode="auto">
          <a:xfrm>
            <a:off x="6925469" y="3789363"/>
            <a:ext cx="359886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None/>
            </a:pPr>
            <a:r>
              <a:rPr lang="en-US" altLang="zh-CN" sz="2800" b="1" dirty="0">
                <a:solidFill>
                  <a:srgbClr val="FF6666"/>
                </a:solidFill>
                <a:latin typeface="华文细黑" panose="02010600040101010101" pitchFamily="2" charset="-122"/>
                <a:ea typeface="华文细黑" panose="02010600040101010101" pitchFamily="2" charset="-122"/>
              </a:rPr>
              <a:t>1.</a:t>
            </a:r>
            <a:r>
              <a:rPr lang="zh-CN" altLang="en-US" sz="2800" b="1" dirty="0">
                <a:solidFill>
                  <a:srgbClr val="FF6666"/>
                </a:solidFill>
                <a:latin typeface="华文细黑" panose="02010600040101010101" pitchFamily="2" charset="-122"/>
                <a:ea typeface="华文细黑" panose="02010600040101010101" pitchFamily="2" charset="-122"/>
              </a:rPr>
              <a:t>圆柱的投影特性</a:t>
            </a:r>
          </a:p>
        </p:txBody>
      </p:sp>
      <p:sp>
        <p:nvSpPr>
          <p:cNvPr id="4" name="Text Box 6"/>
          <p:cNvSpPr txBox="1">
            <a:spLocks noChangeArrowheads="1"/>
          </p:cNvSpPr>
          <p:nvPr/>
        </p:nvSpPr>
        <p:spPr bwMode="auto">
          <a:xfrm>
            <a:off x="7063697" y="4442506"/>
            <a:ext cx="4540817" cy="1508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800" b="1" dirty="0">
                <a:ea typeface="楷体_GB2312" panose="02010600030101010101" charset="-122"/>
              </a:rPr>
              <a:t>     </a:t>
            </a:r>
            <a:r>
              <a:rPr lang="zh-CN" altLang="en-US" sz="2800" dirty="0">
                <a:latin typeface="华文细黑" panose="02010600040101010101" pitchFamily="2" charset="-122"/>
                <a:ea typeface="华文细黑" panose="02010600040101010101" pitchFamily="2" charset="-122"/>
              </a:rPr>
              <a:t>一个投影为圆，另外两个投影为大小相同的矩形。</a:t>
            </a:r>
          </a:p>
          <a:p>
            <a:pPr eaLnBrk="1" hangingPunct="1">
              <a:spcBef>
                <a:spcPct val="50000"/>
              </a:spcBef>
              <a:buClrTx/>
              <a:buFontTx/>
              <a:buNone/>
            </a:pPr>
            <a:endParaRPr lang="zh-CN" altLang="en-US" sz="2400" b="1" dirty="0">
              <a:ea typeface="楷体_GB2312" panose="02010600030101010101" charset="-122"/>
            </a:endParaRPr>
          </a:p>
        </p:txBody>
      </p:sp>
      <p:sp>
        <p:nvSpPr>
          <p:cNvPr id="5" name="Text Box 7"/>
          <p:cNvSpPr txBox="1">
            <a:spLocks noChangeArrowheads="1"/>
          </p:cNvSpPr>
          <p:nvPr/>
        </p:nvSpPr>
        <p:spPr bwMode="auto">
          <a:xfrm>
            <a:off x="7063697" y="815975"/>
            <a:ext cx="4504190" cy="2677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000" b="1" dirty="0">
                <a:ea typeface="楷体_GB2312" panose="02010600030101010101" charset="-122"/>
              </a:rPr>
              <a:t>       </a:t>
            </a:r>
            <a:r>
              <a:rPr lang="zh-CN" altLang="en-US" sz="2800" dirty="0">
                <a:latin typeface="华文细黑" panose="02010600040101010101" pitchFamily="2" charset="-122"/>
                <a:ea typeface="华文细黑" panose="02010600040101010101" pitchFamily="2" charset="-122"/>
              </a:rPr>
              <a:t>圆柱体的表面是圆柱面和上、下底面。圆柱面可以用一条母线绕与之平行的轴线回转而成，也可以用一个圆母线沿轴线方向连续移动而成。</a:t>
            </a:r>
          </a:p>
        </p:txBody>
      </p:sp>
      <p:pic>
        <p:nvPicPr>
          <p:cNvPr id="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285" y="1341438"/>
            <a:ext cx="427672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33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11676" y="6092826"/>
            <a:ext cx="5184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graphicFrame>
        <p:nvGraphicFramePr>
          <p:cNvPr id="3" name="Object 3"/>
          <p:cNvGraphicFramePr>
            <a:graphicFrameLocks noChangeAspect="1"/>
          </p:cNvGraphicFramePr>
          <p:nvPr/>
        </p:nvGraphicFramePr>
        <p:xfrm>
          <a:off x="6383339" y="4941888"/>
          <a:ext cx="1368425" cy="1511300"/>
        </p:xfrm>
        <a:graphic>
          <a:graphicData uri="http://schemas.openxmlformats.org/presentationml/2006/ole">
            <mc:AlternateContent xmlns:mc="http://schemas.openxmlformats.org/markup-compatibility/2006">
              <mc:Choice xmlns:v="urn:schemas-microsoft-com:vml" Requires="v">
                <p:oleObj r:id="rId2" imgW="1371429" imgH="1400000" progId="Paint.Picture">
                  <p:embed/>
                </p:oleObj>
              </mc:Choice>
              <mc:Fallback>
                <p:oleObj r:id="rId2" imgW="1371429" imgH="1400000"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9" y="4941888"/>
                        <a:ext cx="1368425"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nvGraphicFramePr>
        <p:xfrm>
          <a:off x="4224338" y="777876"/>
          <a:ext cx="6443662" cy="6080125"/>
        </p:xfrm>
        <a:graphic>
          <a:graphicData uri="http://schemas.openxmlformats.org/presentationml/2006/ole">
            <mc:AlternateContent xmlns:mc="http://schemas.openxmlformats.org/markup-compatibility/2006">
              <mc:Choice xmlns:v="urn:schemas-microsoft-com:vml" Requires="v">
                <p:oleObj r:id="rId4" imgW="8153400" imgH="4991100" progId="AutoCAD.Drawing.15">
                  <p:embed/>
                </p:oleObj>
              </mc:Choice>
              <mc:Fallback>
                <p:oleObj r:id="rId4" imgW="8153400" imgH="4991100" progId="AutoCAD.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31189" t="8652" r="20186" b="19211"/>
                      <a:stretch>
                        <a:fillRect/>
                      </a:stretch>
                    </p:blipFill>
                    <p:spPr bwMode="auto">
                      <a:xfrm>
                        <a:off x="4224338" y="777876"/>
                        <a:ext cx="6443662" cy="608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p:cNvSpPr txBox="1">
            <a:spLocks noChangeArrowheads="1"/>
          </p:cNvSpPr>
          <p:nvPr/>
        </p:nvSpPr>
        <p:spPr bwMode="auto">
          <a:xfrm>
            <a:off x="651444" y="536351"/>
            <a:ext cx="9142412" cy="579438"/>
          </a:xfrm>
          <a:prstGeom prst="rect">
            <a:avLst/>
          </a:prstGeom>
          <a:noFill/>
          <a:ln>
            <a:noFill/>
          </a:ln>
          <a:effectLst/>
          <a:extLst>
            <a:ext uri="{909E8E84-426E-40DD-AFC4-6F175D3DCCD1}">
              <a14:hiddenFill xmlns:a14="http://schemas.microsoft.com/office/drawing/2010/main">
                <a:gradFill rotWithShape="1">
                  <a:gsLst>
                    <a:gs pos="0">
                      <a:srgbClr val="996633">
                        <a:alpha val="31998"/>
                      </a:srgbClr>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b="1" dirty="0">
                <a:ea typeface="楷体_GB2312" panose="02010600030101010101" charset="-122"/>
              </a:rPr>
              <a:t>  </a:t>
            </a:r>
            <a:r>
              <a:rPr lang="en-US" altLang="zh-CN" sz="2800" b="1" dirty="0">
                <a:solidFill>
                  <a:srgbClr val="FF6666"/>
                </a:solidFill>
                <a:latin typeface="华文细黑" panose="02010600040101010101" pitchFamily="2" charset="-122"/>
                <a:ea typeface="华文细黑" panose="02010600040101010101" pitchFamily="2" charset="-122"/>
              </a:rPr>
              <a:t>2. </a:t>
            </a:r>
            <a:r>
              <a:rPr lang="zh-CN" altLang="en-US" sz="2800" b="1" dirty="0">
                <a:solidFill>
                  <a:srgbClr val="FF6666"/>
                </a:solidFill>
                <a:latin typeface="华文细黑" panose="02010600040101010101" pitchFamily="2" charset="-122"/>
                <a:ea typeface="华文细黑" panose="02010600040101010101" pitchFamily="2" charset="-122"/>
              </a:rPr>
              <a:t>圆柱表面取点</a:t>
            </a:r>
          </a:p>
        </p:txBody>
      </p:sp>
      <p:sp>
        <p:nvSpPr>
          <p:cNvPr id="6" name="Text Box 6"/>
          <p:cNvSpPr txBox="1">
            <a:spLocks noChangeArrowheads="1"/>
          </p:cNvSpPr>
          <p:nvPr/>
        </p:nvSpPr>
        <p:spPr bwMode="auto">
          <a:xfrm>
            <a:off x="651444" y="1455282"/>
            <a:ext cx="3570288"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400" b="1" dirty="0">
                <a:latin typeface="楷体_GB2312" panose="02010600030101010101" charset="-122"/>
                <a:ea typeface="楷体_GB2312" panose="02010600030101010101" charset="-122"/>
              </a:rPr>
              <a:t>    </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已知圆柱体表面上点</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A</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的正面投影</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a′</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、点</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B</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的侧面投影（</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b″</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），试完成各点的其它两视图。</a:t>
            </a:r>
          </a:p>
        </p:txBody>
      </p:sp>
      <p:sp>
        <p:nvSpPr>
          <p:cNvPr id="7" name="Oval 7"/>
          <p:cNvSpPr>
            <a:spLocks noChangeArrowheads="1"/>
          </p:cNvSpPr>
          <p:nvPr/>
        </p:nvSpPr>
        <p:spPr bwMode="auto">
          <a:xfrm>
            <a:off x="5260976" y="1844676"/>
            <a:ext cx="144463" cy="144463"/>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8" name="Oval 8"/>
          <p:cNvSpPr>
            <a:spLocks noChangeArrowheads="1"/>
          </p:cNvSpPr>
          <p:nvPr/>
        </p:nvSpPr>
        <p:spPr bwMode="auto">
          <a:xfrm>
            <a:off x="5218113" y="6237288"/>
            <a:ext cx="144462" cy="144462"/>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 name="Oval 9"/>
          <p:cNvSpPr>
            <a:spLocks noChangeArrowheads="1"/>
          </p:cNvSpPr>
          <p:nvPr/>
        </p:nvSpPr>
        <p:spPr bwMode="auto">
          <a:xfrm>
            <a:off x="6743701" y="4652963"/>
            <a:ext cx="144463" cy="144462"/>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 name="Oval 10"/>
          <p:cNvSpPr>
            <a:spLocks noChangeArrowheads="1"/>
          </p:cNvSpPr>
          <p:nvPr/>
        </p:nvSpPr>
        <p:spPr bwMode="auto">
          <a:xfrm>
            <a:off x="6700838" y="2636838"/>
            <a:ext cx="144462" cy="144462"/>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1" name="Oval 11"/>
          <p:cNvSpPr>
            <a:spLocks noChangeArrowheads="1"/>
          </p:cNvSpPr>
          <p:nvPr/>
        </p:nvSpPr>
        <p:spPr bwMode="auto">
          <a:xfrm>
            <a:off x="8415338" y="2636838"/>
            <a:ext cx="144462" cy="144462"/>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2" name="Oval 12"/>
          <p:cNvSpPr>
            <a:spLocks noChangeArrowheads="1"/>
          </p:cNvSpPr>
          <p:nvPr/>
        </p:nvSpPr>
        <p:spPr bwMode="auto">
          <a:xfrm>
            <a:off x="9898063" y="1844676"/>
            <a:ext cx="144462" cy="144463"/>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3" name="Text Box 13"/>
          <p:cNvSpPr txBox="1">
            <a:spLocks noChangeArrowheads="1"/>
          </p:cNvSpPr>
          <p:nvPr/>
        </p:nvSpPr>
        <p:spPr bwMode="auto">
          <a:xfrm>
            <a:off x="5016501" y="1484313"/>
            <a:ext cx="5746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latin typeface="Times New Roman" panose="02020603050405020304" pitchFamily="18" charset="0"/>
              </a:rPr>
              <a:t>a′</a:t>
            </a:r>
          </a:p>
        </p:txBody>
      </p:sp>
      <p:sp>
        <p:nvSpPr>
          <p:cNvPr id="14" name="Line 14"/>
          <p:cNvSpPr>
            <a:spLocks noChangeShapeType="1"/>
          </p:cNvSpPr>
          <p:nvPr/>
        </p:nvSpPr>
        <p:spPr bwMode="auto">
          <a:xfrm>
            <a:off x="5318125" y="1916113"/>
            <a:ext cx="0" cy="4392612"/>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5"/>
          <p:cNvSpPr>
            <a:spLocks noChangeShapeType="1"/>
          </p:cNvSpPr>
          <p:nvPr/>
        </p:nvSpPr>
        <p:spPr bwMode="auto">
          <a:xfrm>
            <a:off x="5303839" y="6308725"/>
            <a:ext cx="4681537" cy="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5318126" y="1916113"/>
            <a:ext cx="4665663" cy="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9985375" y="1916113"/>
            <a:ext cx="0" cy="4392612"/>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Text Box 18"/>
          <p:cNvSpPr txBox="1">
            <a:spLocks noChangeArrowheads="1"/>
          </p:cNvSpPr>
          <p:nvPr/>
        </p:nvSpPr>
        <p:spPr bwMode="auto">
          <a:xfrm>
            <a:off x="9625014" y="1557338"/>
            <a:ext cx="5746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latin typeface="Times New Roman" panose="02020603050405020304" pitchFamily="18" charset="0"/>
              </a:rPr>
              <a:t>a″</a:t>
            </a:r>
          </a:p>
        </p:txBody>
      </p:sp>
      <p:sp>
        <p:nvSpPr>
          <p:cNvPr id="19" name="Text Box 19"/>
          <p:cNvSpPr txBox="1">
            <a:spLocks noChangeArrowheads="1"/>
          </p:cNvSpPr>
          <p:nvPr/>
        </p:nvSpPr>
        <p:spPr bwMode="auto">
          <a:xfrm>
            <a:off x="4872039" y="6237288"/>
            <a:ext cx="5746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latin typeface="Times New Roman" panose="02020603050405020304" pitchFamily="18" charset="0"/>
              </a:rPr>
              <a:t>a</a:t>
            </a:r>
          </a:p>
        </p:txBody>
      </p:sp>
      <p:sp>
        <p:nvSpPr>
          <p:cNvPr id="20" name="Text Box 20"/>
          <p:cNvSpPr txBox="1">
            <a:spLocks noChangeArrowheads="1"/>
          </p:cNvSpPr>
          <p:nvPr/>
        </p:nvSpPr>
        <p:spPr bwMode="auto">
          <a:xfrm>
            <a:off x="8256588" y="2276476"/>
            <a:ext cx="10080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latin typeface="Times New Roman" panose="02020603050405020304" pitchFamily="18" charset="0"/>
              </a:rPr>
              <a:t>(b″)</a:t>
            </a:r>
          </a:p>
        </p:txBody>
      </p:sp>
      <p:sp>
        <p:nvSpPr>
          <p:cNvPr id="21" name="Line 21"/>
          <p:cNvSpPr>
            <a:spLocks noChangeShapeType="1"/>
          </p:cNvSpPr>
          <p:nvPr/>
        </p:nvSpPr>
        <p:spPr bwMode="auto">
          <a:xfrm>
            <a:off x="8472488" y="2708276"/>
            <a:ext cx="0" cy="2016125"/>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flipH="1">
            <a:off x="6759575" y="4724400"/>
            <a:ext cx="1727200" cy="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flipH="1">
            <a:off x="6757988" y="2708275"/>
            <a:ext cx="1727200" cy="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a:off x="6773863" y="2693989"/>
            <a:ext cx="0" cy="2016125"/>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Text Box 25"/>
          <p:cNvSpPr txBox="1">
            <a:spLocks noChangeArrowheads="1"/>
          </p:cNvSpPr>
          <p:nvPr/>
        </p:nvSpPr>
        <p:spPr bwMode="auto">
          <a:xfrm>
            <a:off x="6096001" y="2276476"/>
            <a:ext cx="10080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latin typeface="Times New Roman" panose="02020603050405020304" pitchFamily="18" charset="0"/>
              </a:rPr>
              <a:t>(b′)</a:t>
            </a:r>
          </a:p>
        </p:txBody>
      </p:sp>
      <p:sp>
        <p:nvSpPr>
          <p:cNvPr id="26" name="Text Box 26"/>
          <p:cNvSpPr txBox="1">
            <a:spLocks noChangeArrowheads="1"/>
          </p:cNvSpPr>
          <p:nvPr/>
        </p:nvSpPr>
        <p:spPr bwMode="auto">
          <a:xfrm>
            <a:off x="6311901" y="4365626"/>
            <a:ext cx="574675"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a:p>
            <a:pPr algn="ctr" eaLnBrk="1" hangingPunct="1">
              <a:spcBef>
                <a:spcPct val="50000"/>
              </a:spcBef>
              <a:buClrTx/>
              <a:buFontTx/>
              <a:buNone/>
            </a:pPr>
            <a:r>
              <a:rPr lang="en-US" altLang="zh-CN" sz="1800" b="1" i="1">
                <a:latin typeface="Times New Roman" panose="02020603050405020304" pitchFamily="18" charset="0"/>
              </a:rPr>
              <a:t>b</a:t>
            </a:r>
          </a:p>
        </p:txBody>
      </p:sp>
    </p:spTree>
    <p:extLst>
      <p:ext uri="{BB962C8B-B14F-4D97-AF65-F5344CB8AC3E}">
        <p14:creationId xmlns:p14="http://schemas.microsoft.com/office/powerpoint/2010/main" val="353942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10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1000"/>
                                        <p:tgtEl>
                                          <p:spTgt spid="1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1000"/>
                                        <p:tgtEl>
                                          <p:spTgt spid="16"/>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1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right)">
                                      <p:cBhvr>
                                        <p:cTn id="42" dur="1000"/>
                                        <p:tgtEl>
                                          <p:spTgt spid="22"/>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1000"/>
                                        <p:tgtEl>
                                          <p:spTgt spid="24"/>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right)">
                                      <p:cBhvr>
                                        <p:cTn id="56" dur="1000"/>
                                        <p:tgtEl>
                                          <p:spTgt spid="23"/>
                                        </p:tgtEl>
                                      </p:cBhvr>
                                    </p:animEffec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4" grpId="0" animBg="1"/>
      <p:bldP spid="15" grpId="0" animBg="1"/>
      <p:bldP spid="16" grpId="0" animBg="1"/>
      <p:bldP spid="17" grpId="0" animBg="1"/>
      <p:bldP spid="18" grpId="0" autoUpdateAnimBg="0"/>
      <p:bldP spid="19" grpId="0" autoUpdateAnimBg="0"/>
      <p:bldP spid="21" grpId="0" animBg="1"/>
      <p:bldP spid="22" grpId="0" animBg="1"/>
      <p:bldP spid="23" grpId="0" animBg="1"/>
      <p:bldP spid="24" grpId="0" animBg="1"/>
      <p:bldP spid="25" grpId="0" autoUpdateAnimBg="0"/>
      <p:bldP spid="2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444727" y="380652"/>
            <a:ext cx="9142412" cy="584775"/>
          </a:xfrm>
          <a:prstGeom prst="rect">
            <a:avLst/>
          </a:prstGeom>
          <a:noFill/>
          <a:ln>
            <a:noFill/>
          </a:ln>
          <a:effectLst/>
          <a:extLst>
            <a:ext uri="{909E8E84-426E-40DD-AFC4-6F175D3DCCD1}">
              <a14:hiddenFill xmlns:a14="http://schemas.microsoft.com/office/drawing/2010/main">
                <a:gradFill rotWithShape="1">
                  <a:gsLst>
                    <a:gs pos="0">
                      <a:srgbClr val="996633">
                        <a:alpha val="29999"/>
                      </a:srgbClr>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b="1" dirty="0">
                <a:solidFill>
                  <a:srgbClr val="0066CC"/>
                </a:solidFill>
                <a:latin typeface="华文细黑" panose="02010600040101010101" pitchFamily="2" charset="-122"/>
                <a:ea typeface="华文细黑" panose="02010600040101010101" pitchFamily="2" charset="-122"/>
              </a:rPr>
              <a:t>二、 圆锥</a:t>
            </a:r>
          </a:p>
        </p:txBody>
      </p:sp>
      <p:sp>
        <p:nvSpPr>
          <p:cNvPr id="3" name="Text Box 5"/>
          <p:cNvSpPr txBox="1">
            <a:spLocks noChangeArrowheads="1"/>
          </p:cNvSpPr>
          <p:nvPr/>
        </p:nvSpPr>
        <p:spPr bwMode="auto">
          <a:xfrm>
            <a:off x="6673851" y="2924176"/>
            <a:ext cx="35988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None/>
            </a:pPr>
            <a:r>
              <a:rPr lang="en-US" altLang="zh-CN" sz="2800" b="1" dirty="0">
                <a:solidFill>
                  <a:srgbClr val="FF6666"/>
                </a:solidFill>
                <a:latin typeface="华文细黑" panose="02010600040101010101" pitchFamily="2" charset="-122"/>
                <a:ea typeface="华文细黑" panose="02010600040101010101" pitchFamily="2" charset="-122"/>
              </a:rPr>
              <a:t>1.</a:t>
            </a:r>
            <a:r>
              <a:rPr lang="zh-CN" altLang="en-US" sz="2800" b="1" dirty="0">
                <a:solidFill>
                  <a:srgbClr val="FF6666"/>
                </a:solidFill>
                <a:latin typeface="华文细黑" panose="02010600040101010101" pitchFamily="2" charset="-122"/>
                <a:ea typeface="华文细黑" panose="02010600040101010101" pitchFamily="2" charset="-122"/>
              </a:rPr>
              <a:t>圆锥的投影特性</a:t>
            </a:r>
          </a:p>
        </p:txBody>
      </p:sp>
      <p:sp>
        <p:nvSpPr>
          <p:cNvPr id="4" name="Text Box 6"/>
          <p:cNvSpPr txBox="1">
            <a:spLocks noChangeArrowheads="1"/>
          </p:cNvSpPr>
          <p:nvPr/>
        </p:nvSpPr>
        <p:spPr bwMode="auto">
          <a:xfrm>
            <a:off x="7248526" y="3789363"/>
            <a:ext cx="3095625" cy="2462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800" b="1" dirty="0">
                <a:ea typeface="楷体_GB2312" panose="02010600030101010101" charset="-122"/>
              </a:rPr>
              <a:t>     </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一个投影为圆，另外两个投影为大小相同的等腰三角形。</a:t>
            </a:r>
          </a:p>
          <a:p>
            <a:pPr>
              <a:spcBef>
                <a:spcPct val="50000"/>
              </a:spcBef>
              <a:buClrTx/>
              <a:buNone/>
            </a:pPr>
            <a:endParaRPr lang="zh-CN" altLang="en-US" sz="2800" dirty="0">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Text Box 7"/>
          <p:cNvSpPr txBox="1">
            <a:spLocks noChangeArrowheads="1"/>
          </p:cNvSpPr>
          <p:nvPr/>
        </p:nvSpPr>
        <p:spPr bwMode="auto">
          <a:xfrm>
            <a:off x="6959600" y="836613"/>
            <a:ext cx="3600450" cy="1815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       圆锥的表面是圆锥面和底面。圆锥面是用一条母线绕与之相交的轴线回转而成。</a:t>
            </a:r>
          </a:p>
        </p:txBody>
      </p:sp>
      <p:pic>
        <p:nvPicPr>
          <p:cNvPr id="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27" y="1778228"/>
            <a:ext cx="4897437"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28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019668" y="6092826"/>
            <a:ext cx="5184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graphicFrame>
        <p:nvGraphicFramePr>
          <p:cNvPr id="3" name="Object 3"/>
          <p:cNvGraphicFramePr>
            <a:graphicFrameLocks noChangeAspect="1"/>
          </p:cNvGraphicFramePr>
          <p:nvPr>
            <p:extLst>
              <p:ext uri="{D42A27DB-BD31-4B8C-83A1-F6EECF244321}">
                <p14:modId xmlns:p14="http://schemas.microsoft.com/office/powerpoint/2010/main" val="198612607"/>
              </p:ext>
            </p:extLst>
          </p:nvPr>
        </p:nvGraphicFramePr>
        <p:xfrm>
          <a:off x="6891331" y="4941888"/>
          <a:ext cx="1368425" cy="1511300"/>
        </p:xfrm>
        <a:graphic>
          <a:graphicData uri="http://schemas.openxmlformats.org/presentationml/2006/ole">
            <mc:AlternateContent xmlns:mc="http://schemas.openxmlformats.org/markup-compatibility/2006">
              <mc:Choice xmlns:v="urn:schemas-microsoft-com:vml" Requires="v">
                <p:oleObj r:id="rId2" imgW="1371429" imgH="1400000" progId="Paint.Picture">
                  <p:embed/>
                </p:oleObj>
              </mc:Choice>
              <mc:Fallback>
                <p:oleObj r:id="rId2" imgW="1371429" imgH="1400000"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31" y="4941888"/>
                        <a:ext cx="1368425"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1799310374"/>
              </p:ext>
            </p:extLst>
          </p:nvPr>
        </p:nvGraphicFramePr>
        <p:xfrm>
          <a:off x="4732331" y="549276"/>
          <a:ext cx="6264275" cy="6022975"/>
        </p:xfrm>
        <a:graphic>
          <a:graphicData uri="http://schemas.openxmlformats.org/presentationml/2006/ole">
            <mc:AlternateContent xmlns:mc="http://schemas.openxmlformats.org/markup-compatibility/2006">
              <mc:Choice xmlns:v="urn:schemas-microsoft-com:vml" Requires="v">
                <p:oleObj r:id="rId4" imgW="8153400" imgH="4991100" progId="AutoCAD.Drawing.15">
                  <p:embed/>
                </p:oleObj>
              </mc:Choice>
              <mc:Fallback>
                <p:oleObj r:id="rId4" imgW="8153400" imgH="4991100" progId="AutoCAD.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32341" t="9605" r="21729" b="18257"/>
                      <a:stretch>
                        <a:fillRect/>
                      </a:stretch>
                    </p:blipFill>
                    <p:spPr bwMode="auto">
                      <a:xfrm>
                        <a:off x="4732331" y="549276"/>
                        <a:ext cx="6264275" cy="602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p:cNvSpPr txBox="1">
            <a:spLocks noChangeArrowheads="1"/>
          </p:cNvSpPr>
          <p:nvPr/>
        </p:nvSpPr>
        <p:spPr bwMode="auto">
          <a:xfrm>
            <a:off x="448462" y="318180"/>
            <a:ext cx="4269584" cy="579438"/>
          </a:xfrm>
          <a:prstGeom prst="rect">
            <a:avLst/>
          </a:prstGeom>
          <a:noFill/>
          <a:ln>
            <a:noFill/>
          </a:ln>
          <a:effectLst/>
          <a:extLst>
            <a:ext uri="{909E8E84-426E-40DD-AFC4-6F175D3DCCD1}">
              <a14:hiddenFill xmlns:a14="http://schemas.microsoft.com/office/drawing/2010/main">
                <a:gradFill rotWithShape="1">
                  <a:gsLst>
                    <a:gs pos="0">
                      <a:srgbClr val="996633">
                        <a:alpha val="28998"/>
                      </a:srgbClr>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b="1" dirty="0">
                <a:ea typeface="楷体_GB2312" panose="02010600030101010101" charset="-122"/>
              </a:rPr>
              <a:t>  </a:t>
            </a:r>
            <a:r>
              <a:rPr lang="en-US" altLang="zh-CN" sz="2800" b="1" dirty="0">
                <a:solidFill>
                  <a:srgbClr val="FF6666"/>
                </a:solidFill>
                <a:latin typeface="华文细黑" panose="02010600040101010101" pitchFamily="2" charset="-122"/>
                <a:ea typeface="华文细黑" panose="02010600040101010101" pitchFamily="2" charset="-122"/>
              </a:rPr>
              <a:t>2.</a:t>
            </a:r>
            <a:r>
              <a:rPr lang="zh-CN" altLang="en-US" sz="2800" b="1" dirty="0">
                <a:solidFill>
                  <a:srgbClr val="FF6666"/>
                </a:solidFill>
                <a:latin typeface="华文细黑" panose="02010600040101010101" pitchFamily="2" charset="-122"/>
                <a:ea typeface="华文细黑" panose="02010600040101010101" pitchFamily="2" charset="-122"/>
              </a:rPr>
              <a:t>圆锥表面取点                      </a:t>
            </a:r>
          </a:p>
        </p:txBody>
      </p:sp>
      <p:sp>
        <p:nvSpPr>
          <p:cNvPr id="6" name="Text Box 6"/>
          <p:cNvSpPr txBox="1">
            <a:spLocks noChangeArrowheads="1"/>
          </p:cNvSpPr>
          <p:nvPr/>
        </p:nvSpPr>
        <p:spPr bwMode="auto">
          <a:xfrm>
            <a:off x="1847851" y="1773238"/>
            <a:ext cx="208756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sp>
        <p:nvSpPr>
          <p:cNvPr id="7" name="Text Box 7"/>
          <p:cNvSpPr txBox="1">
            <a:spLocks noChangeArrowheads="1"/>
          </p:cNvSpPr>
          <p:nvPr/>
        </p:nvSpPr>
        <p:spPr bwMode="auto">
          <a:xfrm>
            <a:off x="696687" y="935038"/>
            <a:ext cx="4021358" cy="1815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400" b="1" dirty="0">
                <a:latin typeface="Times New Roman" panose="02020603050405020304" pitchFamily="18" charset="0"/>
                <a:ea typeface="楷体_GB2312" panose="02010600030101010101" charset="-122"/>
                <a:cs typeface="Times New Roman" panose="02020603050405020304" pitchFamily="18" charset="0"/>
              </a:rPr>
              <a:t>    </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已知圆锥体表面上点</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Ⅰ</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的正面投影</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、点</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Ⅱ</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的水平面投影</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2</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，试完成各点的其它两视图。</a:t>
            </a:r>
          </a:p>
        </p:txBody>
      </p:sp>
      <p:sp>
        <p:nvSpPr>
          <p:cNvPr id="8" name="Oval 8"/>
          <p:cNvSpPr>
            <a:spLocks noChangeArrowheads="1"/>
          </p:cNvSpPr>
          <p:nvPr/>
        </p:nvSpPr>
        <p:spPr bwMode="auto">
          <a:xfrm>
            <a:off x="5740393" y="2276476"/>
            <a:ext cx="144463" cy="144463"/>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 name="Oval 9"/>
          <p:cNvSpPr>
            <a:spLocks noChangeArrowheads="1"/>
          </p:cNvSpPr>
          <p:nvPr/>
        </p:nvSpPr>
        <p:spPr bwMode="auto">
          <a:xfrm>
            <a:off x="5740393" y="5516563"/>
            <a:ext cx="144463" cy="144462"/>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 name="Oval 10"/>
          <p:cNvSpPr>
            <a:spLocks noChangeArrowheads="1"/>
          </p:cNvSpPr>
          <p:nvPr/>
        </p:nvSpPr>
        <p:spPr bwMode="auto">
          <a:xfrm>
            <a:off x="6518268" y="1830388"/>
            <a:ext cx="144463" cy="144462"/>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1" name="Oval 11"/>
          <p:cNvSpPr>
            <a:spLocks noChangeArrowheads="1"/>
          </p:cNvSpPr>
          <p:nvPr/>
        </p:nvSpPr>
        <p:spPr bwMode="auto">
          <a:xfrm>
            <a:off x="6532555" y="4567238"/>
            <a:ext cx="144462" cy="144462"/>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2" name="Oval 12"/>
          <p:cNvSpPr>
            <a:spLocks noChangeArrowheads="1"/>
          </p:cNvSpPr>
          <p:nvPr/>
        </p:nvSpPr>
        <p:spPr bwMode="auto">
          <a:xfrm>
            <a:off x="10052043" y="2276476"/>
            <a:ext cx="144463" cy="144463"/>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3" name="Text Box 13"/>
          <p:cNvSpPr txBox="1">
            <a:spLocks noChangeArrowheads="1"/>
          </p:cNvSpPr>
          <p:nvPr/>
        </p:nvSpPr>
        <p:spPr bwMode="auto">
          <a:xfrm>
            <a:off x="6243630" y="620713"/>
            <a:ext cx="57626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S′</a:t>
            </a:r>
          </a:p>
        </p:txBody>
      </p:sp>
      <p:sp>
        <p:nvSpPr>
          <p:cNvPr id="14" name="Text Box 14"/>
          <p:cNvSpPr txBox="1">
            <a:spLocks noChangeArrowheads="1"/>
          </p:cNvSpPr>
          <p:nvPr/>
        </p:nvSpPr>
        <p:spPr bwMode="auto">
          <a:xfrm>
            <a:off x="9556743" y="620713"/>
            <a:ext cx="57626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S″</a:t>
            </a:r>
          </a:p>
        </p:txBody>
      </p:sp>
      <p:sp>
        <p:nvSpPr>
          <p:cNvPr id="15" name="Line 15"/>
          <p:cNvSpPr>
            <a:spLocks noChangeShapeType="1"/>
          </p:cNvSpPr>
          <p:nvPr/>
        </p:nvSpPr>
        <p:spPr bwMode="auto">
          <a:xfrm flipH="1">
            <a:off x="5595930" y="908051"/>
            <a:ext cx="647700" cy="2233613"/>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Text Box 16"/>
          <p:cNvSpPr txBox="1">
            <a:spLocks noChangeArrowheads="1"/>
          </p:cNvSpPr>
          <p:nvPr/>
        </p:nvSpPr>
        <p:spPr bwMode="auto">
          <a:xfrm>
            <a:off x="5740393" y="2054226"/>
            <a:ext cx="5762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1′</a:t>
            </a:r>
          </a:p>
        </p:txBody>
      </p:sp>
      <p:sp>
        <p:nvSpPr>
          <p:cNvPr id="17" name="Text Box 17"/>
          <p:cNvSpPr txBox="1">
            <a:spLocks noChangeArrowheads="1"/>
          </p:cNvSpPr>
          <p:nvPr/>
        </p:nvSpPr>
        <p:spPr bwMode="auto">
          <a:xfrm>
            <a:off x="5164130" y="3133726"/>
            <a:ext cx="5762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latin typeface="Times New Roman" panose="02020603050405020304" pitchFamily="18" charset="0"/>
              </a:rPr>
              <a:t>a′</a:t>
            </a:r>
          </a:p>
        </p:txBody>
      </p:sp>
      <p:sp>
        <p:nvSpPr>
          <p:cNvPr id="18" name="Text Box 18"/>
          <p:cNvSpPr txBox="1">
            <a:spLocks noChangeArrowheads="1"/>
          </p:cNvSpPr>
          <p:nvPr/>
        </p:nvSpPr>
        <p:spPr bwMode="auto">
          <a:xfrm>
            <a:off x="6099168" y="4646613"/>
            <a:ext cx="57626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s</a:t>
            </a:r>
          </a:p>
        </p:txBody>
      </p:sp>
      <p:sp>
        <p:nvSpPr>
          <p:cNvPr id="19" name="Line 19"/>
          <p:cNvSpPr>
            <a:spLocks noChangeShapeType="1"/>
          </p:cNvSpPr>
          <p:nvPr/>
        </p:nvSpPr>
        <p:spPr bwMode="auto">
          <a:xfrm flipH="1">
            <a:off x="5595930" y="3116263"/>
            <a:ext cx="4762" cy="2760662"/>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20"/>
          <p:cNvSpPr>
            <a:spLocks noChangeShapeType="1"/>
          </p:cNvSpPr>
          <p:nvPr/>
        </p:nvSpPr>
        <p:spPr bwMode="auto">
          <a:xfrm flipH="1">
            <a:off x="5595931" y="5013325"/>
            <a:ext cx="720725" cy="86360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21"/>
          <p:cNvSpPr>
            <a:spLocks noChangeShapeType="1"/>
          </p:cNvSpPr>
          <p:nvPr/>
        </p:nvSpPr>
        <p:spPr bwMode="auto">
          <a:xfrm>
            <a:off x="5811830" y="2349501"/>
            <a:ext cx="0" cy="3311525"/>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Text Box 22"/>
          <p:cNvSpPr txBox="1">
            <a:spLocks noChangeArrowheads="1"/>
          </p:cNvSpPr>
          <p:nvPr/>
        </p:nvSpPr>
        <p:spPr bwMode="auto">
          <a:xfrm>
            <a:off x="5164130" y="5805488"/>
            <a:ext cx="57626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latin typeface="Times New Roman" panose="02020603050405020304" pitchFamily="18" charset="0"/>
              </a:rPr>
              <a:t>a</a:t>
            </a:r>
          </a:p>
        </p:txBody>
      </p:sp>
      <p:sp>
        <p:nvSpPr>
          <p:cNvPr id="23" name="Text Box 23"/>
          <p:cNvSpPr txBox="1">
            <a:spLocks noChangeArrowheads="1"/>
          </p:cNvSpPr>
          <p:nvPr/>
        </p:nvSpPr>
        <p:spPr bwMode="auto">
          <a:xfrm>
            <a:off x="5740393" y="5308601"/>
            <a:ext cx="5762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1</a:t>
            </a:r>
          </a:p>
        </p:txBody>
      </p:sp>
      <p:sp>
        <p:nvSpPr>
          <p:cNvPr id="24" name="Line 24"/>
          <p:cNvSpPr>
            <a:spLocks noChangeShapeType="1"/>
          </p:cNvSpPr>
          <p:nvPr/>
        </p:nvSpPr>
        <p:spPr bwMode="auto">
          <a:xfrm flipV="1">
            <a:off x="5740393" y="5589588"/>
            <a:ext cx="4392613" cy="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5811831" y="2349500"/>
            <a:ext cx="4321175" cy="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0133005" y="2349500"/>
            <a:ext cx="12700" cy="3240088"/>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Text Box 27"/>
          <p:cNvSpPr txBox="1">
            <a:spLocks noChangeArrowheads="1"/>
          </p:cNvSpPr>
          <p:nvPr/>
        </p:nvSpPr>
        <p:spPr bwMode="auto">
          <a:xfrm>
            <a:off x="9699618" y="1982788"/>
            <a:ext cx="5746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1″</a:t>
            </a:r>
          </a:p>
        </p:txBody>
      </p:sp>
      <p:sp>
        <p:nvSpPr>
          <p:cNvPr id="28" name="Text Box 28"/>
          <p:cNvSpPr txBox="1">
            <a:spLocks noChangeArrowheads="1"/>
          </p:cNvSpPr>
          <p:nvPr/>
        </p:nvSpPr>
        <p:spPr bwMode="auto">
          <a:xfrm>
            <a:off x="5811830" y="1477963"/>
            <a:ext cx="100806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latin typeface="Times New Roman" panose="02020603050405020304" pitchFamily="18" charset="0"/>
              </a:rPr>
              <a:t>(2′)</a:t>
            </a:r>
            <a:endParaRPr lang="zh-CN" altLang="en-US" sz="1800" b="1" i="1">
              <a:latin typeface="Times New Roman" panose="02020603050405020304" pitchFamily="18" charset="0"/>
            </a:endParaRPr>
          </a:p>
        </p:txBody>
      </p:sp>
      <p:sp>
        <p:nvSpPr>
          <p:cNvPr id="29" name="Text Box 29"/>
          <p:cNvSpPr txBox="1">
            <a:spLocks noChangeArrowheads="1"/>
          </p:cNvSpPr>
          <p:nvPr/>
        </p:nvSpPr>
        <p:spPr bwMode="auto">
          <a:xfrm>
            <a:off x="6532555" y="4646613"/>
            <a:ext cx="57626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2</a:t>
            </a:r>
          </a:p>
        </p:txBody>
      </p:sp>
      <p:sp>
        <p:nvSpPr>
          <p:cNvPr id="30" name="Line 30"/>
          <p:cNvSpPr>
            <a:spLocks noChangeShapeType="1"/>
          </p:cNvSpPr>
          <p:nvPr/>
        </p:nvSpPr>
        <p:spPr bwMode="auto">
          <a:xfrm>
            <a:off x="6603992" y="4638675"/>
            <a:ext cx="2605088" cy="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flipV="1">
            <a:off x="9207492" y="1851026"/>
            <a:ext cx="38100" cy="2773363"/>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Oval 32"/>
          <p:cNvSpPr>
            <a:spLocks noChangeArrowheads="1"/>
          </p:cNvSpPr>
          <p:nvPr/>
        </p:nvSpPr>
        <p:spPr bwMode="auto">
          <a:xfrm>
            <a:off x="9182093" y="1816101"/>
            <a:ext cx="144463" cy="144463"/>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3" name="Text Box 33"/>
          <p:cNvSpPr txBox="1">
            <a:spLocks noChangeArrowheads="1"/>
          </p:cNvSpPr>
          <p:nvPr/>
        </p:nvSpPr>
        <p:spPr bwMode="auto">
          <a:xfrm>
            <a:off x="8867768" y="1498601"/>
            <a:ext cx="12938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latin typeface="Times New Roman" panose="02020603050405020304" pitchFamily="18" charset="0"/>
              </a:rPr>
              <a:t>(2″)</a:t>
            </a:r>
          </a:p>
        </p:txBody>
      </p:sp>
      <p:sp>
        <p:nvSpPr>
          <p:cNvPr id="34" name="Text Box 34"/>
          <p:cNvSpPr txBox="1">
            <a:spLocks noChangeArrowheads="1"/>
          </p:cNvSpPr>
          <p:nvPr/>
        </p:nvSpPr>
        <p:spPr bwMode="auto">
          <a:xfrm>
            <a:off x="589421" y="3444974"/>
            <a:ext cx="3813166"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800" b="1" dirty="0">
                <a:solidFill>
                  <a:srgbClr val="3178BF"/>
                </a:solidFill>
                <a:latin typeface="华文细黑" panose="02010600040101010101" pitchFamily="2" charset="-122"/>
                <a:ea typeface="华文细黑" panose="02010600040101010101" pitchFamily="2" charset="-122"/>
              </a:rPr>
              <a:t>素线法</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过点的已知投影和圆锥顶点连接成一条直线</a:t>
            </a:r>
            <a:r>
              <a:rPr lang="zh-CN" altLang="en-US" sz="2800" dirty="0"/>
              <a:t>。</a:t>
            </a:r>
          </a:p>
        </p:txBody>
      </p:sp>
      <p:sp>
        <p:nvSpPr>
          <p:cNvPr id="35" name="Text Box 35"/>
          <p:cNvSpPr txBox="1">
            <a:spLocks noChangeArrowheads="1"/>
          </p:cNvSpPr>
          <p:nvPr/>
        </p:nvSpPr>
        <p:spPr bwMode="auto">
          <a:xfrm>
            <a:off x="650645" y="5039509"/>
            <a:ext cx="3748304" cy="9541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800" b="1" dirty="0">
                <a:solidFill>
                  <a:srgbClr val="0066CC"/>
                </a:solidFill>
                <a:latin typeface="华文细黑" panose="02010600040101010101" pitchFamily="2" charset="-122"/>
                <a:ea typeface="华文细黑" panose="02010600040101010101" pitchFamily="2" charset="-122"/>
              </a:rPr>
              <a:t>纬圆法</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过点的已知</a:t>
            </a:r>
            <a:r>
              <a:rPr lang="zh-CN" altLang="en-US" sz="2800" b="1" dirty="0">
                <a:latin typeface="华文细黑" panose="02010600040101010101" pitchFamily="2" charset="-122"/>
                <a:ea typeface="华文细黑" panose="02010600040101010101" pitchFamily="2" charset="-122"/>
              </a:rPr>
              <a:t>投影</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作一个圆。</a:t>
            </a:r>
          </a:p>
        </p:txBody>
      </p:sp>
      <p:sp>
        <p:nvSpPr>
          <p:cNvPr id="36" name="Oval 36"/>
          <p:cNvSpPr>
            <a:spLocks noChangeArrowheads="1"/>
          </p:cNvSpPr>
          <p:nvPr/>
        </p:nvSpPr>
        <p:spPr bwMode="auto">
          <a:xfrm>
            <a:off x="5840405" y="4508501"/>
            <a:ext cx="908050" cy="936625"/>
          </a:xfrm>
          <a:prstGeom prst="ellipse">
            <a:avLst/>
          </a:prstGeom>
          <a:noFill/>
          <a:ln w="0">
            <a:solidFill>
              <a:srgbClr val="8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7" name="Line 37"/>
          <p:cNvSpPr>
            <a:spLocks noChangeShapeType="1"/>
          </p:cNvSpPr>
          <p:nvPr/>
        </p:nvSpPr>
        <p:spPr bwMode="auto">
          <a:xfrm flipV="1">
            <a:off x="6762742" y="1858963"/>
            <a:ext cx="0" cy="316865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38"/>
          <p:cNvSpPr>
            <a:spLocks noChangeShapeType="1"/>
          </p:cNvSpPr>
          <p:nvPr/>
        </p:nvSpPr>
        <p:spPr bwMode="auto">
          <a:xfrm flipH="1">
            <a:off x="5811831" y="1901825"/>
            <a:ext cx="936625" cy="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Line 39"/>
          <p:cNvSpPr>
            <a:spLocks noChangeShapeType="1"/>
          </p:cNvSpPr>
          <p:nvPr/>
        </p:nvSpPr>
        <p:spPr bwMode="auto">
          <a:xfrm flipV="1">
            <a:off x="6603992" y="1844675"/>
            <a:ext cx="0" cy="2808288"/>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 name="Line 40"/>
          <p:cNvSpPr>
            <a:spLocks noChangeShapeType="1"/>
          </p:cNvSpPr>
          <p:nvPr/>
        </p:nvSpPr>
        <p:spPr bwMode="auto">
          <a:xfrm>
            <a:off x="6603992" y="1916113"/>
            <a:ext cx="2605088" cy="0"/>
          </a:xfrm>
          <a:prstGeom prst="line">
            <a:avLst/>
          </a:prstGeom>
          <a:noFill/>
          <a:ln w="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89066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1000"/>
                                        <p:tgtEl>
                                          <p:spTgt spid="15"/>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1000"/>
                                        <p:tgtEl>
                                          <p:spTgt spid="19"/>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10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1000"/>
                                        <p:tgtEl>
                                          <p:spTgt spid="21"/>
                                        </p:tgtEl>
                                      </p:cBhvr>
                                    </p:animEffec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10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1000"/>
                                        <p:tgtEl>
                                          <p:spTgt spid="26"/>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left)">
                                      <p:cBhvr>
                                        <p:cTn id="56" dur="1000"/>
                                        <p:tgtEl>
                                          <p:spTgt spid="25"/>
                                        </p:tgtEl>
                                      </p:cBhvr>
                                    </p:animEffect>
                                  </p:childTnLst>
                                </p:cTn>
                              </p:par>
                            </p:childTnLst>
                          </p:cTn>
                        </p:par>
                        <p:par>
                          <p:cTn id="57" fill="hold">
                            <p:stCondLst>
                              <p:cond delay="2000"/>
                            </p:stCondLst>
                            <p:childTnLst>
                              <p:par>
                                <p:cTn id="58" presetID="1" presetClass="entr" presetSubtype="0"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childTnLst>
                          </p:cTn>
                        </p:par>
                        <p:par>
                          <p:cTn id="60" fill="hold">
                            <p:stCondLst>
                              <p:cond delay="2000"/>
                            </p:stCondLst>
                            <p:childTnLst>
                              <p:par>
                                <p:cTn id="61" presetID="1" presetClass="entr" presetSubtype="0"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down)">
                                      <p:cBhvr>
                                        <p:cTn id="76" dur="10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right)">
                                      <p:cBhvr>
                                        <p:cTn id="81" dur="10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down)">
                                      <p:cBhvr>
                                        <p:cTn id="86" dur="1000"/>
                                        <p:tgtEl>
                                          <p:spTgt spid="39"/>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childTnLst>
                                </p:cTn>
                              </p:par>
                            </p:childTnLst>
                          </p:cTn>
                        </p:par>
                        <p:par>
                          <p:cTn id="90" fill="hold">
                            <p:stCondLst>
                              <p:cond delay="1000"/>
                            </p:stCondLst>
                            <p:childTnLst>
                              <p:par>
                                <p:cTn id="91" presetID="1"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left)">
                                      <p:cBhvr>
                                        <p:cTn id="97" dur="10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wipe(down)">
                                      <p:cBhvr>
                                        <p:cTn id="102" dur="1000"/>
                                        <p:tgtEl>
                                          <p:spTgt spid="31"/>
                                        </p:tgtEl>
                                      </p:cBhvr>
                                    </p:animEffect>
                                  </p:childTnLst>
                                </p:cTn>
                              </p:par>
                            </p:childTnLst>
                          </p:cTn>
                        </p:par>
                        <p:par>
                          <p:cTn id="103" fill="hold">
                            <p:stCondLst>
                              <p:cond delay="1000"/>
                            </p:stCondLst>
                            <p:childTnLst>
                              <p:par>
                                <p:cTn id="104" presetID="22" presetClass="entr" presetSubtype="8" fill="hold" grpId="0" nodeType="after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wipe(left)">
                                      <p:cBhvr>
                                        <p:cTn id="106" dur="1000"/>
                                        <p:tgtEl>
                                          <p:spTgt spid="40"/>
                                        </p:tgtEl>
                                      </p:cBhvr>
                                    </p:animEffect>
                                  </p:childTnLst>
                                </p:cTn>
                              </p:par>
                            </p:childTnLst>
                          </p:cTn>
                        </p:par>
                        <p:par>
                          <p:cTn id="107" fill="hold">
                            <p:stCondLst>
                              <p:cond delay="2000"/>
                            </p:stCondLst>
                            <p:childTnLst>
                              <p:par>
                                <p:cTn id="108" presetID="1" presetClass="entr" presetSubtype="0"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childTnLst>
                                </p:cTn>
                              </p:par>
                            </p:childTnLst>
                          </p:cTn>
                        </p:par>
                        <p:par>
                          <p:cTn id="110" fill="hold">
                            <p:stCondLst>
                              <p:cond delay="2000"/>
                            </p:stCondLst>
                            <p:childTnLst>
                              <p:par>
                                <p:cTn id="111" presetID="1" presetClass="entr" presetSubtype="0" fill="hold" grpId="0" nodeType="afterEffect">
                                  <p:stCondLst>
                                    <p:cond delay="0"/>
                                  </p:stCondLst>
                                  <p:childTnLst>
                                    <p:set>
                                      <p:cBhvr>
                                        <p:cTn id="1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nimBg="1"/>
      <p:bldP spid="10" grpId="0" animBg="1"/>
      <p:bldP spid="12" grpId="0" animBg="1"/>
      <p:bldP spid="15" grpId="0" animBg="1"/>
      <p:bldP spid="17" grpId="0" autoUpdateAnimBg="0"/>
      <p:bldP spid="19" grpId="0" animBg="1"/>
      <p:bldP spid="20" grpId="0" animBg="1"/>
      <p:bldP spid="21" grpId="0" animBg="1"/>
      <p:bldP spid="22" grpId="0" autoUpdateAnimBg="0"/>
      <p:bldP spid="23" grpId="0" autoUpdateAnimBg="0"/>
      <p:bldP spid="24" grpId="0" animBg="1"/>
      <p:bldP spid="25" grpId="0" animBg="1"/>
      <p:bldP spid="26" grpId="0" animBg="1"/>
      <p:bldP spid="27" grpId="0" autoUpdateAnimBg="0"/>
      <p:bldP spid="28" grpId="0" autoUpdateAnimBg="0"/>
      <p:bldP spid="30" grpId="0" animBg="1"/>
      <p:bldP spid="31" grpId="0" animBg="1"/>
      <p:bldP spid="32" grpId="0" animBg="1"/>
      <p:bldP spid="33" grpId="0" autoUpdateAnimBg="0"/>
      <p:bldP spid="34" grpId="0" autoUpdateAnimBg="0"/>
      <p:bldP spid="35" grpId="0" autoUpdateAnimBg="0"/>
      <p:bldP spid="36" grpId="0" animBg="1"/>
      <p:bldP spid="37" grpId="0" animBg="1"/>
      <p:bldP spid="38" grpId="0" animBg="1"/>
      <p:bldP spid="39"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54776" y="339727"/>
            <a:ext cx="1166948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23888" indent="-623888">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indent="0">
              <a:lnSpc>
                <a:spcPct val="140000"/>
              </a:lnSpc>
              <a:spcBef>
                <a:spcPct val="50000"/>
              </a:spcBef>
              <a:buClrTx/>
              <a:buNone/>
            </a:pPr>
            <a:r>
              <a:rPr lang="zh-CN" altLang="en-US" b="1" dirty="0">
                <a:solidFill>
                  <a:srgbClr val="0066CC"/>
                </a:solidFill>
                <a:latin typeface="华文细黑" panose="02010600040101010101" pitchFamily="2" charset="-122"/>
                <a:ea typeface="华文细黑" panose="02010600040101010101" pitchFamily="2" charset="-122"/>
              </a:rPr>
              <a:t>例：已知圆柱体上</a:t>
            </a:r>
            <a:r>
              <a:rPr lang="zh-CN" altLang="en-US" b="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线段</a:t>
            </a:r>
            <a:r>
              <a:rPr lang="en-US" altLang="zh-CN" b="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MKN</a:t>
            </a:r>
            <a:r>
              <a:rPr lang="zh-CN" altLang="en-US" b="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的正面投影，求作</a:t>
            </a:r>
            <a:r>
              <a:rPr lang="zh-CN" altLang="en-US" b="1" dirty="0">
                <a:solidFill>
                  <a:srgbClr val="0066CC"/>
                </a:solidFill>
                <a:latin typeface="华文细黑" panose="02010600040101010101" pitchFamily="2" charset="-122"/>
                <a:ea typeface="华文细黑" panose="02010600040101010101" pitchFamily="2" charset="-122"/>
              </a:rPr>
              <a:t>其他投影。 </a:t>
            </a:r>
            <a:r>
              <a:rPr lang="en-US" altLang="zh-CN" b="1" dirty="0">
                <a:solidFill>
                  <a:srgbClr val="0066CC"/>
                </a:solidFill>
                <a:latin typeface="华文细黑" panose="02010600040101010101" pitchFamily="2" charset="-122"/>
                <a:ea typeface="华文细黑" panose="02010600040101010101" pitchFamily="2" charset="-122"/>
              </a:rPr>
              <a:t>  </a:t>
            </a:r>
            <a:endParaRPr lang="zh-CN" altLang="en-US" b="1" dirty="0">
              <a:solidFill>
                <a:srgbClr val="0066CC"/>
              </a:solidFill>
              <a:latin typeface="华文细黑" panose="02010600040101010101" pitchFamily="2" charset="-122"/>
              <a:ea typeface="华文细黑" panose="02010600040101010101" pitchFamily="2" charset="-122"/>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4" y="1119189"/>
            <a:ext cx="7839075"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563" y="1119189"/>
            <a:ext cx="40862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150" y="1190626"/>
            <a:ext cx="382905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59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32"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amond(out)">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r="8731"/>
          <a:stretch>
            <a:fillRect/>
          </a:stretch>
        </p:blipFill>
        <p:spPr bwMode="auto">
          <a:xfrm>
            <a:off x="1992313" y="908050"/>
            <a:ext cx="8280400" cy="534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p:cNvSpPr>
            <a:spLocks noChangeArrowheads="1"/>
          </p:cNvSpPr>
          <p:nvPr/>
        </p:nvSpPr>
        <p:spPr bwMode="auto">
          <a:xfrm>
            <a:off x="223838" y="404813"/>
            <a:ext cx="118173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23888" indent="-623888">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indent="0">
              <a:lnSpc>
                <a:spcPct val="140000"/>
              </a:lnSpc>
              <a:spcBef>
                <a:spcPct val="50000"/>
              </a:spcBef>
              <a:buClrTx/>
              <a:buNone/>
            </a:pPr>
            <a:r>
              <a:rPr lang="zh-CN" altLang="en-US" b="1" dirty="0">
                <a:solidFill>
                  <a:srgbClr val="0066CC"/>
                </a:solidFill>
                <a:latin typeface="华文细黑" panose="02010600040101010101" pitchFamily="2" charset="-122"/>
                <a:ea typeface="华文细黑" panose="02010600040101010101" pitchFamily="2" charset="-122"/>
              </a:rPr>
              <a:t>例：已知圆锥体上</a:t>
            </a:r>
            <a:r>
              <a:rPr lang="zh-CN" altLang="en-US" b="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线段</a:t>
            </a:r>
            <a:r>
              <a:rPr lang="en-US" altLang="zh-CN" b="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ABCD</a:t>
            </a:r>
            <a:r>
              <a:rPr lang="zh-CN" altLang="en-US" b="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的正面投影，求作其他</a:t>
            </a:r>
            <a:r>
              <a:rPr lang="zh-CN" altLang="en-US" b="1" dirty="0">
                <a:solidFill>
                  <a:srgbClr val="0066CC"/>
                </a:solidFill>
                <a:latin typeface="华文细黑" panose="02010600040101010101" pitchFamily="2" charset="-122"/>
                <a:ea typeface="华文细黑" panose="02010600040101010101" pitchFamily="2" charset="-122"/>
              </a:rPr>
              <a:t>投影。 </a:t>
            </a:r>
            <a:r>
              <a:rPr lang="en-US" altLang="zh-CN" b="1" dirty="0">
                <a:solidFill>
                  <a:srgbClr val="0066CC"/>
                </a:solidFill>
                <a:latin typeface="华文细黑" panose="02010600040101010101" pitchFamily="2" charset="-122"/>
                <a:ea typeface="华文细黑" panose="02010600040101010101" pitchFamily="2" charset="-122"/>
              </a:rPr>
              <a:t>  </a:t>
            </a:r>
            <a:endParaRPr lang="zh-CN" altLang="en-US" b="1" dirty="0">
              <a:solidFill>
                <a:srgbClr val="0066CC"/>
              </a:solidFill>
              <a:latin typeface="华文细黑" panose="02010600040101010101" pitchFamily="2" charset="-122"/>
              <a:ea typeface="华文细黑" panose="02010600040101010101" pitchFamily="2" charset="-122"/>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052513"/>
            <a:ext cx="8399463" cy="531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532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4"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to="" calcmode="lin" valueType="num">
                                      <p:cBhvr>
                                        <p:cTn id="11"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lum contrast="12000"/>
            <a:extLst>
              <a:ext uri="{28A0092B-C50C-407E-A947-70E740481C1C}">
                <a14:useLocalDpi xmlns:a14="http://schemas.microsoft.com/office/drawing/2010/main" val="0"/>
              </a:ext>
            </a:extLst>
          </a:blip>
          <a:srcRect l="22652" t="23416" r="33025" b="16304"/>
          <a:stretch>
            <a:fillRect/>
          </a:stretch>
        </p:blipFill>
        <p:spPr bwMode="auto">
          <a:xfrm>
            <a:off x="1269093" y="1111250"/>
            <a:ext cx="5507038" cy="5348289"/>
          </a:xfrm>
          <a:prstGeom prst="rect">
            <a:avLst/>
          </a:prstGeom>
          <a:noFill/>
          <a:ln w="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 Box 3"/>
          <p:cNvSpPr txBox="1">
            <a:spLocks noChangeArrowheads="1"/>
          </p:cNvSpPr>
          <p:nvPr/>
        </p:nvSpPr>
        <p:spPr bwMode="auto">
          <a:xfrm>
            <a:off x="4511676" y="6092826"/>
            <a:ext cx="5184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sp>
        <p:nvSpPr>
          <p:cNvPr id="4" name="Text Box 4"/>
          <p:cNvSpPr txBox="1">
            <a:spLocks noChangeArrowheads="1"/>
          </p:cNvSpPr>
          <p:nvPr/>
        </p:nvSpPr>
        <p:spPr bwMode="auto">
          <a:xfrm>
            <a:off x="554039" y="200910"/>
            <a:ext cx="9142412" cy="579438"/>
          </a:xfrm>
          <a:prstGeom prst="rect">
            <a:avLst/>
          </a:prstGeom>
          <a:noFill/>
          <a:ln>
            <a:noFill/>
          </a:ln>
          <a:effectLst/>
          <a:extLst>
            <a:ext uri="{909E8E84-426E-40DD-AFC4-6F175D3DCCD1}">
              <a14:hiddenFill xmlns:a14="http://schemas.microsoft.com/office/drawing/2010/main">
                <a:gradFill rotWithShape="1">
                  <a:gsLst>
                    <a:gs pos="0">
                      <a:srgbClr val="996633">
                        <a:alpha val="70000"/>
                      </a:srgbClr>
                    </a:gs>
                    <a:gs pos="100000">
                      <a:srgbClr val="FFFFFF"/>
                    </a:gs>
                  </a:gsLst>
                  <a:lin ang="5400000" scaled="1"/>
                </a:gra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b="1" dirty="0">
                <a:solidFill>
                  <a:srgbClr val="0066CC"/>
                </a:solidFill>
                <a:latin typeface="华文细黑" panose="02010600040101010101" pitchFamily="2" charset="-122"/>
                <a:ea typeface="华文细黑" panose="02010600040101010101" pitchFamily="2" charset="-122"/>
              </a:rPr>
              <a:t>三、球</a:t>
            </a:r>
          </a:p>
        </p:txBody>
      </p:sp>
      <p:sp>
        <p:nvSpPr>
          <p:cNvPr id="5" name="Text Box 5"/>
          <p:cNvSpPr txBox="1">
            <a:spLocks noChangeArrowheads="1"/>
          </p:cNvSpPr>
          <p:nvPr/>
        </p:nvSpPr>
        <p:spPr bwMode="auto">
          <a:xfrm>
            <a:off x="7454673" y="2503980"/>
            <a:ext cx="35988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None/>
            </a:pPr>
            <a:r>
              <a:rPr lang="en-US" altLang="zh-CN" sz="2800" b="1" dirty="0">
                <a:solidFill>
                  <a:srgbClr val="FF6666"/>
                </a:solidFill>
                <a:latin typeface="华文细黑" panose="02010600040101010101" pitchFamily="2" charset="-122"/>
                <a:ea typeface="华文细黑" panose="02010600040101010101" pitchFamily="2" charset="-122"/>
              </a:rPr>
              <a:t>1.</a:t>
            </a:r>
            <a:r>
              <a:rPr lang="zh-CN" altLang="en-US" sz="2800" b="1" dirty="0">
                <a:solidFill>
                  <a:srgbClr val="FF6666"/>
                </a:solidFill>
                <a:latin typeface="华文细黑" panose="02010600040101010101" pitchFamily="2" charset="-122"/>
                <a:ea typeface="华文细黑" panose="02010600040101010101" pitchFamily="2" charset="-122"/>
              </a:rPr>
              <a:t>球的投影特性</a:t>
            </a:r>
          </a:p>
        </p:txBody>
      </p:sp>
      <p:sp>
        <p:nvSpPr>
          <p:cNvPr id="6" name="Text Box 6"/>
          <p:cNvSpPr txBox="1">
            <a:spLocks noChangeArrowheads="1"/>
          </p:cNvSpPr>
          <p:nvPr/>
        </p:nvSpPr>
        <p:spPr bwMode="auto">
          <a:xfrm>
            <a:off x="7454673" y="3187747"/>
            <a:ext cx="3419475" cy="1169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kumimoji="1" lang="zh-CN" altLang="en-US" sz="2800" b="1" dirty="0">
                <a:ea typeface="楷体_GB2312" panose="02010600030101010101" charset="-122"/>
              </a:rPr>
              <a:t>     </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三个投影均为圆。</a:t>
            </a:r>
          </a:p>
          <a:p>
            <a:pPr>
              <a:spcBef>
                <a:spcPct val="50000"/>
              </a:spcBef>
              <a:buClrTx/>
              <a:buNone/>
            </a:pPr>
            <a:endParaRPr lang="zh-CN" altLang="en-US" sz="2800" dirty="0">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Text Box 7"/>
          <p:cNvSpPr txBox="1">
            <a:spLocks noChangeArrowheads="1"/>
          </p:cNvSpPr>
          <p:nvPr/>
        </p:nvSpPr>
        <p:spPr bwMode="auto">
          <a:xfrm>
            <a:off x="7454673" y="943680"/>
            <a:ext cx="3384550"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b="1" dirty="0">
                <a:ea typeface="楷体_GB2312" panose="02010600030101010101" charset="-122"/>
              </a:rPr>
              <a:t>       </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圆球的表面是由圆母线绕与自身的直径回转而成。</a:t>
            </a:r>
          </a:p>
        </p:txBody>
      </p:sp>
      <p:pic>
        <p:nvPicPr>
          <p:cNvPr id="9" name="图片 8">
            <a:extLst>
              <a:ext uri="{FF2B5EF4-FFF2-40B4-BE49-F238E27FC236}">
                <a16:creationId xmlns:a16="http://schemas.microsoft.com/office/drawing/2014/main" id="{C8898440-0A79-4226-884F-2227C598F7B4}"/>
              </a:ext>
            </a:extLst>
          </p:cNvPr>
          <p:cNvPicPr>
            <a:picLocks noChangeAspect="1"/>
          </p:cNvPicPr>
          <p:nvPr/>
        </p:nvPicPr>
        <p:blipFill>
          <a:blip r:embed="rId3"/>
          <a:stretch>
            <a:fillRect/>
          </a:stretch>
        </p:blipFill>
        <p:spPr>
          <a:xfrm>
            <a:off x="7601251" y="3709771"/>
            <a:ext cx="3321656" cy="2749768"/>
          </a:xfrm>
          <a:prstGeom prst="rect">
            <a:avLst/>
          </a:prstGeom>
        </p:spPr>
      </p:pic>
    </p:spTree>
    <p:extLst>
      <p:ext uri="{BB962C8B-B14F-4D97-AF65-F5344CB8AC3E}">
        <p14:creationId xmlns:p14="http://schemas.microsoft.com/office/powerpoint/2010/main" val="15563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0"/>
            <a:ext cx="9144001" cy="668338"/>
          </a:xfrm>
        </p:spPr>
        <p:txBody>
          <a:bodyPr>
            <a:normAutofit fontScale="90000"/>
          </a:bodyPr>
          <a:lstStyle/>
          <a:p>
            <a:pPr algn="ctr"/>
            <a:r>
              <a:rPr lang="zh-CN" altLang="en-US" dirty="0"/>
              <a:t>课程引入</a:t>
            </a:r>
          </a:p>
        </p:txBody>
      </p:sp>
      <p:graphicFrame>
        <p:nvGraphicFramePr>
          <p:cNvPr id="4" name="Object 5"/>
          <p:cNvGraphicFramePr>
            <a:graphicFrameLocks noChangeAspect="1"/>
          </p:cNvGraphicFramePr>
          <p:nvPr/>
        </p:nvGraphicFramePr>
        <p:xfrm>
          <a:off x="1775520" y="888987"/>
          <a:ext cx="1498600" cy="1965325"/>
        </p:xfrm>
        <a:graphic>
          <a:graphicData uri="http://schemas.openxmlformats.org/presentationml/2006/ole">
            <mc:AlternateContent xmlns:mc="http://schemas.openxmlformats.org/markup-compatibility/2006">
              <mc:Choice xmlns:v="urn:schemas-microsoft-com:vml" Requires="v">
                <p:oleObj r:id="rId3" imgW="2048161" imgH="2685714" progId="Paint.Picture">
                  <p:embed/>
                </p:oleObj>
              </mc:Choice>
              <mc:Fallback>
                <p:oleObj r:id="rId3" imgW="2048161" imgH="2685714" progId="Paint.Picture">
                  <p:embed/>
                  <p:pic>
                    <p:nvPicPr>
                      <p:cNvPr id="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888987"/>
                        <a:ext cx="1498600" cy="196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nvGraphicFramePr>
        <p:xfrm>
          <a:off x="1710747" y="3284985"/>
          <a:ext cx="1688814" cy="1762045"/>
        </p:xfrm>
        <a:graphic>
          <a:graphicData uri="http://schemas.openxmlformats.org/presentationml/2006/ole">
            <mc:AlternateContent xmlns:mc="http://schemas.openxmlformats.org/markup-compatibility/2006">
              <mc:Choice xmlns:v="urn:schemas-microsoft-com:vml" Requires="v">
                <p:oleObj r:id="rId5" imgW="2619048" imgH="2734057" progId="Paint.Picture">
                  <p:embed/>
                </p:oleObj>
              </mc:Choice>
              <mc:Fallback>
                <p:oleObj r:id="rId5" imgW="2619048" imgH="2734057" progId="Paint.Picture">
                  <p:embed/>
                  <p:pic>
                    <p:nvPicPr>
                      <p:cNvPr id="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0747" y="3284985"/>
                        <a:ext cx="1688814" cy="1762045"/>
                      </a:xfrm>
                      <a:prstGeom prst="rect">
                        <a:avLst/>
                      </a:prstGeom>
                      <a:noFill/>
                      <a:ln>
                        <a:noFill/>
                      </a:ln>
                      <a:effectLst/>
                    </p:spPr>
                  </p:pic>
                </p:oleObj>
              </mc:Fallback>
            </mc:AlternateContent>
          </a:graphicData>
        </a:graphic>
      </p:graphicFrame>
      <p:pic>
        <p:nvPicPr>
          <p:cNvPr id="6"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40749" t="36117" r="47054" b="46072"/>
          <a:stretch/>
        </p:blipFill>
        <p:spPr bwMode="auto">
          <a:xfrm>
            <a:off x="9120336" y="3356992"/>
            <a:ext cx="1184268" cy="1651708"/>
          </a:xfrm>
          <a:prstGeom prst="rect">
            <a:avLst/>
          </a:prstGeom>
          <a:noFill/>
          <a:ln w="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13086" t="28342" r="71825" b="46072"/>
          <a:stretch/>
        </p:blipFill>
        <p:spPr bwMode="auto">
          <a:xfrm>
            <a:off x="8996734" y="829102"/>
            <a:ext cx="1347739" cy="2043861"/>
          </a:xfrm>
          <a:prstGeom prst="rect">
            <a:avLst/>
          </a:prstGeom>
          <a:noFill/>
          <a:ln w="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5077" y="1422339"/>
            <a:ext cx="4564062" cy="2942478"/>
          </a:xfrm>
          <a:prstGeom prst="rect">
            <a:avLst/>
          </a:prstGeom>
        </p:spPr>
      </p:pic>
      <p:pic>
        <p:nvPicPr>
          <p:cNvPr id="12" name="Picture 6" descr="球y"/>
          <p:cNvPicPr>
            <a:picLocks noChangeAspect="1" noChangeArrowheads="1"/>
          </p:cNvPicPr>
          <p:nvPr/>
        </p:nvPicPr>
        <p:blipFill>
          <a:blip r:embed="rId10"/>
          <a:srcRect l="5263" t="2921" r="13419" b="8760"/>
          <a:stretch>
            <a:fillRect/>
          </a:stretch>
        </p:blipFill>
        <p:spPr bwMode="auto">
          <a:xfrm>
            <a:off x="8912642" y="5189699"/>
            <a:ext cx="1625856" cy="1573819"/>
          </a:xfrm>
          <a:prstGeom prst="rect">
            <a:avLst/>
          </a:prstGeom>
          <a:noFill/>
          <a:ln w="9525">
            <a:noFill/>
            <a:miter lim="800000"/>
            <a:headEnd/>
            <a:tailEnd/>
          </a:ln>
        </p:spPr>
      </p:pic>
      <p:cxnSp>
        <p:nvCxnSpPr>
          <p:cNvPr id="14" name="直接箭头连接符 13"/>
          <p:cNvCxnSpPr/>
          <p:nvPr/>
        </p:nvCxnSpPr>
        <p:spPr>
          <a:xfrm flipH="1" flipV="1">
            <a:off x="3399561" y="1422340"/>
            <a:ext cx="1255606" cy="278469"/>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3457483" y="4133807"/>
            <a:ext cx="858436" cy="25695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775520" y="5157193"/>
            <a:ext cx="6048672" cy="1585163"/>
            <a:chOff x="251520" y="5157192"/>
            <a:chExt cx="6048672" cy="1585163"/>
          </a:xfrm>
        </p:grpSpPr>
        <p:pic>
          <p:nvPicPr>
            <p:cNvPr id="8" name="Picture 33" descr="qie1"/>
            <p:cNvPicPr>
              <a:picLocks noChangeAspect="1" noChangeArrowheads="1"/>
            </p:cNvPicPr>
            <p:nvPr/>
          </p:nvPicPr>
          <p:blipFill>
            <a:blip r:embed="rId11"/>
            <a:srcRect/>
            <a:stretch>
              <a:fillRect/>
            </a:stretch>
          </p:blipFill>
          <p:spPr bwMode="auto">
            <a:xfrm>
              <a:off x="4268326" y="5157192"/>
              <a:ext cx="1770614" cy="1585163"/>
            </a:xfrm>
            <a:prstGeom prst="rect">
              <a:avLst/>
            </a:prstGeom>
            <a:noFill/>
            <a:ln w="9525">
              <a:noFill/>
              <a:miter lim="800000"/>
              <a:headEnd/>
              <a:tailEnd/>
            </a:ln>
          </p:spPr>
        </p:pic>
        <p:pic>
          <p:nvPicPr>
            <p:cNvPr id="9" name="Picture 32" descr="qie"/>
            <p:cNvPicPr>
              <a:picLocks noChangeAspect="1" noChangeArrowheads="1"/>
            </p:cNvPicPr>
            <p:nvPr/>
          </p:nvPicPr>
          <p:blipFill>
            <a:blip r:embed="rId12"/>
            <a:srcRect/>
            <a:stretch>
              <a:fillRect/>
            </a:stretch>
          </p:blipFill>
          <p:spPr bwMode="auto">
            <a:xfrm>
              <a:off x="2381604" y="5451825"/>
              <a:ext cx="1499126" cy="1237005"/>
            </a:xfrm>
            <a:prstGeom prst="rect">
              <a:avLst/>
            </a:prstGeom>
            <a:noFill/>
            <a:ln w="9525">
              <a:noFill/>
              <a:miter lim="800000"/>
              <a:headEnd/>
              <a:tailEnd/>
            </a:ln>
          </p:spPr>
        </p:pic>
        <p:pic>
          <p:nvPicPr>
            <p:cNvPr id="10" name="Picture 34" descr="qie2"/>
            <p:cNvPicPr>
              <a:picLocks noChangeAspect="1" noChangeArrowheads="1"/>
            </p:cNvPicPr>
            <p:nvPr/>
          </p:nvPicPr>
          <p:blipFill>
            <a:blip r:embed="rId13"/>
            <a:srcRect/>
            <a:stretch>
              <a:fillRect/>
            </a:stretch>
          </p:blipFill>
          <p:spPr bwMode="auto">
            <a:xfrm>
              <a:off x="539552" y="5339345"/>
              <a:ext cx="1191456" cy="1349485"/>
            </a:xfrm>
            <a:prstGeom prst="rect">
              <a:avLst/>
            </a:prstGeom>
            <a:noFill/>
            <a:ln w="9525">
              <a:noFill/>
              <a:miter lim="800000"/>
              <a:headEnd/>
              <a:tailEnd/>
            </a:ln>
          </p:spPr>
        </p:pic>
        <p:sp>
          <p:nvSpPr>
            <p:cNvPr id="17" name="矩形 16"/>
            <p:cNvSpPr/>
            <p:nvPr/>
          </p:nvSpPr>
          <p:spPr>
            <a:xfrm>
              <a:off x="251520" y="5157192"/>
              <a:ext cx="6048672" cy="1585163"/>
            </a:xfrm>
            <a:prstGeom prst="rect">
              <a:avLst/>
            </a:prstGeom>
            <a:noFill/>
            <a:ln>
              <a:solidFill>
                <a:schemeClr val="bg2">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箭头连接符 17"/>
          <p:cNvCxnSpPr/>
          <p:nvPr/>
        </p:nvCxnSpPr>
        <p:spPr>
          <a:xfrm flipV="1">
            <a:off x="8003397" y="1202282"/>
            <a:ext cx="873082" cy="41798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7780855" y="3534261"/>
            <a:ext cx="1273801" cy="3631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7370823" y="4124723"/>
            <a:ext cx="1505656" cy="132710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9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arn(inVertical)">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11676" y="6092826"/>
            <a:ext cx="5184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graphicFrame>
        <p:nvGraphicFramePr>
          <p:cNvPr id="3" name="Object 3"/>
          <p:cNvGraphicFramePr>
            <a:graphicFrameLocks noChangeAspect="1"/>
          </p:cNvGraphicFramePr>
          <p:nvPr/>
        </p:nvGraphicFramePr>
        <p:xfrm>
          <a:off x="7608888" y="2060576"/>
          <a:ext cx="1371600" cy="1655763"/>
        </p:xfrm>
        <a:graphic>
          <a:graphicData uri="http://schemas.openxmlformats.org/presentationml/2006/ole">
            <mc:AlternateContent xmlns:mc="http://schemas.openxmlformats.org/markup-compatibility/2006">
              <mc:Choice xmlns:v="urn:schemas-microsoft-com:vml" Requires="v">
                <p:oleObj name="位图图像" r:id="rId2" imgW="1371429" imgH="1400000" progId="Paint.Picture">
                  <p:embed/>
                </p:oleObj>
              </mc:Choice>
              <mc:Fallback>
                <p:oleObj name="位图图像" r:id="rId2" imgW="1371429" imgH="1400000"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88" y="2060576"/>
                        <a:ext cx="1371600" cy="1655763"/>
                      </a:xfrm>
                      <a:prstGeom prst="rect">
                        <a:avLst/>
                      </a:prstGeom>
                      <a:noFill/>
                      <a:ln w="0" algn="ctr">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l="25621" t="27365" r="32762" b="16780"/>
          <a:stretch>
            <a:fillRect/>
          </a:stretch>
        </p:blipFill>
        <p:spPr bwMode="auto">
          <a:xfrm>
            <a:off x="4438650" y="652464"/>
            <a:ext cx="6121400" cy="616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5"/>
          <p:cNvSpPr txBox="1">
            <a:spLocks noChangeArrowheads="1"/>
          </p:cNvSpPr>
          <p:nvPr/>
        </p:nvSpPr>
        <p:spPr bwMode="auto">
          <a:xfrm>
            <a:off x="464457" y="1196976"/>
            <a:ext cx="3686856" cy="1815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400" b="1" dirty="0">
                <a:ea typeface="楷体_GB2312" panose="02010600030101010101" charset="-122"/>
              </a:rPr>
              <a:t>       </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圆的各个投影均没有积聚性，三个投影上的圆为三个方向投射的三条不同转向线。</a:t>
            </a:r>
          </a:p>
        </p:txBody>
      </p:sp>
      <p:grpSp>
        <p:nvGrpSpPr>
          <p:cNvPr id="6" name="Group 6"/>
          <p:cNvGrpSpPr>
            <a:grpSpLocks/>
          </p:cNvGrpSpPr>
          <p:nvPr/>
        </p:nvGrpSpPr>
        <p:grpSpPr bwMode="auto">
          <a:xfrm>
            <a:off x="6816725" y="549275"/>
            <a:ext cx="1079500" cy="812800"/>
            <a:chOff x="4332" y="2918"/>
            <a:chExt cx="680" cy="512"/>
          </a:xfrm>
        </p:grpSpPr>
        <p:sp>
          <p:nvSpPr>
            <p:cNvPr id="7" name="Line 7"/>
            <p:cNvSpPr>
              <a:spLocks noChangeShapeType="1"/>
            </p:cNvSpPr>
            <p:nvPr/>
          </p:nvSpPr>
          <p:spPr bwMode="auto">
            <a:xfrm flipH="1">
              <a:off x="4332" y="3113"/>
              <a:ext cx="317" cy="317"/>
            </a:xfrm>
            <a:prstGeom prst="line">
              <a:avLst/>
            </a:prstGeom>
            <a:noFill/>
            <a:ln w="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Line 8"/>
            <p:cNvSpPr>
              <a:spLocks noChangeShapeType="1"/>
            </p:cNvSpPr>
            <p:nvPr/>
          </p:nvSpPr>
          <p:spPr bwMode="auto">
            <a:xfrm>
              <a:off x="4649" y="3113"/>
              <a:ext cx="272"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Text Box 9"/>
            <p:cNvSpPr txBox="1">
              <a:spLocks noChangeArrowheads="1"/>
            </p:cNvSpPr>
            <p:nvPr/>
          </p:nvSpPr>
          <p:spPr bwMode="auto">
            <a:xfrm>
              <a:off x="4649" y="2918"/>
              <a:ext cx="36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i="1">
                  <a:latin typeface="Times New Roman" panose="02020603050405020304" pitchFamily="18" charset="0"/>
                  <a:ea typeface="BatangChe" pitchFamily="49" charset="-127"/>
                </a:rPr>
                <a:t>a</a:t>
              </a:r>
              <a:r>
                <a:rPr lang="en-US" altLang="zh-CN" sz="1800" i="1">
                  <a:latin typeface="Times New Roman" panose="02020603050405020304" pitchFamily="18" charset="0"/>
                </a:rPr>
                <a:t>′</a:t>
              </a:r>
            </a:p>
          </p:txBody>
        </p:sp>
      </p:grpSp>
      <p:grpSp>
        <p:nvGrpSpPr>
          <p:cNvPr id="10" name="Group 10"/>
          <p:cNvGrpSpPr>
            <a:grpSpLocks/>
          </p:cNvGrpSpPr>
          <p:nvPr/>
        </p:nvGrpSpPr>
        <p:grpSpPr bwMode="auto">
          <a:xfrm>
            <a:off x="9120188" y="2255838"/>
            <a:ext cx="1079500" cy="812800"/>
            <a:chOff x="4332" y="2918"/>
            <a:chExt cx="680" cy="512"/>
          </a:xfrm>
        </p:grpSpPr>
        <p:sp>
          <p:nvSpPr>
            <p:cNvPr id="11" name="Line 11"/>
            <p:cNvSpPr>
              <a:spLocks noChangeShapeType="1"/>
            </p:cNvSpPr>
            <p:nvPr/>
          </p:nvSpPr>
          <p:spPr bwMode="auto">
            <a:xfrm flipH="1">
              <a:off x="4332" y="3113"/>
              <a:ext cx="317" cy="317"/>
            </a:xfrm>
            <a:prstGeom prst="line">
              <a:avLst/>
            </a:prstGeom>
            <a:noFill/>
            <a:ln w="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Line 12"/>
            <p:cNvSpPr>
              <a:spLocks noChangeShapeType="1"/>
            </p:cNvSpPr>
            <p:nvPr/>
          </p:nvSpPr>
          <p:spPr bwMode="auto">
            <a:xfrm>
              <a:off x="4649" y="3113"/>
              <a:ext cx="272"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Text Box 13"/>
            <p:cNvSpPr txBox="1">
              <a:spLocks noChangeArrowheads="1"/>
            </p:cNvSpPr>
            <p:nvPr/>
          </p:nvSpPr>
          <p:spPr bwMode="auto">
            <a:xfrm>
              <a:off x="4649" y="2918"/>
              <a:ext cx="36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i="1">
                  <a:latin typeface="Times New Roman" panose="02020603050405020304" pitchFamily="18" charset="0"/>
                  <a:ea typeface="BatangChe" pitchFamily="49" charset="-127"/>
                </a:rPr>
                <a:t>a″</a:t>
              </a:r>
            </a:p>
          </p:txBody>
        </p:sp>
      </p:grpSp>
      <p:grpSp>
        <p:nvGrpSpPr>
          <p:cNvPr id="14" name="Group 14"/>
          <p:cNvGrpSpPr>
            <a:grpSpLocks/>
          </p:cNvGrpSpPr>
          <p:nvPr/>
        </p:nvGrpSpPr>
        <p:grpSpPr bwMode="auto">
          <a:xfrm>
            <a:off x="6672263" y="4551363"/>
            <a:ext cx="1079500" cy="812800"/>
            <a:chOff x="4332" y="2918"/>
            <a:chExt cx="680" cy="512"/>
          </a:xfrm>
        </p:grpSpPr>
        <p:sp>
          <p:nvSpPr>
            <p:cNvPr id="15" name="Line 15"/>
            <p:cNvSpPr>
              <a:spLocks noChangeShapeType="1"/>
            </p:cNvSpPr>
            <p:nvPr/>
          </p:nvSpPr>
          <p:spPr bwMode="auto">
            <a:xfrm flipH="1">
              <a:off x="4332" y="3113"/>
              <a:ext cx="317" cy="317"/>
            </a:xfrm>
            <a:prstGeom prst="line">
              <a:avLst/>
            </a:prstGeom>
            <a:noFill/>
            <a:ln w="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4649" y="3113"/>
              <a:ext cx="272"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Text Box 17"/>
            <p:cNvSpPr txBox="1">
              <a:spLocks noChangeArrowheads="1"/>
            </p:cNvSpPr>
            <p:nvPr/>
          </p:nvSpPr>
          <p:spPr bwMode="auto">
            <a:xfrm>
              <a:off x="4649" y="2918"/>
              <a:ext cx="36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i="1">
                  <a:latin typeface="Times New Roman" panose="02020603050405020304" pitchFamily="18" charset="0"/>
                  <a:ea typeface="BatangChe" pitchFamily="49" charset="-127"/>
                </a:rPr>
                <a:t>a</a:t>
              </a:r>
            </a:p>
          </p:txBody>
        </p:sp>
      </p:grpSp>
      <p:sp>
        <p:nvSpPr>
          <p:cNvPr id="18" name="Text Box 18"/>
          <p:cNvSpPr txBox="1">
            <a:spLocks noChangeArrowheads="1"/>
          </p:cNvSpPr>
          <p:nvPr/>
        </p:nvSpPr>
        <p:spPr bwMode="auto">
          <a:xfrm>
            <a:off x="872330" y="3797302"/>
            <a:ext cx="2990057" cy="9541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例如：</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a′</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是正面投影转向圆的投影。</a:t>
            </a:r>
          </a:p>
        </p:txBody>
      </p:sp>
    </p:spTree>
    <p:extLst>
      <p:ext uri="{BB962C8B-B14F-4D97-AF65-F5344CB8AC3E}">
        <p14:creationId xmlns:p14="http://schemas.microsoft.com/office/powerpoint/2010/main" val="295578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5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11676" y="6092826"/>
            <a:ext cx="5184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graphicFrame>
        <p:nvGraphicFramePr>
          <p:cNvPr id="3" name="Object 3"/>
          <p:cNvGraphicFramePr>
            <a:graphicFrameLocks noChangeAspect="1"/>
          </p:cNvGraphicFramePr>
          <p:nvPr/>
        </p:nvGraphicFramePr>
        <p:xfrm>
          <a:off x="7608888" y="2060576"/>
          <a:ext cx="1371600" cy="1655763"/>
        </p:xfrm>
        <a:graphic>
          <a:graphicData uri="http://schemas.openxmlformats.org/presentationml/2006/ole">
            <mc:AlternateContent xmlns:mc="http://schemas.openxmlformats.org/markup-compatibility/2006">
              <mc:Choice xmlns:v="urn:schemas-microsoft-com:vml" Requires="v">
                <p:oleObj name="位图图像" r:id="rId2" imgW="1371429" imgH="1400000" progId="Paint.Picture">
                  <p:embed/>
                </p:oleObj>
              </mc:Choice>
              <mc:Fallback>
                <p:oleObj name="位图图像" r:id="rId2" imgW="1371429" imgH="1400000"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88" y="2060576"/>
                        <a:ext cx="1371600" cy="1655763"/>
                      </a:xfrm>
                      <a:prstGeom prst="rect">
                        <a:avLst/>
                      </a:prstGeom>
                      <a:noFill/>
                      <a:ln w="0" algn="ctr">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Picture 4"/>
          <p:cNvPicPr>
            <a:picLocks noChangeAspect="1" noChangeArrowheads="1"/>
          </p:cNvPicPr>
          <p:nvPr/>
        </p:nvPicPr>
        <p:blipFill>
          <a:blip r:embed="rId4">
            <a:lum contrast="12000"/>
            <a:extLst>
              <a:ext uri="{28A0092B-C50C-407E-A947-70E740481C1C}">
                <a14:useLocalDpi xmlns:a14="http://schemas.microsoft.com/office/drawing/2010/main" val="0"/>
              </a:ext>
            </a:extLst>
          </a:blip>
          <a:srcRect l="24153" t="27365" r="31543" b="16536"/>
          <a:stretch>
            <a:fillRect/>
          </a:stretch>
        </p:blipFill>
        <p:spPr bwMode="auto">
          <a:xfrm>
            <a:off x="4151314" y="696914"/>
            <a:ext cx="6516687" cy="618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5"/>
          <p:cNvSpPr txBox="1">
            <a:spLocks noChangeArrowheads="1"/>
          </p:cNvSpPr>
          <p:nvPr/>
        </p:nvSpPr>
        <p:spPr bwMode="auto">
          <a:xfrm>
            <a:off x="840582" y="409463"/>
            <a:ext cx="3803990" cy="579438"/>
          </a:xfrm>
          <a:prstGeom prst="rect">
            <a:avLst/>
          </a:prstGeom>
          <a:noFill/>
          <a:ln>
            <a:noFill/>
          </a:ln>
          <a:effectLst/>
          <a:extLst>
            <a:ext uri="{909E8E84-426E-40DD-AFC4-6F175D3DCCD1}">
              <a14:hiddenFill xmlns:a14="http://schemas.microsoft.com/office/drawing/2010/main">
                <a:gradFill rotWithShape="1">
                  <a:gsLst>
                    <a:gs pos="0">
                      <a:srgbClr val="996633">
                        <a:alpha val="32001"/>
                      </a:srgbClr>
                    </a:gs>
                    <a:gs pos="100000">
                      <a:srgbClr val="FFFFFF"/>
                    </a:gs>
                  </a:gsLst>
                  <a:lin ang="5400000" scaled="1"/>
                </a:gra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b="1" dirty="0">
                <a:ea typeface="楷体_GB2312" panose="02010600030101010101" charset="-122"/>
              </a:rPr>
              <a:t>  </a:t>
            </a:r>
            <a:r>
              <a:rPr lang="en-US" altLang="zh-CN" sz="2800" b="1" dirty="0">
                <a:solidFill>
                  <a:srgbClr val="FF6666"/>
                </a:solidFill>
                <a:latin typeface="华文细黑" panose="02010600040101010101" pitchFamily="2" charset="-122"/>
                <a:ea typeface="华文细黑" panose="02010600040101010101" pitchFamily="2" charset="-122"/>
              </a:rPr>
              <a:t>2.</a:t>
            </a:r>
            <a:r>
              <a:rPr lang="zh-CN" altLang="en-US" sz="2800" b="1" dirty="0">
                <a:solidFill>
                  <a:srgbClr val="FF6666"/>
                </a:solidFill>
                <a:latin typeface="华文细黑" panose="02010600040101010101" pitchFamily="2" charset="-122"/>
                <a:ea typeface="华文细黑" panose="02010600040101010101" pitchFamily="2" charset="-122"/>
              </a:rPr>
              <a:t>圆球表面取点                      </a:t>
            </a:r>
          </a:p>
        </p:txBody>
      </p:sp>
      <p:sp>
        <p:nvSpPr>
          <p:cNvPr id="6" name="Text Box 6"/>
          <p:cNvSpPr txBox="1">
            <a:spLocks noChangeArrowheads="1"/>
          </p:cNvSpPr>
          <p:nvPr/>
        </p:nvSpPr>
        <p:spPr bwMode="auto">
          <a:xfrm>
            <a:off x="826295" y="930275"/>
            <a:ext cx="3469481"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400" b="1" dirty="0">
                <a:latin typeface="楷体_GB2312" panose="02010600030101010101" charset="-122"/>
                <a:ea typeface="楷体_GB2312" panose="02010600030101010101" charset="-122"/>
              </a:rPr>
              <a:t>    </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已知圆球表面上点</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Ⅰ</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的水平面投影</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1′ </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试完成其它两视图。</a:t>
            </a:r>
          </a:p>
        </p:txBody>
      </p:sp>
      <p:sp>
        <p:nvSpPr>
          <p:cNvPr id="7" name="Text Box 7"/>
          <p:cNvSpPr txBox="1">
            <a:spLocks noChangeArrowheads="1"/>
          </p:cNvSpPr>
          <p:nvPr/>
        </p:nvSpPr>
        <p:spPr bwMode="auto">
          <a:xfrm>
            <a:off x="754065" y="2708276"/>
            <a:ext cx="3541710" cy="33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800" b="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方法：</a:t>
            </a:r>
            <a:endParaRPr lang="en-US" altLang="zh-CN" sz="2800" b="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endParaRPr>
          </a:p>
          <a:p>
            <a:pPr>
              <a:spcBef>
                <a:spcPct val="50000"/>
              </a:spcBef>
              <a:buClrTx/>
              <a:buNone/>
            </a:pPr>
            <a:r>
              <a:rPr lang="en-US" altLang="zh-CN" sz="2800" b="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通过点</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Ⅰ</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的水平投影作水平面的辅助纬圆，这个辅助纬圆的正面投影积聚为一条线，正面投影</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必然落在此线上。 </a:t>
            </a:r>
          </a:p>
        </p:txBody>
      </p:sp>
      <p:sp>
        <p:nvSpPr>
          <p:cNvPr id="8" name="Oval 8"/>
          <p:cNvSpPr>
            <a:spLocks noChangeArrowheads="1"/>
          </p:cNvSpPr>
          <p:nvPr/>
        </p:nvSpPr>
        <p:spPr bwMode="auto">
          <a:xfrm>
            <a:off x="5102225" y="4652963"/>
            <a:ext cx="1498600" cy="1498600"/>
          </a:xfrm>
          <a:prstGeom prst="ellipse">
            <a:avLst/>
          </a:prstGeom>
          <a:noFill/>
          <a:ln w="0"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 name="Line 9"/>
          <p:cNvSpPr>
            <a:spLocks noChangeShapeType="1"/>
          </p:cNvSpPr>
          <p:nvPr/>
        </p:nvSpPr>
        <p:spPr bwMode="auto">
          <a:xfrm flipV="1">
            <a:off x="5087938" y="1254126"/>
            <a:ext cx="0" cy="4119563"/>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 name="Line 10"/>
          <p:cNvSpPr>
            <a:spLocks noChangeShapeType="1"/>
          </p:cNvSpPr>
          <p:nvPr/>
        </p:nvSpPr>
        <p:spPr bwMode="auto">
          <a:xfrm>
            <a:off x="5118101" y="1268413"/>
            <a:ext cx="1554163"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7248526" y="5373688"/>
            <a:ext cx="1800225" cy="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Line 12"/>
          <p:cNvSpPr>
            <a:spLocks noChangeShapeType="1"/>
          </p:cNvSpPr>
          <p:nvPr/>
        </p:nvSpPr>
        <p:spPr bwMode="auto">
          <a:xfrm flipV="1">
            <a:off x="9061450" y="3573464"/>
            <a:ext cx="0" cy="1800225"/>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Line 13"/>
          <p:cNvSpPr>
            <a:spLocks noChangeShapeType="1"/>
          </p:cNvSpPr>
          <p:nvPr/>
        </p:nvSpPr>
        <p:spPr bwMode="auto">
          <a:xfrm flipH="1" flipV="1">
            <a:off x="7680326" y="4005264"/>
            <a:ext cx="2663825" cy="2663825"/>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14"/>
          <p:cNvSpPr>
            <a:spLocks noChangeShapeType="1"/>
          </p:cNvSpPr>
          <p:nvPr/>
        </p:nvSpPr>
        <p:spPr bwMode="auto">
          <a:xfrm>
            <a:off x="5275264" y="5878514"/>
            <a:ext cx="4276725" cy="28575"/>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5"/>
          <p:cNvSpPr>
            <a:spLocks noChangeShapeType="1"/>
          </p:cNvSpPr>
          <p:nvPr/>
        </p:nvSpPr>
        <p:spPr bwMode="auto">
          <a:xfrm flipH="1" flipV="1">
            <a:off x="9551988" y="1254125"/>
            <a:ext cx="0" cy="462280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Oval 16"/>
          <p:cNvSpPr>
            <a:spLocks noChangeArrowheads="1"/>
          </p:cNvSpPr>
          <p:nvPr/>
        </p:nvSpPr>
        <p:spPr bwMode="auto">
          <a:xfrm>
            <a:off x="5232400" y="1223964"/>
            <a:ext cx="71438" cy="71437"/>
          </a:xfrm>
          <a:prstGeom prst="ellipse">
            <a:avLst/>
          </a:prstGeom>
          <a:solidFill>
            <a:srgbClr val="FF3300"/>
          </a:solidFill>
          <a:ln w="0"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7" name="Oval 17"/>
          <p:cNvSpPr>
            <a:spLocks noChangeArrowheads="1"/>
          </p:cNvSpPr>
          <p:nvPr/>
        </p:nvSpPr>
        <p:spPr bwMode="auto">
          <a:xfrm>
            <a:off x="9501189" y="1231900"/>
            <a:ext cx="71437" cy="71438"/>
          </a:xfrm>
          <a:prstGeom prst="ellipse">
            <a:avLst/>
          </a:prstGeom>
          <a:solidFill>
            <a:srgbClr val="FF3300"/>
          </a:solidFill>
          <a:ln w="0"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8" name="Oval 18"/>
          <p:cNvSpPr>
            <a:spLocks noChangeArrowheads="1"/>
          </p:cNvSpPr>
          <p:nvPr/>
        </p:nvSpPr>
        <p:spPr bwMode="auto">
          <a:xfrm>
            <a:off x="5232400" y="5834064"/>
            <a:ext cx="71438" cy="71437"/>
          </a:xfrm>
          <a:prstGeom prst="ellipse">
            <a:avLst/>
          </a:prstGeom>
          <a:solidFill>
            <a:srgbClr val="FF3300"/>
          </a:solidFill>
          <a:ln w="0"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9" name="Text Box 19"/>
          <p:cNvSpPr txBox="1">
            <a:spLocks noChangeArrowheads="1"/>
          </p:cNvSpPr>
          <p:nvPr/>
        </p:nvSpPr>
        <p:spPr bwMode="auto">
          <a:xfrm>
            <a:off x="5232401" y="5949951"/>
            <a:ext cx="358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1</a:t>
            </a:r>
          </a:p>
        </p:txBody>
      </p:sp>
      <p:sp>
        <p:nvSpPr>
          <p:cNvPr id="20" name="Text Box 20"/>
          <p:cNvSpPr txBox="1">
            <a:spLocks noChangeArrowheads="1"/>
          </p:cNvSpPr>
          <p:nvPr/>
        </p:nvSpPr>
        <p:spPr bwMode="auto">
          <a:xfrm>
            <a:off x="5143500" y="1282701"/>
            <a:ext cx="8636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1′</a:t>
            </a:r>
          </a:p>
        </p:txBody>
      </p:sp>
      <p:sp>
        <p:nvSpPr>
          <p:cNvPr id="21" name="Text Box 21"/>
          <p:cNvSpPr txBox="1">
            <a:spLocks noChangeArrowheads="1"/>
          </p:cNvSpPr>
          <p:nvPr/>
        </p:nvSpPr>
        <p:spPr bwMode="auto">
          <a:xfrm>
            <a:off x="9048751" y="1333501"/>
            <a:ext cx="7207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1″</a:t>
            </a:r>
          </a:p>
        </p:txBody>
      </p:sp>
      <p:sp>
        <p:nvSpPr>
          <p:cNvPr id="22" name="Line 22"/>
          <p:cNvSpPr>
            <a:spLocks noChangeShapeType="1"/>
          </p:cNvSpPr>
          <p:nvPr/>
        </p:nvSpPr>
        <p:spPr bwMode="auto">
          <a:xfrm flipH="1" flipV="1">
            <a:off x="5260976" y="1225551"/>
            <a:ext cx="42863" cy="4651375"/>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6672263" y="1268413"/>
            <a:ext cx="3168650"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71105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1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1000"/>
                                        <p:tgtEl>
                                          <p:spTgt spid="22"/>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1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10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1000"/>
                                        <p:tgtEl>
                                          <p:spTgt spid="23"/>
                                        </p:tgtEl>
                                      </p:cBhvr>
                                    </p:animEffect>
                                  </p:childTnLst>
                                </p:cTn>
                              </p:par>
                            </p:childTnLst>
                          </p:cTn>
                        </p:par>
                        <p:par>
                          <p:cTn id="52" fill="hold">
                            <p:stCondLst>
                              <p:cond delay="1000"/>
                            </p:stCondLst>
                            <p:childTnLst>
                              <p:par>
                                <p:cTn id="53" presetID="1"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4" grpId="0" animBg="1"/>
      <p:bldP spid="15" grpId="0" animBg="1"/>
      <p:bldP spid="16" grpId="0" animBg="1"/>
      <p:bldP spid="17" grpId="0" animBg="1"/>
      <p:bldP spid="20" grpId="0"/>
      <p:bldP spid="21" grpId="0"/>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1876940" y="4325025"/>
            <a:ext cx="8032173" cy="2185214"/>
          </a:xfrm>
          <a:prstGeom prst="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2">
            <a:schemeClr val="accent3"/>
          </a:lnRef>
          <a:fillRef idx="1">
            <a:schemeClr val="lt1"/>
          </a:fillRef>
          <a:effectRef idx="0">
            <a:schemeClr val="accent3"/>
          </a:effectRef>
          <a:fontRef idx="minor">
            <a:schemeClr val="dk1"/>
          </a:fontRef>
        </p:style>
        <p:txBody>
          <a:bodyPr wrap="square" rtlCol="0">
            <a:spAutoFit/>
          </a:bodyPr>
          <a:lstStyle/>
          <a:p>
            <a:pPr eaLnBrk="0" hangingPunct="0">
              <a:spcBef>
                <a:spcPct val="50000"/>
              </a:spcBef>
              <a:buClrTx/>
              <a:buNone/>
            </a:pPr>
            <a:r>
              <a:rPr lang="zh-CN" altLang="en-US" sz="2800" b="1" dirty="0">
                <a:solidFill>
                  <a:srgbClr val="FF6666"/>
                </a:solidFill>
                <a:latin typeface="华文细黑" panose="02010600040101010101" pitchFamily="2" charset="-122"/>
                <a:ea typeface="华文细黑" panose="02010600040101010101" pitchFamily="2" charset="-122"/>
                <a:sym typeface="Symbol" panose="05050102010706020507" pitchFamily="18" charset="2"/>
              </a:rPr>
              <a:t>名词</a:t>
            </a:r>
            <a:r>
              <a:rPr lang="en-US" altLang="zh-CN" sz="2800" b="1" dirty="0">
                <a:solidFill>
                  <a:srgbClr val="FF6666"/>
                </a:solidFill>
                <a:latin typeface="华文细黑" panose="02010600040101010101" pitchFamily="2" charset="-122"/>
                <a:ea typeface="华文细黑" panose="02010600040101010101" pitchFamily="2" charset="-122"/>
                <a:sym typeface="Symbol" panose="05050102010706020507" pitchFamily="18" charset="2"/>
              </a:rPr>
              <a:t>:</a:t>
            </a:r>
          </a:p>
          <a:p>
            <a:pPr eaLnBrk="0" hangingPunct="0">
              <a:spcBef>
                <a:spcPct val="50000"/>
              </a:spcBef>
              <a:buClrTx/>
              <a:buNone/>
            </a:pPr>
            <a:r>
              <a:rPr kumimoji="1" lang="en-US" altLang="zh-CN" b="1" dirty="0">
                <a:latin typeface="楷体_GB2312" panose="02010600030101010101" charset="-122"/>
                <a:ea typeface="楷体_GB2312" panose="02010600030101010101" charset="-122"/>
                <a:sym typeface="Symbol" panose="05050102010706020507" pitchFamily="18" charset="2"/>
              </a:rPr>
              <a:t>          </a:t>
            </a:r>
            <a:r>
              <a:rPr kumimoji="1" lang="en-US" altLang="zh-CN" sz="2400" b="1" dirty="0">
                <a:latin typeface="华文细黑" panose="02010600040101010101" pitchFamily="2" charset="-122"/>
                <a:ea typeface="华文细黑" panose="02010600040101010101" pitchFamily="2" charset="-122"/>
                <a:sym typeface="Symbol" panose="05050102010706020507" pitchFamily="18" charset="2"/>
              </a:rPr>
              <a:t> </a:t>
            </a:r>
            <a:r>
              <a:rPr lang="zh-CN" altLang="en-US" sz="2400" b="1" dirty="0">
                <a:latin typeface="华文细黑" panose="02010600040101010101" pitchFamily="2" charset="-122"/>
                <a:ea typeface="华文细黑" panose="02010600040101010101" pitchFamily="2" charset="-122"/>
                <a:sym typeface="Symbol" panose="05050102010706020507" pitchFamily="18" charset="2"/>
              </a:rPr>
              <a:t>截</a:t>
            </a:r>
            <a:r>
              <a:rPr lang="zh-CN" altLang="en-US" sz="2400" b="1" dirty="0">
                <a:solidFill>
                  <a:schemeClr val="tx1"/>
                </a:solidFill>
                <a:latin typeface="华文细黑" panose="02010600040101010101" pitchFamily="2" charset="-122"/>
                <a:ea typeface="华文细黑" panose="02010600040101010101" pitchFamily="2" charset="-122"/>
                <a:sym typeface="Symbol" panose="05050102010706020507" pitchFamily="18" charset="2"/>
              </a:rPr>
              <a:t>切体 </a:t>
            </a:r>
            <a:r>
              <a:rPr lang="en-US" altLang="zh-CN" sz="2400" b="1" dirty="0">
                <a:latin typeface="华文细黑" panose="02010600040101010101" pitchFamily="2" charset="-122"/>
                <a:ea typeface="华文细黑" panose="02010600040101010101" pitchFamily="2" charset="-122"/>
                <a:sym typeface="Symbol" panose="05050102010706020507" pitchFamily="18" charset="2"/>
              </a:rPr>
              <a:t>——</a:t>
            </a:r>
            <a:r>
              <a:rPr lang="zh-CN" altLang="en-US" sz="2400" b="1" dirty="0">
                <a:latin typeface="华文细黑" panose="02010600040101010101" pitchFamily="2" charset="-122"/>
                <a:ea typeface="华文细黑" panose="02010600040101010101" pitchFamily="2" charset="-122"/>
                <a:sym typeface="Symbol" panose="05050102010706020507" pitchFamily="18" charset="2"/>
              </a:rPr>
              <a:t>立体被平面截切后的形体。</a:t>
            </a:r>
            <a:endParaRPr lang="en-US" altLang="zh-CN" sz="2400" b="1" dirty="0">
              <a:latin typeface="华文细黑" panose="02010600040101010101" pitchFamily="2" charset="-122"/>
              <a:ea typeface="华文细黑" panose="02010600040101010101" pitchFamily="2" charset="-122"/>
              <a:sym typeface="Symbol" panose="05050102010706020507" pitchFamily="18" charset="2"/>
            </a:endParaRPr>
          </a:p>
          <a:p>
            <a:pPr eaLnBrk="0" hangingPunct="0">
              <a:spcBef>
                <a:spcPct val="50000"/>
              </a:spcBef>
              <a:buClrTx/>
              <a:buNone/>
            </a:pPr>
            <a:r>
              <a:rPr lang="en-US" altLang="zh-CN" sz="2400" b="1" dirty="0">
                <a:latin typeface="华文细黑" panose="02010600040101010101" pitchFamily="2" charset="-122"/>
                <a:ea typeface="华文细黑" panose="02010600040101010101" pitchFamily="2" charset="-122"/>
                <a:sym typeface="Symbol" panose="05050102010706020507" pitchFamily="18" charset="2"/>
              </a:rPr>
              <a:t>              </a:t>
            </a:r>
            <a:r>
              <a:rPr lang="zh-CN" altLang="en-US" sz="2400" b="1" dirty="0">
                <a:latin typeface="华文细黑" panose="02010600040101010101" pitchFamily="2" charset="-122"/>
                <a:ea typeface="华文细黑" panose="02010600040101010101" pitchFamily="2" charset="-122"/>
                <a:sym typeface="Symbol" panose="05050102010706020507" pitchFamily="18" charset="2"/>
              </a:rPr>
              <a:t>  截平面 </a:t>
            </a:r>
            <a:r>
              <a:rPr lang="en-US" altLang="zh-CN" sz="2400" b="1" dirty="0">
                <a:latin typeface="华文细黑" panose="02010600040101010101" pitchFamily="2" charset="-122"/>
                <a:ea typeface="华文细黑" panose="02010600040101010101" pitchFamily="2" charset="-122"/>
                <a:sym typeface="Symbol" panose="05050102010706020507" pitchFamily="18" charset="2"/>
              </a:rPr>
              <a:t>—— </a:t>
            </a:r>
            <a:r>
              <a:rPr lang="zh-CN" altLang="en-US" sz="2400" b="1" dirty="0">
                <a:latin typeface="华文细黑" panose="02010600040101010101" pitchFamily="2" charset="-122"/>
                <a:ea typeface="华文细黑" panose="02010600040101010101" pitchFamily="2" charset="-122"/>
                <a:sym typeface="Symbol" panose="05050102010706020507" pitchFamily="18" charset="2"/>
              </a:rPr>
              <a:t>用以截切立体的平面。</a:t>
            </a:r>
            <a:endParaRPr lang="en-US" altLang="zh-CN" sz="2400" b="1" dirty="0">
              <a:latin typeface="华文细黑" panose="02010600040101010101" pitchFamily="2" charset="-122"/>
              <a:ea typeface="华文细黑" panose="02010600040101010101" pitchFamily="2" charset="-122"/>
              <a:sym typeface="Symbol" panose="05050102010706020507" pitchFamily="18" charset="2"/>
            </a:endParaRPr>
          </a:p>
          <a:p>
            <a:pPr eaLnBrk="0" hangingPunct="0">
              <a:spcBef>
                <a:spcPct val="50000"/>
              </a:spcBef>
              <a:buClrTx/>
              <a:buNone/>
            </a:pPr>
            <a:r>
              <a:rPr lang="en-US" altLang="zh-CN" sz="2400" b="1" dirty="0">
                <a:latin typeface="华文细黑" panose="02010600040101010101" pitchFamily="2" charset="-122"/>
                <a:ea typeface="华文细黑" panose="02010600040101010101" pitchFamily="2" charset="-122"/>
                <a:sym typeface="Symbol" panose="05050102010706020507" pitchFamily="18" charset="2"/>
              </a:rPr>
              <a:t>               </a:t>
            </a:r>
            <a:r>
              <a:rPr lang="zh-CN" altLang="en-US" sz="2400" b="1" dirty="0">
                <a:latin typeface="华文细黑" panose="02010600040101010101" pitchFamily="2" charset="-122"/>
                <a:ea typeface="华文细黑" panose="02010600040101010101" pitchFamily="2" charset="-122"/>
                <a:sym typeface="Symbol" panose="05050102010706020507" pitchFamily="18" charset="2"/>
              </a:rPr>
              <a:t> 截交线 </a:t>
            </a:r>
            <a:r>
              <a:rPr lang="en-US" altLang="zh-CN" sz="2400" b="1" dirty="0">
                <a:latin typeface="华文细黑" panose="02010600040101010101" pitchFamily="2" charset="-122"/>
                <a:ea typeface="华文细黑" panose="02010600040101010101" pitchFamily="2" charset="-122"/>
                <a:sym typeface="Symbol" panose="05050102010706020507" pitchFamily="18" charset="2"/>
              </a:rPr>
              <a:t>—— </a:t>
            </a:r>
            <a:r>
              <a:rPr lang="zh-CN" altLang="en-US" sz="2400" b="1" dirty="0">
                <a:latin typeface="华文细黑" panose="02010600040101010101" pitchFamily="2" charset="-122"/>
                <a:ea typeface="华文细黑" panose="02010600040101010101" pitchFamily="2" charset="-122"/>
                <a:sym typeface="Symbol" panose="05050102010706020507" pitchFamily="18" charset="2"/>
              </a:rPr>
              <a:t>截平面与立体表面的交线</a:t>
            </a:r>
            <a:r>
              <a:rPr lang="zh-CN" altLang="en-US" b="1" dirty="0">
                <a:latin typeface="华文细黑" panose="02010600040101010101" pitchFamily="2" charset="-122"/>
                <a:ea typeface="华文细黑" panose="02010600040101010101" pitchFamily="2" charset="-122"/>
                <a:sym typeface="Symbol" panose="05050102010706020507" pitchFamily="18" charset="2"/>
              </a:rPr>
              <a:t>。</a:t>
            </a:r>
          </a:p>
        </p:txBody>
      </p:sp>
      <p:pic>
        <p:nvPicPr>
          <p:cNvPr id="2" name="Picture 26"/>
          <p:cNvPicPr>
            <a:picLocks noChangeAspect="1" noChangeArrowheads="1"/>
          </p:cNvPicPr>
          <p:nvPr/>
        </p:nvPicPr>
        <p:blipFill>
          <a:blip r:embed="rId2">
            <a:lum contrast="12000"/>
            <a:extLst>
              <a:ext uri="{28A0092B-C50C-407E-A947-70E740481C1C}">
                <a14:useLocalDpi xmlns:a14="http://schemas.microsoft.com/office/drawing/2010/main" val="0"/>
              </a:ext>
            </a:extLst>
          </a:blip>
          <a:srcRect l="30620" t="28175" r="31024" b="26398"/>
          <a:stretch>
            <a:fillRect/>
          </a:stretch>
        </p:blipFill>
        <p:spPr>
          <a:xfrm>
            <a:off x="7920034" y="1034951"/>
            <a:ext cx="2914650" cy="2185987"/>
          </a:xfrm>
          <a:prstGeom prst="rect">
            <a:avLst/>
          </a:prstGeom>
          <a:noFill/>
          <a:ln cap="flat" algn="ctr">
            <a:solidFill>
              <a:srgbClr val="663300"/>
            </a:solidFill>
            <a:miter lim="800000"/>
            <a:headEnd/>
            <a:tailEnd/>
          </a:ln>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Lst>
        </p:spPr>
      </p:pic>
      <p:pic>
        <p:nvPicPr>
          <p:cNvPr id="3" name="Picture 28"/>
          <p:cNvPicPr>
            <a:picLocks noChangeAspect="1" noChangeArrowheads="1"/>
          </p:cNvPicPr>
          <p:nvPr/>
        </p:nvPicPr>
        <p:blipFill>
          <a:blip r:embed="rId3">
            <a:lum contrast="12000"/>
            <a:extLst>
              <a:ext uri="{28A0092B-C50C-407E-A947-70E740481C1C}">
                <a14:useLocalDpi xmlns:a14="http://schemas.microsoft.com/office/drawing/2010/main" val="0"/>
              </a:ext>
            </a:extLst>
          </a:blip>
          <a:srcRect l="17845" t="36832" r="46503" b="28668"/>
          <a:stretch>
            <a:fillRect/>
          </a:stretch>
        </p:blipFill>
        <p:spPr>
          <a:xfrm>
            <a:off x="1340077" y="1096009"/>
            <a:ext cx="2914650" cy="2112962"/>
          </a:xfrm>
          <a:prstGeom prst="rect">
            <a:avLst/>
          </a:prstGeom>
          <a:noFill/>
          <a:ln cap="flat" algn="ctr">
            <a:solidFill>
              <a:srgbClr val="663300"/>
            </a:solidFill>
            <a:miter lim="800000"/>
            <a:headEnd/>
            <a:tailEnd/>
          </a:ln>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Lst>
        </p:spPr>
      </p:pic>
      <p:pic>
        <p:nvPicPr>
          <p:cNvPr id="4" name="Picture 47"/>
          <p:cNvPicPr>
            <a:picLocks noChangeAspect="1" noChangeArrowheads="1"/>
          </p:cNvPicPr>
          <p:nvPr/>
        </p:nvPicPr>
        <p:blipFill>
          <a:blip r:embed="rId4">
            <a:extLst>
              <a:ext uri="{28A0092B-C50C-407E-A947-70E740481C1C}">
                <a14:useLocalDpi xmlns:a14="http://schemas.microsoft.com/office/drawing/2010/main" val="0"/>
              </a:ext>
            </a:extLst>
          </a:blip>
          <a:srcRect l="27545" t="27538" r="32935" b="27866"/>
          <a:stretch>
            <a:fillRect/>
          </a:stretch>
        </p:blipFill>
        <p:spPr>
          <a:xfrm>
            <a:off x="4803886" y="1096862"/>
            <a:ext cx="2566988" cy="2179638"/>
          </a:xfrm>
          <a:prstGeom prst="rect">
            <a:avLst/>
          </a:prstGeom>
          <a:noFill/>
          <a:ln cap="flat" algn="ctr">
            <a:solidFill>
              <a:srgbClr val="663300"/>
            </a:solidFill>
            <a:miter lim="800000"/>
            <a:headEnd/>
            <a:tailEnd/>
          </a:ln>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Lst>
        </p:spPr>
      </p:pic>
      <p:sp>
        <p:nvSpPr>
          <p:cNvPr id="7" name="Text Box 8"/>
          <p:cNvSpPr txBox="1">
            <a:spLocks noChangeArrowheads="1"/>
          </p:cNvSpPr>
          <p:nvPr/>
        </p:nvSpPr>
        <p:spPr bwMode="auto">
          <a:xfrm>
            <a:off x="2124075" y="3326369"/>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buClrTx/>
              <a:buNone/>
            </a:pPr>
            <a:r>
              <a:rPr lang="zh-CN" altLang="en-US" sz="2400" b="1" dirty="0">
                <a:latin typeface="华文细黑" panose="02010600040101010101" pitchFamily="2" charset="-122"/>
                <a:ea typeface="华文细黑" panose="02010600040101010101" pitchFamily="2" charset="-122"/>
              </a:rPr>
              <a:t>单面截切</a:t>
            </a:r>
          </a:p>
        </p:txBody>
      </p:sp>
      <p:sp>
        <p:nvSpPr>
          <p:cNvPr id="8" name="Text Box 9"/>
          <p:cNvSpPr txBox="1">
            <a:spLocks noChangeArrowheads="1"/>
          </p:cNvSpPr>
          <p:nvPr/>
        </p:nvSpPr>
        <p:spPr bwMode="auto">
          <a:xfrm>
            <a:off x="5248167" y="3402569"/>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buClrTx/>
              <a:buNone/>
            </a:pPr>
            <a:r>
              <a:rPr lang="zh-CN" altLang="en-US" sz="2400" b="1" dirty="0">
                <a:latin typeface="华文细黑" panose="02010600040101010101" pitchFamily="2" charset="-122"/>
                <a:ea typeface="华文细黑" panose="02010600040101010101" pitchFamily="2" charset="-122"/>
              </a:rPr>
              <a:t>单面截切</a:t>
            </a:r>
          </a:p>
        </p:txBody>
      </p:sp>
      <p:sp>
        <p:nvSpPr>
          <p:cNvPr id="9" name="Text Box 10"/>
          <p:cNvSpPr txBox="1">
            <a:spLocks noChangeArrowheads="1"/>
          </p:cNvSpPr>
          <p:nvPr/>
        </p:nvSpPr>
        <p:spPr bwMode="auto">
          <a:xfrm>
            <a:off x="8448567" y="3402569"/>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buClrTx/>
              <a:buNone/>
            </a:pPr>
            <a:r>
              <a:rPr lang="zh-CN" altLang="en-US" sz="2400" b="1" dirty="0">
                <a:latin typeface="华文细黑" panose="02010600040101010101" pitchFamily="2" charset="-122"/>
                <a:ea typeface="华文细黑" panose="02010600040101010101" pitchFamily="2" charset="-122"/>
              </a:rPr>
              <a:t>多面截切</a:t>
            </a:r>
          </a:p>
        </p:txBody>
      </p:sp>
      <p:sp>
        <p:nvSpPr>
          <p:cNvPr id="15" name="AutoShape 13"/>
          <p:cNvSpPr>
            <a:spLocks noChangeArrowheads="1"/>
          </p:cNvSpPr>
          <p:nvPr/>
        </p:nvSpPr>
        <p:spPr bwMode="auto">
          <a:xfrm>
            <a:off x="7235825" y="522187"/>
            <a:ext cx="1371600" cy="762000"/>
          </a:xfrm>
          <a:prstGeom prst="wedgeRoundRectCallout">
            <a:avLst>
              <a:gd name="adj1" fmla="val -132523"/>
              <a:gd name="adj2" fmla="val 229583"/>
              <a:gd name="adj3" fmla="val 16667"/>
            </a:avLst>
          </a:prstGeom>
          <a:gradFill rotWithShape="1">
            <a:gsLst>
              <a:gs pos="0">
                <a:srgbClr val="D60093">
                  <a:alpha val="46001"/>
                </a:srgbClr>
              </a:gs>
              <a:gs pos="100000">
                <a:srgbClr val="FFFFFF"/>
              </a:gs>
            </a:gsLst>
            <a:lin ang="5400000" scaled="1"/>
          </a:gradFill>
          <a:ln w="9525" algn="ctr">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buClrTx/>
              <a:buNone/>
            </a:pPr>
            <a:r>
              <a:rPr lang="zh-CN" altLang="en-US" sz="2400" b="1" dirty="0">
                <a:latin typeface="华文细黑" panose="02010600040101010101" pitchFamily="2" charset="-122"/>
                <a:ea typeface="华文细黑" panose="02010600040101010101" pitchFamily="2" charset="-122"/>
              </a:rPr>
              <a:t>截交线</a:t>
            </a:r>
          </a:p>
        </p:txBody>
      </p:sp>
      <p:sp>
        <p:nvSpPr>
          <p:cNvPr id="16" name="AutoShape 12"/>
          <p:cNvSpPr>
            <a:spLocks noChangeArrowheads="1"/>
          </p:cNvSpPr>
          <p:nvPr/>
        </p:nvSpPr>
        <p:spPr bwMode="auto">
          <a:xfrm>
            <a:off x="3869895" y="3513097"/>
            <a:ext cx="1220028" cy="647785"/>
          </a:xfrm>
          <a:prstGeom prst="wedgeRoundRectCallout">
            <a:avLst>
              <a:gd name="adj1" fmla="val -150318"/>
              <a:gd name="adj2" fmla="val -146292"/>
              <a:gd name="adj3" fmla="val 16667"/>
            </a:avLst>
          </a:prstGeom>
          <a:gradFill rotWithShape="1">
            <a:gsLst>
              <a:gs pos="0">
                <a:srgbClr val="D60093">
                  <a:alpha val="46001"/>
                </a:srgbClr>
              </a:gs>
              <a:gs pos="100000">
                <a:srgbClr val="FFFFFF"/>
              </a:gs>
            </a:gsLst>
            <a:lin ang="5400000" scaled="1"/>
          </a:gradFill>
          <a:ln w="952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buClrTx/>
              <a:buNone/>
            </a:pPr>
            <a:r>
              <a:rPr lang="zh-CN" altLang="en-US" sz="2400" b="1" dirty="0">
                <a:latin typeface="华文细黑" panose="02010600040101010101" pitchFamily="2" charset="-122"/>
                <a:ea typeface="华文细黑" panose="02010600040101010101" pitchFamily="2" charset="-122"/>
              </a:rPr>
              <a:t>截平面</a:t>
            </a:r>
          </a:p>
        </p:txBody>
      </p:sp>
      <p:grpSp>
        <p:nvGrpSpPr>
          <p:cNvPr id="17" name="Group 77"/>
          <p:cNvGrpSpPr>
            <a:grpSpLocks/>
          </p:cNvGrpSpPr>
          <p:nvPr/>
        </p:nvGrpSpPr>
        <p:grpSpPr bwMode="auto">
          <a:xfrm>
            <a:off x="4842285" y="1577409"/>
            <a:ext cx="1414463" cy="1762125"/>
            <a:chOff x="2200" y="1480"/>
            <a:chExt cx="891" cy="1110"/>
          </a:xfrm>
        </p:grpSpPr>
        <p:sp>
          <p:nvSpPr>
            <p:cNvPr id="18" name="Line 70"/>
            <p:cNvSpPr>
              <a:spLocks noChangeShapeType="1"/>
            </p:cNvSpPr>
            <p:nvPr/>
          </p:nvSpPr>
          <p:spPr bwMode="auto">
            <a:xfrm flipV="1">
              <a:off x="2608" y="1480"/>
              <a:ext cx="181" cy="499"/>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19" name="Group 76"/>
            <p:cNvGrpSpPr>
              <a:grpSpLocks/>
            </p:cNvGrpSpPr>
            <p:nvPr/>
          </p:nvGrpSpPr>
          <p:grpSpPr bwMode="auto">
            <a:xfrm>
              <a:off x="2200" y="1480"/>
              <a:ext cx="891" cy="1110"/>
              <a:chOff x="2200" y="1480"/>
              <a:chExt cx="891" cy="1110"/>
            </a:xfrm>
          </p:grpSpPr>
          <p:sp>
            <p:nvSpPr>
              <p:cNvPr id="20" name="Line 68"/>
              <p:cNvSpPr>
                <a:spLocks noChangeShapeType="1"/>
              </p:cNvSpPr>
              <p:nvPr/>
            </p:nvSpPr>
            <p:spPr bwMode="auto">
              <a:xfrm flipV="1">
                <a:off x="2200" y="1797"/>
                <a:ext cx="136" cy="36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1" name="Line 69"/>
              <p:cNvSpPr>
                <a:spLocks noChangeShapeType="1"/>
              </p:cNvSpPr>
              <p:nvPr/>
            </p:nvSpPr>
            <p:spPr bwMode="auto">
              <a:xfrm>
                <a:off x="2319" y="1805"/>
                <a:ext cx="289" cy="174"/>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 name="Line 71"/>
              <p:cNvSpPr>
                <a:spLocks noChangeShapeType="1"/>
              </p:cNvSpPr>
              <p:nvPr/>
            </p:nvSpPr>
            <p:spPr bwMode="auto">
              <a:xfrm>
                <a:off x="2789" y="1480"/>
                <a:ext cx="227" cy="136"/>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3" name="Line 72"/>
              <p:cNvSpPr>
                <a:spLocks noChangeShapeType="1"/>
              </p:cNvSpPr>
              <p:nvPr/>
            </p:nvSpPr>
            <p:spPr bwMode="auto">
              <a:xfrm flipH="1">
                <a:off x="2835" y="1616"/>
                <a:ext cx="181" cy="45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4" name="Line 73"/>
              <p:cNvSpPr>
                <a:spLocks noChangeShapeType="1"/>
              </p:cNvSpPr>
              <p:nvPr/>
            </p:nvSpPr>
            <p:spPr bwMode="auto">
              <a:xfrm>
                <a:off x="2819" y="2069"/>
                <a:ext cx="272" cy="182"/>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5" name="Line 74"/>
              <p:cNvSpPr>
                <a:spLocks noChangeShapeType="1"/>
              </p:cNvSpPr>
              <p:nvPr/>
            </p:nvSpPr>
            <p:spPr bwMode="auto">
              <a:xfrm flipV="1">
                <a:off x="2939" y="2227"/>
                <a:ext cx="136" cy="36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6" name="Line 75"/>
              <p:cNvSpPr>
                <a:spLocks noChangeShapeType="1"/>
              </p:cNvSpPr>
              <p:nvPr/>
            </p:nvSpPr>
            <p:spPr bwMode="auto">
              <a:xfrm flipH="1" flipV="1">
                <a:off x="2200" y="2160"/>
                <a:ext cx="725" cy="40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sp>
        <p:nvSpPr>
          <p:cNvPr id="29" name="矩形 28"/>
          <p:cNvSpPr/>
          <p:nvPr/>
        </p:nvSpPr>
        <p:spPr>
          <a:xfrm>
            <a:off x="699234" y="364233"/>
            <a:ext cx="3070071" cy="646331"/>
          </a:xfrm>
          <a:prstGeom prst="rect">
            <a:avLst/>
          </a:prstGeom>
          <a:effectLst>
            <a:outerShdw blurRad="50800" dist="38100" dir="5400000" algn="t" rotWithShape="0">
              <a:prstClr val="black">
                <a:alpha val="40000"/>
              </a:prstClr>
            </a:outerShdw>
          </a:effectLst>
        </p:spPr>
        <p:txBody>
          <a:bodyPr wrap="none">
            <a:spAutoFit/>
          </a:bodyPr>
          <a:lstStyle/>
          <a:p>
            <a:r>
              <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4.3</a:t>
            </a:r>
            <a:r>
              <a:rPr lang="zh-CN" altLang="en-US"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rPr>
              <a:t>平面截切体</a:t>
            </a:r>
            <a:endPar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391381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7"/>
          <p:cNvSpPr txBox="1">
            <a:spLocks noChangeArrowheads="1"/>
          </p:cNvSpPr>
          <p:nvPr/>
        </p:nvSpPr>
        <p:spPr bwMode="auto">
          <a:xfrm>
            <a:off x="965429" y="3660039"/>
            <a:ext cx="1072605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sym typeface="Symbol" panose="05050102010706020507" pitchFamily="18" charset="2"/>
              </a:rPr>
              <a:t> </a:t>
            </a:r>
            <a:r>
              <a:rPr lang="zh-CN" altLang="en-US" sz="2400" b="1" dirty="0">
                <a:solidFill>
                  <a:schemeClr val="dk1"/>
                </a:solidFill>
                <a:latin typeface="华文细黑" panose="02010600040101010101" pitchFamily="2" charset="-122"/>
                <a:ea typeface="华文细黑" panose="02010600040101010101" pitchFamily="2" charset="-122"/>
                <a:sym typeface="Symbol" panose="05050102010706020507" pitchFamily="18" charset="2"/>
              </a:rPr>
              <a:t>截交线是一个由直线组成的封闭的平面多边形，其形状取决于平面体的形状及截平面对平面体的截切位置。</a:t>
            </a:r>
            <a:endParaRPr lang="zh-CN" altLang="en-US" sz="2400" b="1" dirty="0">
              <a:solidFill>
                <a:schemeClr val="dk1"/>
              </a:solidFill>
              <a:latin typeface="华文细黑" panose="02010600040101010101" pitchFamily="2" charset="-122"/>
              <a:ea typeface="华文细黑" panose="02010600040101010101" pitchFamily="2" charset="-122"/>
            </a:endParaRPr>
          </a:p>
        </p:txBody>
      </p:sp>
      <p:sp>
        <p:nvSpPr>
          <p:cNvPr id="5" name="Text Box 18"/>
          <p:cNvSpPr txBox="1">
            <a:spLocks noChangeArrowheads="1"/>
          </p:cNvSpPr>
          <p:nvPr/>
        </p:nvSpPr>
        <p:spPr bwMode="auto">
          <a:xfrm>
            <a:off x="965429" y="4698542"/>
            <a:ext cx="59715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sym typeface="Symbol" panose="05050102010706020507" pitchFamily="18" charset="2"/>
              </a:rPr>
              <a:t> </a:t>
            </a:r>
            <a:r>
              <a:rPr lang="zh-CN" altLang="en-US" sz="2400" b="1" dirty="0">
                <a:solidFill>
                  <a:schemeClr val="dk1"/>
                </a:solidFill>
                <a:latin typeface="华文细黑" panose="02010600040101010101" pitchFamily="2" charset="-122"/>
                <a:ea typeface="华文细黑" panose="02010600040101010101" pitchFamily="2" charset="-122"/>
                <a:sym typeface="Symbol" panose="05050102010706020507" pitchFamily="18" charset="2"/>
              </a:rPr>
              <a:t>截交线的每条边是截平面与棱面的交线。</a:t>
            </a:r>
            <a:endParaRPr lang="zh-CN" altLang="en-US" sz="2400" b="1" dirty="0">
              <a:solidFill>
                <a:schemeClr val="dk1"/>
              </a:solidFill>
              <a:latin typeface="华文细黑" panose="02010600040101010101" pitchFamily="2" charset="-122"/>
              <a:ea typeface="华文细黑" panose="02010600040101010101" pitchFamily="2" charset="-122"/>
            </a:endParaRPr>
          </a:p>
        </p:txBody>
      </p:sp>
      <p:grpSp>
        <p:nvGrpSpPr>
          <p:cNvPr id="6" name="Group 27"/>
          <p:cNvGrpSpPr>
            <a:grpSpLocks/>
          </p:cNvGrpSpPr>
          <p:nvPr/>
        </p:nvGrpSpPr>
        <p:grpSpPr bwMode="auto">
          <a:xfrm>
            <a:off x="2518209" y="5300502"/>
            <a:ext cx="7194322" cy="868444"/>
            <a:chOff x="0" y="166"/>
            <a:chExt cx="3617" cy="483"/>
          </a:xfrm>
        </p:grpSpPr>
        <p:sp>
          <p:nvSpPr>
            <p:cNvPr id="7" name="AutoShape 20"/>
            <p:cNvSpPr>
              <a:spLocks noChangeArrowheads="1"/>
            </p:cNvSpPr>
            <p:nvPr/>
          </p:nvSpPr>
          <p:spPr bwMode="auto">
            <a:xfrm>
              <a:off x="0" y="166"/>
              <a:ext cx="3617" cy="482"/>
            </a:xfrm>
            <a:prstGeom prst="upArrowCallout">
              <a:avLst>
                <a:gd name="adj1" fmla="val 68707"/>
                <a:gd name="adj2" fmla="val 93343"/>
                <a:gd name="adj3" fmla="val 25625"/>
                <a:gd name="adj4" fmla="val 47917"/>
              </a:avLst>
            </a:prstGeom>
            <a:solidFill>
              <a:srgbClr val="99FFCC"/>
            </a:solidFill>
            <a:ln w="9525" cmpd="sng">
              <a:solidFill>
                <a:schemeClr val="tx1"/>
              </a:solidFill>
              <a:miter lim="800000"/>
              <a:headEnd/>
              <a:tailEnd/>
            </a:ln>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 name="Text Box 21"/>
            <p:cNvSpPr txBox="1">
              <a:spLocks noChangeArrowheads="1"/>
            </p:cNvSpPr>
            <p:nvPr/>
          </p:nvSpPr>
          <p:spPr bwMode="auto">
            <a:xfrm>
              <a:off x="58" y="444"/>
              <a:ext cx="3501" cy="20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chemeClr val="dk1"/>
                  </a:solidFill>
                  <a:latin typeface="华文细黑" panose="02010600040101010101" pitchFamily="2" charset="-122"/>
                  <a:ea typeface="华文细黑" panose="02010600040101010101" pitchFamily="2" charset="-122"/>
                </a:rPr>
                <a:t>求</a:t>
              </a:r>
              <a:r>
                <a:rPr lang="zh-CN" altLang="en-US" b="1" dirty="0">
                  <a:solidFill>
                    <a:schemeClr val="dk1"/>
                  </a:solidFill>
                  <a:latin typeface="华文细黑" panose="02010600040101010101" pitchFamily="2" charset="-122"/>
                  <a:ea typeface="华文细黑" panose="02010600040101010101" pitchFamily="2" charset="-122"/>
                  <a:sym typeface="Symbol" panose="05050102010706020507" pitchFamily="18" charset="2"/>
                </a:rPr>
                <a:t>截交线的实质是求两平面的交线，</a:t>
              </a:r>
              <a:r>
                <a:rPr lang="zh-CN" altLang="en-US" b="1" dirty="0">
                  <a:solidFill>
                    <a:schemeClr val="dk1"/>
                  </a:solidFill>
                  <a:latin typeface="华文细黑" panose="02010600040101010101" pitchFamily="2" charset="-122"/>
                  <a:ea typeface="华文细黑" panose="02010600040101010101" pitchFamily="2" charset="-122"/>
                </a:rPr>
                <a:t>简化为求直线与平面的交点。</a:t>
              </a:r>
              <a:endParaRPr lang="zh-CN" altLang="en-US" b="1" dirty="0">
                <a:solidFill>
                  <a:schemeClr val="dk1"/>
                </a:solidFill>
                <a:latin typeface="华文细黑" panose="02010600040101010101" pitchFamily="2" charset="-122"/>
                <a:ea typeface="华文细黑" panose="02010600040101010101" pitchFamily="2" charset="-122"/>
                <a:sym typeface="Symbol" panose="05050102010706020507" pitchFamily="18" charset="2"/>
              </a:endParaRPr>
            </a:p>
          </p:txBody>
        </p:sp>
      </p:grpSp>
      <p:sp>
        <p:nvSpPr>
          <p:cNvPr id="9" name="Text Box 26"/>
          <p:cNvSpPr txBox="1">
            <a:spLocks noChangeArrowheads="1"/>
          </p:cNvSpPr>
          <p:nvPr/>
        </p:nvSpPr>
        <p:spPr bwMode="auto">
          <a:xfrm>
            <a:off x="965429" y="2990868"/>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a:solidFill>
                  <a:srgbClr val="FF6666"/>
                </a:solidFill>
                <a:latin typeface="华文细黑" panose="02010600040101010101" pitchFamily="2" charset="-122"/>
                <a:ea typeface="华文细黑" panose="02010600040101010101" pitchFamily="2" charset="-122"/>
              </a:rPr>
              <a:t>截交线的性质：</a:t>
            </a:r>
          </a:p>
        </p:txBody>
      </p:sp>
      <p:grpSp>
        <p:nvGrpSpPr>
          <p:cNvPr id="10" name="Group 2067"/>
          <p:cNvGrpSpPr>
            <a:grpSpLocks/>
          </p:cNvGrpSpPr>
          <p:nvPr/>
        </p:nvGrpSpPr>
        <p:grpSpPr bwMode="auto">
          <a:xfrm>
            <a:off x="3522292" y="379398"/>
            <a:ext cx="4964113" cy="3384550"/>
            <a:chOff x="204" y="890"/>
            <a:chExt cx="2545" cy="1724"/>
          </a:xfrm>
        </p:grpSpPr>
        <p:pic>
          <p:nvPicPr>
            <p:cNvPr id="11" name="Picture 2064"/>
            <p:cNvPicPr>
              <a:picLocks noChangeAspect="1" noChangeArrowheads="1"/>
            </p:cNvPicPr>
            <p:nvPr/>
          </p:nvPicPr>
          <p:blipFill>
            <a:blip r:embed="rId2">
              <a:extLst>
                <a:ext uri="{28A0092B-C50C-407E-A947-70E740481C1C}">
                  <a14:useLocalDpi xmlns:a14="http://schemas.microsoft.com/office/drawing/2010/main" val="0"/>
                </a:ext>
              </a:extLst>
            </a:blip>
            <a:srcRect l="42805" t="34441" r="26921" b="21268"/>
            <a:stretch>
              <a:fillRect/>
            </a:stretch>
          </p:blipFill>
          <p:spPr bwMode="auto">
            <a:xfrm>
              <a:off x="204" y="981"/>
              <a:ext cx="1240" cy="1361"/>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066"/>
            <p:cNvPicPr>
              <a:picLocks noChangeAspect="1" noChangeArrowheads="1"/>
            </p:cNvPicPr>
            <p:nvPr/>
          </p:nvPicPr>
          <p:blipFill>
            <a:blip r:embed="rId3">
              <a:extLst>
                <a:ext uri="{28A0092B-C50C-407E-A947-70E740481C1C}">
                  <a14:useLocalDpi xmlns:a14="http://schemas.microsoft.com/office/drawing/2010/main" val="0"/>
                </a:ext>
              </a:extLst>
            </a:blip>
            <a:srcRect l="24365" t="31511" r="51270" b="17296"/>
            <a:stretch>
              <a:fillRect/>
            </a:stretch>
          </p:blipFill>
          <p:spPr bwMode="auto">
            <a:xfrm>
              <a:off x="1655" y="890"/>
              <a:ext cx="1094" cy="1724"/>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0883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916214" y="746847"/>
            <a:ext cx="7781246" cy="543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1" dirty="0">
                <a:solidFill>
                  <a:srgbClr val="0066FF"/>
                </a:solidFill>
                <a:latin typeface="楷体_GB2312" panose="02010600030101010101" charset="-122"/>
                <a:ea typeface="楷体_GB2312" panose="02010600030101010101" charset="-122"/>
                <a:sym typeface="Symbol" panose="05050102010706020507" pitchFamily="18" charset="2"/>
              </a:rPr>
              <a:t> </a:t>
            </a:r>
            <a:r>
              <a:rPr lang="zh-CN" altLang="en-US" sz="2400" b="1" dirty="0">
                <a:solidFill>
                  <a:srgbClr val="0066FF"/>
                </a:solidFill>
                <a:latin typeface="Times New Roman" panose="02020603050405020304" pitchFamily="18" charset="0"/>
                <a:ea typeface="华文细黑" panose="02010600040101010101" pitchFamily="2" charset="-122"/>
                <a:cs typeface="Times New Roman" panose="02020603050405020304" pitchFamily="18" charset="0"/>
              </a:rPr>
              <a:t>求平面截交线的步骤：</a:t>
            </a:r>
          </a:p>
          <a:p>
            <a:pPr eaLnBrk="1" hangingPunct="1">
              <a:buFont typeface="Wingdings" panose="05000000000000000000" pitchFamily="2" charset="2"/>
              <a:buNone/>
            </a:pP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(1) </a:t>
            </a: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空间分析</a:t>
            </a:r>
            <a:r>
              <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分析截交线的形状。交线取决于：</a:t>
            </a:r>
          </a:p>
          <a:p>
            <a:pPr eaLnBrk="1" hangingPunct="1">
              <a:buFont typeface="Wingdings" panose="05000000000000000000" pitchFamily="2" charset="2"/>
              <a:buNone/>
            </a:pP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(a) </a:t>
            </a: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平面体形状。</a:t>
            </a:r>
          </a:p>
          <a:p>
            <a:pPr eaLnBrk="1" hangingPunct="1">
              <a:buFont typeface="Wingdings" panose="05000000000000000000" pitchFamily="2" charset="2"/>
              <a:buNone/>
            </a:pP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(b) </a:t>
            </a: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截平面的位置。</a:t>
            </a:r>
            <a:endPar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buFont typeface="Wingdings" panose="05000000000000000000" pitchFamily="2" charset="2"/>
              <a:buNone/>
            </a:pPr>
            <a:endPar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buFont typeface="Wingdings" panose="05000000000000000000" pitchFamily="2" charset="2"/>
              <a:buNone/>
            </a:pP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(2)</a:t>
            </a: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投影分析</a:t>
            </a:r>
            <a:r>
              <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分析截交线的投影特性，如积聚性</a:t>
            </a:r>
            <a:r>
              <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类似性等。</a:t>
            </a:r>
            <a:endPar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buFont typeface="Wingdings" panose="05000000000000000000" pitchFamily="2" charset="2"/>
              <a:buNone/>
            </a:pPr>
            <a:endPar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buFont typeface="Wingdings" panose="05000000000000000000" pitchFamily="2" charset="2"/>
              <a:buNone/>
            </a:pP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(3)</a:t>
            </a: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作图</a:t>
            </a:r>
            <a:r>
              <a:rPr lang="en-US" altLang="zh-CN"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rPr>
              <a:t>找公有点；连截交线多边形；判断虚实线。</a:t>
            </a:r>
          </a:p>
          <a:p>
            <a:pPr eaLnBrk="1" hangingPunct="1">
              <a:buFont typeface="Wingdings" panose="05000000000000000000" pitchFamily="2" charset="2"/>
              <a:buNone/>
            </a:pPr>
            <a:endParaRPr lang="zh-CN" altLang="en-US" sz="2400" b="1" dirty="0">
              <a:solidFill>
                <a:schemeClr val="dk1"/>
              </a:soli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buFont typeface="Wingdings" panose="05000000000000000000" pitchFamily="2" charset="2"/>
              <a:buNone/>
            </a:pPr>
            <a:endParaRPr lang="en-US" altLang="zh-CN" sz="2400" b="1" dirty="0"/>
          </a:p>
        </p:txBody>
      </p:sp>
      <p:sp>
        <p:nvSpPr>
          <p:cNvPr id="15" name="AutoShape 97"/>
          <p:cNvSpPr>
            <a:spLocks noChangeArrowheads="1"/>
          </p:cNvSpPr>
          <p:nvPr/>
        </p:nvSpPr>
        <p:spPr bwMode="auto">
          <a:xfrm>
            <a:off x="8876940" y="657258"/>
            <a:ext cx="2347912" cy="1264980"/>
          </a:xfrm>
          <a:prstGeom prst="cloudCallout">
            <a:avLst>
              <a:gd name="adj1" fmla="val -108805"/>
              <a:gd name="adj2" fmla="val 22376"/>
            </a:avLst>
          </a:prstGeom>
          <a:gradFill rotWithShape="0">
            <a:gsLst>
              <a:gs pos="0">
                <a:srgbClr val="FFFFCC"/>
              </a:gs>
              <a:gs pos="100000">
                <a:srgbClr val="FFCCFF"/>
              </a:gs>
            </a:gsLst>
            <a:path path="rect">
              <a:fillToRect l="100000" b="100000"/>
            </a:path>
          </a:gradFill>
          <a:ln w="9525" cmpd="sng">
            <a:solidFill>
              <a:schemeClr val="tx1"/>
            </a:solidFill>
            <a:round/>
            <a:headEnd/>
            <a:tailEnd/>
          </a:ln>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dk1"/>
                </a:solidFill>
                <a:latin typeface="华文细黑" panose="02010600040101010101" pitchFamily="2" charset="-122"/>
                <a:ea typeface="华文细黑" panose="02010600040101010101" pitchFamily="2" charset="-122"/>
              </a:rPr>
              <a:t>确定截交</a:t>
            </a:r>
          </a:p>
          <a:p>
            <a:r>
              <a:rPr lang="zh-CN" altLang="en-US" sz="2400" b="1" dirty="0">
                <a:solidFill>
                  <a:schemeClr val="dk1"/>
                </a:solidFill>
                <a:latin typeface="华文细黑" panose="02010600040101010101" pitchFamily="2" charset="-122"/>
                <a:ea typeface="华文细黑" panose="02010600040101010101" pitchFamily="2" charset="-122"/>
              </a:rPr>
              <a:t>线的形状</a:t>
            </a:r>
          </a:p>
        </p:txBody>
      </p:sp>
      <p:sp>
        <p:nvSpPr>
          <p:cNvPr id="16" name="AutoShape 96"/>
          <p:cNvSpPr>
            <a:spLocks noChangeArrowheads="1"/>
          </p:cNvSpPr>
          <p:nvPr/>
        </p:nvSpPr>
        <p:spPr bwMode="auto">
          <a:xfrm>
            <a:off x="9030494" y="3954278"/>
            <a:ext cx="2287587" cy="873125"/>
          </a:xfrm>
          <a:prstGeom prst="wedgeRoundRectCallout">
            <a:avLst>
              <a:gd name="adj1" fmla="val -72542"/>
              <a:gd name="adj2" fmla="val -134647"/>
              <a:gd name="adj3" fmla="val 16667"/>
            </a:avLst>
          </a:prstGeom>
          <a:gradFill rotWithShape="0">
            <a:gsLst>
              <a:gs pos="0">
                <a:srgbClr val="FFCCFF"/>
              </a:gs>
              <a:gs pos="100000">
                <a:srgbClr val="FFFFCC"/>
              </a:gs>
            </a:gsLst>
            <a:path path="rect">
              <a:fillToRect l="100000" b="100000"/>
            </a:path>
          </a:gradFill>
          <a:ln w="9525" cmpd="sng">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dk1"/>
                </a:solidFill>
                <a:latin typeface="华文细黑" panose="02010600040101010101" pitchFamily="2" charset="-122"/>
                <a:ea typeface="华文细黑" panose="02010600040101010101" pitchFamily="2" charset="-122"/>
              </a:rPr>
              <a:t>确定截交线</a:t>
            </a:r>
          </a:p>
          <a:p>
            <a:r>
              <a:rPr lang="zh-CN" altLang="en-US" sz="2400" b="1" dirty="0">
                <a:solidFill>
                  <a:schemeClr val="dk1"/>
                </a:solidFill>
                <a:latin typeface="华文细黑" panose="02010600040101010101" pitchFamily="2" charset="-122"/>
                <a:ea typeface="华文细黑" panose="02010600040101010101" pitchFamily="2" charset="-122"/>
              </a:rPr>
              <a:t>的投影特性</a:t>
            </a:r>
          </a:p>
        </p:txBody>
      </p:sp>
    </p:spTree>
    <p:extLst>
      <p:ext uri="{BB962C8B-B14F-4D97-AF65-F5344CB8AC3E}">
        <p14:creationId xmlns:p14="http://schemas.microsoft.com/office/powerpoint/2010/main" val="100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up)">
                                      <p:cBhvr>
                                        <p:cTn id="7" dur="1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up)">
                                      <p:cBhvr>
                                        <p:cTn id="12" dur="1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up)">
                                      <p:cBhvr>
                                        <p:cTn id="17" dur="1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up)">
                                      <p:cBhvr>
                                        <p:cTn id="22" dur="1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wipe(up)">
                                      <p:cBhvr>
                                        <p:cTn id="27" dur="10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
                                            <p:txEl>
                                              <p:pRg st="7" end="7"/>
                                            </p:txEl>
                                          </p:spTgt>
                                        </p:tgtEl>
                                        <p:attrNameLst>
                                          <p:attrName>style.visibility</p:attrName>
                                        </p:attrNameLst>
                                      </p:cBhvr>
                                      <p:to>
                                        <p:strVal val="visible"/>
                                      </p:to>
                                    </p:set>
                                    <p:animEffect transition="in" filter="wipe(up)">
                                      <p:cBhvr>
                                        <p:cTn id="32" dur="1000"/>
                                        <p:tgtEl>
                                          <p:spTgt spid="1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slide(fromTo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animBg="1" autoUpdateAnimBg="0"/>
      <p:bldP spid="16"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62497" y="41275"/>
            <a:ext cx="7981672"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40000"/>
              </a:lnSpc>
              <a:spcBef>
                <a:spcPct val="50000"/>
              </a:spcBef>
            </a:pPr>
            <a:r>
              <a:rPr lang="zh-CN" altLang="en-US" sz="3200" b="1" dirty="0">
                <a:solidFill>
                  <a:srgbClr val="0066CC"/>
                </a:solidFill>
                <a:latin typeface="华文细黑" panose="02010600040101010101" pitchFamily="2" charset="-122"/>
                <a:ea typeface="华文细黑" panose="02010600040101010101" pitchFamily="2" charset="-122"/>
              </a:rPr>
              <a:t>例：求四棱锥被截切后的俯视图和左视图。</a:t>
            </a:r>
          </a:p>
        </p:txBody>
      </p:sp>
      <p:sp>
        <p:nvSpPr>
          <p:cNvPr id="3" name="Freeform 3"/>
          <p:cNvSpPr>
            <a:spLocks/>
          </p:cNvSpPr>
          <p:nvPr/>
        </p:nvSpPr>
        <p:spPr bwMode="auto">
          <a:xfrm>
            <a:off x="6988622" y="769938"/>
            <a:ext cx="6350" cy="2733675"/>
          </a:xfrm>
          <a:custGeom>
            <a:avLst/>
            <a:gdLst>
              <a:gd name="T0" fmla="*/ 0 w 4"/>
              <a:gd name="T1" fmla="*/ 2147483647 h 1722"/>
              <a:gd name="T2" fmla="*/ 2147483647 w 4"/>
              <a:gd name="T3" fmla="*/ 0 h 1722"/>
              <a:gd name="T4" fmla="*/ 0 60000 65536"/>
              <a:gd name="T5" fmla="*/ 0 60000 65536"/>
              <a:gd name="T6" fmla="*/ 0 w 4"/>
              <a:gd name="T7" fmla="*/ 0 h 1722"/>
              <a:gd name="T8" fmla="*/ 4 w 4"/>
              <a:gd name="T9" fmla="*/ 1722 h 1722"/>
            </a:gdLst>
            <a:ahLst/>
            <a:cxnLst>
              <a:cxn ang="T4">
                <a:pos x="T0" y="T1"/>
              </a:cxn>
              <a:cxn ang="T5">
                <a:pos x="T2" y="T3"/>
              </a:cxn>
            </a:cxnLst>
            <a:rect l="T6" t="T7" r="T8" b="T9"/>
            <a:pathLst>
              <a:path w="4" h="1722">
                <a:moveTo>
                  <a:pt x="0" y="1722"/>
                </a:moveTo>
                <a:lnTo>
                  <a:pt x="4" y="0"/>
                </a:lnTo>
              </a:path>
            </a:pathLst>
          </a:custGeom>
          <a:noFill/>
          <a:ln w="9525" cmpd="sng">
            <a:solidFill>
              <a:schemeClr val="tx1"/>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 name="Freeform 4"/>
          <p:cNvSpPr>
            <a:spLocks/>
          </p:cNvSpPr>
          <p:nvPr/>
        </p:nvSpPr>
        <p:spPr bwMode="auto">
          <a:xfrm>
            <a:off x="3712022" y="769938"/>
            <a:ext cx="9525" cy="2657475"/>
          </a:xfrm>
          <a:custGeom>
            <a:avLst/>
            <a:gdLst>
              <a:gd name="T0" fmla="*/ 0 w 6"/>
              <a:gd name="T1" fmla="*/ 2147483647 h 1674"/>
              <a:gd name="T2" fmla="*/ 2147483647 w 6"/>
              <a:gd name="T3" fmla="*/ 0 h 1674"/>
              <a:gd name="T4" fmla="*/ 0 60000 65536"/>
              <a:gd name="T5" fmla="*/ 0 60000 65536"/>
              <a:gd name="T6" fmla="*/ 0 w 6"/>
              <a:gd name="T7" fmla="*/ 0 h 1674"/>
              <a:gd name="T8" fmla="*/ 6 w 6"/>
              <a:gd name="T9" fmla="*/ 1674 h 1674"/>
            </a:gdLst>
            <a:ahLst/>
            <a:cxnLst>
              <a:cxn ang="T4">
                <a:pos x="T0" y="T1"/>
              </a:cxn>
              <a:cxn ang="T5">
                <a:pos x="T2" y="T3"/>
              </a:cxn>
            </a:cxnLst>
            <a:rect l="T6" t="T7" r="T8" b="T9"/>
            <a:pathLst>
              <a:path w="6" h="1674">
                <a:moveTo>
                  <a:pt x="0" y="1674"/>
                </a:moveTo>
                <a:lnTo>
                  <a:pt x="6" y="0"/>
                </a:lnTo>
              </a:path>
            </a:pathLst>
          </a:custGeom>
          <a:noFill/>
          <a:ln w="9525" cmpd="sng">
            <a:solidFill>
              <a:schemeClr val="tx1"/>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 name="Freeform 5"/>
          <p:cNvSpPr>
            <a:spLocks/>
          </p:cNvSpPr>
          <p:nvPr/>
        </p:nvSpPr>
        <p:spPr bwMode="auto">
          <a:xfrm>
            <a:off x="3705672" y="1643063"/>
            <a:ext cx="6350" cy="1797050"/>
          </a:xfrm>
          <a:custGeom>
            <a:avLst/>
            <a:gdLst>
              <a:gd name="T0" fmla="*/ 2147483647 w 4"/>
              <a:gd name="T1" fmla="*/ 0 h 1132"/>
              <a:gd name="T2" fmla="*/ 0 w 4"/>
              <a:gd name="T3" fmla="*/ 2147483647 h 1132"/>
              <a:gd name="T4" fmla="*/ 0 60000 65536"/>
              <a:gd name="T5" fmla="*/ 0 60000 65536"/>
              <a:gd name="T6" fmla="*/ 0 w 4"/>
              <a:gd name="T7" fmla="*/ 0 h 1132"/>
              <a:gd name="T8" fmla="*/ 4 w 4"/>
              <a:gd name="T9" fmla="*/ 1132 h 1132"/>
            </a:gdLst>
            <a:ahLst/>
            <a:cxnLst>
              <a:cxn ang="T4">
                <a:pos x="T0" y="T1"/>
              </a:cxn>
              <a:cxn ang="T5">
                <a:pos x="T2" y="T3"/>
              </a:cxn>
            </a:cxnLst>
            <a:rect l="T6" t="T7" r="T8" b="T9"/>
            <a:pathLst>
              <a:path w="4" h="1132">
                <a:moveTo>
                  <a:pt x="4" y="0"/>
                </a:moveTo>
                <a:lnTo>
                  <a:pt x="0" y="1132"/>
                </a:lnTo>
              </a:path>
            </a:pathLst>
          </a:custGeom>
          <a:noFill/>
          <a:ln w="381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 name="Freeform 11"/>
          <p:cNvSpPr>
            <a:spLocks/>
          </p:cNvSpPr>
          <p:nvPr/>
        </p:nvSpPr>
        <p:spPr bwMode="auto">
          <a:xfrm>
            <a:off x="2219772" y="4806950"/>
            <a:ext cx="2936875" cy="1588"/>
          </a:xfrm>
          <a:custGeom>
            <a:avLst/>
            <a:gdLst>
              <a:gd name="T0" fmla="*/ 0 w 1850"/>
              <a:gd name="T1" fmla="*/ 0 h 1"/>
              <a:gd name="T2" fmla="*/ 2147483647 w 1850"/>
              <a:gd name="T3" fmla="*/ 0 h 1"/>
              <a:gd name="T4" fmla="*/ 0 60000 65536"/>
              <a:gd name="T5" fmla="*/ 0 60000 65536"/>
              <a:gd name="T6" fmla="*/ 0 w 1850"/>
              <a:gd name="T7" fmla="*/ 0 h 1"/>
              <a:gd name="T8" fmla="*/ 1850 w 1850"/>
              <a:gd name="T9" fmla="*/ 1 h 1"/>
            </a:gdLst>
            <a:ahLst/>
            <a:cxnLst>
              <a:cxn ang="T4">
                <a:pos x="T0" y="T1"/>
              </a:cxn>
              <a:cxn ang="T5">
                <a:pos x="T2" y="T3"/>
              </a:cxn>
            </a:cxnLst>
            <a:rect l="T6" t="T7" r="T8" b="T9"/>
            <a:pathLst>
              <a:path w="1850" h="1">
                <a:moveTo>
                  <a:pt x="0" y="0"/>
                </a:moveTo>
                <a:lnTo>
                  <a:pt x="1850" y="0"/>
                </a:lnTo>
              </a:path>
            </a:pathLst>
          </a:custGeom>
          <a:noFill/>
          <a:ln w="9525" cmpd="sng">
            <a:solidFill>
              <a:schemeClr val="tx1"/>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 name="Line 12"/>
          <p:cNvSpPr>
            <a:spLocks noChangeShapeType="1"/>
          </p:cNvSpPr>
          <p:nvPr/>
        </p:nvSpPr>
        <p:spPr bwMode="auto">
          <a:xfrm>
            <a:off x="3712022" y="3427413"/>
            <a:ext cx="0" cy="2743200"/>
          </a:xfrm>
          <a:prstGeom prst="line">
            <a:avLst/>
          </a:prstGeom>
          <a:noFill/>
          <a:ln w="9525" cmpd="sng">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 name="Freeform 13"/>
          <p:cNvSpPr>
            <a:spLocks/>
          </p:cNvSpPr>
          <p:nvPr/>
        </p:nvSpPr>
        <p:spPr bwMode="auto">
          <a:xfrm>
            <a:off x="2421385" y="3503613"/>
            <a:ext cx="1300162" cy="1300162"/>
          </a:xfrm>
          <a:custGeom>
            <a:avLst/>
            <a:gdLst>
              <a:gd name="T0" fmla="*/ 0 w 819"/>
              <a:gd name="T1" fmla="*/ 2147483647 h 819"/>
              <a:gd name="T2" fmla="*/ 2147483647 w 819"/>
              <a:gd name="T3" fmla="*/ 0 h 819"/>
              <a:gd name="T4" fmla="*/ 0 60000 65536"/>
              <a:gd name="T5" fmla="*/ 0 60000 65536"/>
              <a:gd name="T6" fmla="*/ 0 w 819"/>
              <a:gd name="T7" fmla="*/ 0 h 819"/>
              <a:gd name="T8" fmla="*/ 819 w 819"/>
              <a:gd name="T9" fmla="*/ 819 h 819"/>
            </a:gdLst>
            <a:ahLst/>
            <a:cxnLst>
              <a:cxn ang="T4">
                <a:pos x="T0" y="T1"/>
              </a:cxn>
              <a:cxn ang="T5">
                <a:pos x="T2" y="T3"/>
              </a:cxn>
            </a:cxnLst>
            <a:rect l="T6" t="T7" r="T8" b="T9"/>
            <a:pathLst>
              <a:path w="819" h="819">
                <a:moveTo>
                  <a:pt x="0" y="819"/>
                </a:moveTo>
                <a:lnTo>
                  <a:pt x="819"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9" name="Freeform 14"/>
          <p:cNvSpPr>
            <a:spLocks/>
          </p:cNvSpPr>
          <p:nvPr/>
        </p:nvSpPr>
        <p:spPr bwMode="auto">
          <a:xfrm>
            <a:off x="3721547" y="4803775"/>
            <a:ext cx="1300163" cy="1300163"/>
          </a:xfrm>
          <a:custGeom>
            <a:avLst/>
            <a:gdLst>
              <a:gd name="T0" fmla="*/ 0 w 819"/>
              <a:gd name="T1" fmla="*/ 2147483647 h 819"/>
              <a:gd name="T2" fmla="*/ 2147483647 w 819"/>
              <a:gd name="T3" fmla="*/ 0 h 819"/>
              <a:gd name="T4" fmla="*/ 0 60000 65536"/>
              <a:gd name="T5" fmla="*/ 0 60000 65536"/>
              <a:gd name="T6" fmla="*/ 0 w 819"/>
              <a:gd name="T7" fmla="*/ 0 h 819"/>
              <a:gd name="T8" fmla="*/ 819 w 819"/>
              <a:gd name="T9" fmla="*/ 819 h 819"/>
            </a:gdLst>
            <a:ahLst/>
            <a:cxnLst>
              <a:cxn ang="T4">
                <a:pos x="T0" y="T1"/>
              </a:cxn>
              <a:cxn ang="T5">
                <a:pos x="T2" y="T3"/>
              </a:cxn>
            </a:cxnLst>
            <a:rect l="T6" t="T7" r="T8" b="T9"/>
            <a:pathLst>
              <a:path w="819" h="819">
                <a:moveTo>
                  <a:pt x="0" y="819"/>
                </a:moveTo>
                <a:lnTo>
                  <a:pt x="819"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0" name="Freeform 15"/>
          <p:cNvSpPr>
            <a:spLocks/>
          </p:cNvSpPr>
          <p:nvPr/>
        </p:nvSpPr>
        <p:spPr bwMode="auto">
          <a:xfrm>
            <a:off x="2421385" y="4803775"/>
            <a:ext cx="1300162" cy="1300163"/>
          </a:xfrm>
          <a:custGeom>
            <a:avLst/>
            <a:gdLst>
              <a:gd name="T0" fmla="*/ 0 w 819"/>
              <a:gd name="T1" fmla="*/ 0 h 819"/>
              <a:gd name="T2" fmla="*/ 2147483647 w 819"/>
              <a:gd name="T3" fmla="*/ 2147483647 h 819"/>
              <a:gd name="T4" fmla="*/ 0 60000 65536"/>
              <a:gd name="T5" fmla="*/ 0 60000 65536"/>
              <a:gd name="T6" fmla="*/ 0 w 819"/>
              <a:gd name="T7" fmla="*/ 0 h 819"/>
              <a:gd name="T8" fmla="*/ 819 w 819"/>
              <a:gd name="T9" fmla="*/ 819 h 819"/>
            </a:gdLst>
            <a:ahLst/>
            <a:cxnLst>
              <a:cxn ang="T4">
                <a:pos x="T0" y="T1"/>
              </a:cxn>
              <a:cxn ang="T5">
                <a:pos x="T2" y="T3"/>
              </a:cxn>
            </a:cxnLst>
            <a:rect l="T6" t="T7" r="T8" b="T9"/>
            <a:pathLst>
              <a:path w="819" h="819">
                <a:moveTo>
                  <a:pt x="0" y="0"/>
                </a:moveTo>
                <a:lnTo>
                  <a:pt x="819" y="819"/>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 name="Freeform 16"/>
          <p:cNvSpPr>
            <a:spLocks/>
          </p:cNvSpPr>
          <p:nvPr/>
        </p:nvSpPr>
        <p:spPr bwMode="auto">
          <a:xfrm>
            <a:off x="3721547" y="3503613"/>
            <a:ext cx="1300163" cy="1300162"/>
          </a:xfrm>
          <a:custGeom>
            <a:avLst/>
            <a:gdLst>
              <a:gd name="T0" fmla="*/ 0 w 819"/>
              <a:gd name="T1" fmla="*/ 0 h 819"/>
              <a:gd name="T2" fmla="*/ 2147483647 w 819"/>
              <a:gd name="T3" fmla="*/ 2147483647 h 819"/>
              <a:gd name="T4" fmla="*/ 0 60000 65536"/>
              <a:gd name="T5" fmla="*/ 0 60000 65536"/>
              <a:gd name="T6" fmla="*/ 0 w 819"/>
              <a:gd name="T7" fmla="*/ 0 h 819"/>
              <a:gd name="T8" fmla="*/ 819 w 819"/>
              <a:gd name="T9" fmla="*/ 819 h 819"/>
            </a:gdLst>
            <a:ahLst/>
            <a:cxnLst>
              <a:cxn ang="T4">
                <a:pos x="T0" y="T1"/>
              </a:cxn>
              <a:cxn ang="T5">
                <a:pos x="T2" y="T3"/>
              </a:cxn>
            </a:cxnLst>
            <a:rect l="T6" t="T7" r="T8" b="T9"/>
            <a:pathLst>
              <a:path w="819" h="819">
                <a:moveTo>
                  <a:pt x="0" y="0"/>
                </a:moveTo>
                <a:lnTo>
                  <a:pt x="819" y="819"/>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2" name="Line 17"/>
          <p:cNvSpPr>
            <a:spLocks noChangeShapeType="1"/>
          </p:cNvSpPr>
          <p:nvPr/>
        </p:nvSpPr>
        <p:spPr bwMode="auto">
          <a:xfrm>
            <a:off x="2416622" y="3427413"/>
            <a:ext cx="2590800"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 name="Line 18"/>
          <p:cNvSpPr>
            <a:spLocks noChangeShapeType="1"/>
          </p:cNvSpPr>
          <p:nvPr/>
        </p:nvSpPr>
        <p:spPr bwMode="auto">
          <a:xfrm>
            <a:off x="3712022" y="912813"/>
            <a:ext cx="1295400" cy="2514600"/>
          </a:xfrm>
          <a:prstGeom prst="line">
            <a:avLst/>
          </a:prstGeom>
          <a:noFill/>
          <a:ln w="9525" cmpd="sng">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 name="Line 19"/>
          <p:cNvSpPr>
            <a:spLocks noChangeShapeType="1"/>
          </p:cNvSpPr>
          <p:nvPr/>
        </p:nvSpPr>
        <p:spPr bwMode="auto">
          <a:xfrm flipH="1">
            <a:off x="2416622" y="912813"/>
            <a:ext cx="1295400" cy="2514600"/>
          </a:xfrm>
          <a:prstGeom prst="line">
            <a:avLst/>
          </a:prstGeom>
          <a:noFill/>
          <a:ln w="9525" cmpd="sng">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5" name="Line 20"/>
          <p:cNvSpPr>
            <a:spLocks noChangeShapeType="1"/>
          </p:cNvSpPr>
          <p:nvPr/>
        </p:nvSpPr>
        <p:spPr bwMode="auto">
          <a:xfrm>
            <a:off x="5617022" y="3448050"/>
            <a:ext cx="2819400"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 name="Line 21"/>
          <p:cNvSpPr>
            <a:spLocks noChangeShapeType="1"/>
          </p:cNvSpPr>
          <p:nvPr/>
        </p:nvSpPr>
        <p:spPr bwMode="auto">
          <a:xfrm flipH="1">
            <a:off x="5617022" y="912813"/>
            <a:ext cx="1371600" cy="2514600"/>
          </a:xfrm>
          <a:prstGeom prst="line">
            <a:avLst/>
          </a:prstGeom>
          <a:noFill/>
          <a:ln w="9525" cmpd="sng">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7" name="Line 22"/>
          <p:cNvSpPr>
            <a:spLocks noChangeShapeType="1"/>
          </p:cNvSpPr>
          <p:nvPr/>
        </p:nvSpPr>
        <p:spPr bwMode="auto">
          <a:xfrm>
            <a:off x="6988622" y="912813"/>
            <a:ext cx="1447800" cy="2514600"/>
          </a:xfrm>
          <a:prstGeom prst="line">
            <a:avLst/>
          </a:prstGeom>
          <a:noFill/>
          <a:ln w="9525" cmpd="sng">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 name="Freeform 25"/>
          <p:cNvSpPr>
            <a:spLocks/>
          </p:cNvSpPr>
          <p:nvPr/>
        </p:nvSpPr>
        <p:spPr bwMode="auto">
          <a:xfrm>
            <a:off x="2416622" y="2451100"/>
            <a:ext cx="487363" cy="976313"/>
          </a:xfrm>
          <a:custGeom>
            <a:avLst/>
            <a:gdLst>
              <a:gd name="T0" fmla="*/ 2147483647 w 307"/>
              <a:gd name="T1" fmla="*/ 0 h 615"/>
              <a:gd name="T2" fmla="*/ 0 w 307"/>
              <a:gd name="T3" fmla="*/ 2147483647 h 615"/>
              <a:gd name="T4" fmla="*/ 0 60000 65536"/>
              <a:gd name="T5" fmla="*/ 0 60000 65536"/>
              <a:gd name="T6" fmla="*/ 0 w 307"/>
              <a:gd name="T7" fmla="*/ 0 h 615"/>
              <a:gd name="T8" fmla="*/ 307 w 307"/>
              <a:gd name="T9" fmla="*/ 615 h 615"/>
            </a:gdLst>
            <a:ahLst/>
            <a:cxnLst>
              <a:cxn ang="T4">
                <a:pos x="T0" y="T1"/>
              </a:cxn>
              <a:cxn ang="T5">
                <a:pos x="T2" y="T3"/>
              </a:cxn>
            </a:cxnLst>
            <a:rect l="T6" t="T7" r="T8" b="T9"/>
            <a:pathLst>
              <a:path w="307" h="615">
                <a:moveTo>
                  <a:pt x="307" y="0"/>
                </a:moveTo>
                <a:lnTo>
                  <a:pt x="0" y="615"/>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9" name="Freeform 26"/>
          <p:cNvSpPr>
            <a:spLocks/>
          </p:cNvSpPr>
          <p:nvPr/>
        </p:nvSpPr>
        <p:spPr bwMode="auto">
          <a:xfrm>
            <a:off x="3954910" y="1414463"/>
            <a:ext cx="1050925" cy="2012950"/>
          </a:xfrm>
          <a:custGeom>
            <a:avLst/>
            <a:gdLst>
              <a:gd name="T0" fmla="*/ 0 w 662"/>
              <a:gd name="T1" fmla="*/ 0 h 1268"/>
              <a:gd name="T2" fmla="*/ 2147483647 w 662"/>
              <a:gd name="T3" fmla="*/ 2147483647 h 1268"/>
              <a:gd name="T4" fmla="*/ 0 60000 65536"/>
              <a:gd name="T5" fmla="*/ 0 60000 65536"/>
              <a:gd name="T6" fmla="*/ 0 w 662"/>
              <a:gd name="T7" fmla="*/ 0 h 1268"/>
              <a:gd name="T8" fmla="*/ 662 w 662"/>
              <a:gd name="T9" fmla="*/ 1268 h 1268"/>
            </a:gdLst>
            <a:ahLst/>
            <a:cxnLst>
              <a:cxn ang="T4">
                <a:pos x="T0" y="T1"/>
              </a:cxn>
              <a:cxn ang="T5">
                <a:pos x="T2" y="T3"/>
              </a:cxn>
            </a:cxnLst>
            <a:rect l="T6" t="T7" r="T8" b="T9"/>
            <a:pathLst>
              <a:path w="662" h="1268">
                <a:moveTo>
                  <a:pt x="0" y="0"/>
                </a:moveTo>
                <a:lnTo>
                  <a:pt x="662" y="1268"/>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0" name="Freeform 65"/>
          <p:cNvSpPr>
            <a:spLocks/>
          </p:cNvSpPr>
          <p:nvPr/>
        </p:nvSpPr>
        <p:spPr bwMode="auto">
          <a:xfrm>
            <a:off x="2889697" y="1400175"/>
            <a:ext cx="1084263" cy="1082675"/>
          </a:xfrm>
          <a:custGeom>
            <a:avLst/>
            <a:gdLst>
              <a:gd name="T0" fmla="*/ 0 w 683"/>
              <a:gd name="T1" fmla="*/ 2147483647 h 682"/>
              <a:gd name="T2" fmla="*/ 2147483647 w 683"/>
              <a:gd name="T3" fmla="*/ 0 h 682"/>
              <a:gd name="T4" fmla="*/ 0 60000 65536"/>
              <a:gd name="T5" fmla="*/ 0 60000 65536"/>
              <a:gd name="T6" fmla="*/ 0 w 683"/>
              <a:gd name="T7" fmla="*/ 0 h 682"/>
              <a:gd name="T8" fmla="*/ 683 w 683"/>
              <a:gd name="T9" fmla="*/ 682 h 682"/>
            </a:gdLst>
            <a:ahLst/>
            <a:cxnLst>
              <a:cxn ang="T4">
                <a:pos x="T0" y="T1"/>
              </a:cxn>
              <a:cxn ang="T5">
                <a:pos x="T2" y="T3"/>
              </a:cxn>
            </a:cxnLst>
            <a:rect l="T6" t="T7" r="T8" b="T9"/>
            <a:pathLst>
              <a:path w="683" h="682">
                <a:moveTo>
                  <a:pt x="0" y="682"/>
                </a:moveTo>
                <a:lnTo>
                  <a:pt x="683" y="0"/>
                </a:lnTo>
              </a:path>
            </a:pathLst>
          </a:custGeom>
          <a:noFill/>
          <a:ln w="38100" cmpd="sng">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1" name="Line 66"/>
          <p:cNvSpPr>
            <a:spLocks noChangeShapeType="1"/>
          </p:cNvSpPr>
          <p:nvPr/>
        </p:nvSpPr>
        <p:spPr bwMode="auto">
          <a:xfrm>
            <a:off x="3953322" y="1398588"/>
            <a:ext cx="3027363" cy="0"/>
          </a:xfrm>
          <a:prstGeom prst="line">
            <a:avLst/>
          </a:prstGeom>
          <a:noFill/>
          <a:ln w="127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2" name="Line 67"/>
          <p:cNvSpPr>
            <a:spLocks noChangeShapeType="1"/>
          </p:cNvSpPr>
          <p:nvPr/>
        </p:nvSpPr>
        <p:spPr bwMode="auto">
          <a:xfrm>
            <a:off x="2881760" y="2471738"/>
            <a:ext cx="4119562" cy="0"/>
          </a:xfrm>
          <a:prstGeom prst="line">
            <a:avLst/>
          </a:prstGeom>
          <a:noFill/>
          <a:ln w="127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3" name="Line 68"/>
          <p:cNvSpPr>
            <a:spLocks noChangeShapeType="1"/>
          </p:cNvSpPr>
          <p:nvPr/>
        </p:nvSpPr>
        <p:spPr bwMode="auto">
          <a:xfrm>
            <a:off x="2902397" y="2471738"/>
            <a:ext cx="0" cy="2327275"/>
          </a:xfrm>
          <a:prstGeom prst="line">
            <a:avLst/>
          </a:prstGeom>
          <a:noFill/>
          <a:ln w="127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Line 69"/>
          <p:cNvSpPr>
            <a:spLocks noChangeShapeType="1"/>
          </p:cNvSpPr>
          <p:nvPr/>
        </p:nvSpPr>
        <p:spPr bwMode="auto">
          <a:xfrm>
            <a:off x="3953322" y="1420813"/>
            <a:ext cx="0" cy="3378200"/>
          </a:xfrm>
          <a:prstGeom prst="line">
            <a:avLst/>
          </a:prstGeom>
          <a:noFill/>
          <a:ln w="127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5" name="Line 70"/>
          <p:cNvSpPr>
            <a:spLocks noChangeShapeType="1"/>
          </p:cNvSpPr>
          <p:nvPr/>
        </p:nvSpPr>
        <p:spPr bwMode="auto">
          <a:xfrm>
            <a:off x="3685035" y="1666875"/>
            <a:ext cx="3790950" cy="0"/>
          </a:xfrm>
          <a:prstGeom prst="line">
            <a:avLst/>
          </a:prstGeom>
          <a:noFill/>
          <a:ln w="127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6" name="Text Box 71"/>
          <p:cNvSpPr txBox="1">
            <a:spLocks noChangeArrowheads="1"/>
          </p:cNvSpPr>
          <p:nvPr/>
        </p:nvSpPr>
        <p:spPr bwMode="auto">
          <a:xfrm>
            <a:off x="2548385" y="21780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3</a:t>
            </a:r>
            <a:r>
              <a:rPr lang="en-US" altLang="zh-CN">
                <a:sym typeface="Symbol" panose="05050102010706020507" pitchFamily="18" charset="2"/>
              </a:rPr>
              <a:t></a:t>
            </a:r>
          </a:p>
        </p:txBody>
      </p:sp>
      <p:sp>
        <p:nvSpPr>
          <p:cNvPr id="27" name="Text Box 72"/>
          <p:cNvSpPr txBox="1">
            <a:spLocks noChangeArrowheads="1"/>
          </p:cNvSpPr>
          <p:nvPr/>
        </p:nvSpPr>
        <p:spPr bwMode="auto">
          <a:xfrm>
            <a:off x="3651697" y="1568450"/>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sym typeface="CommercialPi BT" panose="05020102010206080802" pitchFamily="18" charset="2"/>
              </a:rPr>
              <a:t>2</a:t>
            </a:r>
            <a:r>
              <a:rPr lang="en-US" altLang="zh-CN">
                <a:sym typeface="Symbol" panose="05050102010706020507" pitchFamily="18" charset="2"/>
              </a:rPr>
              <a:t></a:t>
            </a:r>
          </a:p>
        </p:txBody>
      </p:sp>
      <p:sp>
        <p:nvSpPr>
          <p:cNvPr id="28" name="Text Box 73"/>
          <p:cNvSpPr txBox="1">
            <a:spLocks noChangeArrowheads="1"/>
          </p:cNvSpPr>
          <p:nvPr/>
        </p:nvSpPr>
        <p:spPr bwMode="auto">
          <a:xfrm>
            <a:off x="3800922" y="1041400"/>
            <a:ext cx="566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1</a:t>
            </a:r>
            <a:r>
              <a:rPr lang="en-US" altLang="zh-CN">
                <a:sym typeface="Symbol" panose="05050102010706020507" pitchFamily="18" charset="2"/>
              </a:rPr>
              <a:t></a:t>
            </a:r>
            <a:endParaRPr lang="en-US" altLang="zh-CN"/>
          </a:p>
        </p:txBody>
      </p:sp>
      <p:sp>
        <p:nvSpPr>
          <p:cNvPr id="29" name="Text Box 74"/>
          <p:cNvSpPr txBox="1">
            <a:spLocks noChangeArrowheads="1"/>
          </p:cNvSpPr>
          <p:nvPr/>
        </p:nvSpPr>
        <p:spPr bwMode="auto">
          <a:xfrm>
            <a:off x="3292914" y="1325563"/>
            <a:ext cx="1166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dirty="0"/>
              <a:t>(4</a:t>
            </a:r>
            <a:r>
              <a:rPr lang="en-US" altLang="zh-CN" dirty="0">
                <a:sym typeface="Symbol" panose="05050102010706020507" pitchFamily="18" charset="2"/>
              </a:rPr>
              <a:t></a:t>
            </a:r>
            <a:r>
              <a:rPr lang="en-US" altLang="zh-CN" dirty="0">
                <a:sym typeface="CommercialPi BT" panose="05020102010206080802" pitchFamily="18" charset="2"/>
              </a:rPr>
              <a:t>)</a:t>
            </a:r>
          </a:p>
        </p:txBody>
      </p:sp>
      <p:grpSp>
        <p:nvGrpSpPr>
          <p:cNvPr id="30" name="Group 198"/>
          <p:cNvGrpSpPr>
            <a:grpSpLocks/>
          </p:cNvGrpSpPr>
          <p:nvPr/>
        </p:nvGrpSpPr>
        <p:grpSpPr bwMode="auto">
          <a:xfrm>
            <a:off x="6556822" y="1055688"/>
            <a:ext cx="1192213" cy="457200"/>
            <a:chOff x="0" y="0"/>
            <a:chExt cx="751" cy="288"/>
          </a:xfrm>
        </p:grpSpPr>
        <p:sp>
          <p:nvSpPr>
            <p:cNvPr id="31" name="Text Box 78"/>
            <p:cNvSpPr txBox="1">
              <a:spLocks noChangeArrowheads="1"/>
            </p:cNvSpPr>
            <p:nvPr/>
          </p:nvSpPr>
          <p:spPr bwMode="auto">
            <a:xfrm>
              <a:off x="0" y="0"/>
              <a:ext cx="7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1</a:t>
              </a:r>
              <a:r>
                <a:rPr lang="en-US" altLang="zh-CN">
                  <a:sym typeface="Symbol" panose="05050102010706020507" pitchFamily="18" charset="2"/>
                </a:rPr>
                <a:t></a:t>
              </a:r>
              <a:endParaRPr lang="en-US" altLang="zh-CN"/>
            </a:p>
          </p:txBody>
        </p:sp>
        <p:sp>
          <p:nvSpPr>
            <p:cNvPr id="32" name="Text Box 79"/>
            <p:cNvSpPr txBox="1">
              <a:spLocks noChangeArrowheads="1"/>
            </p:cNvSpPr>
            <p:nvPr/>
          </p:nvSpPr>
          <p:spPr bwMode="auto">
            <a:xfrm>
              <a:off x="193" y="171"/>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3300"/>
                  </a:solidFill>
                </a:rPr>
                <a:t>●</a:t>
              </a:r>
            </a:p>
          </p:txBody>
        </p:sp>
      </p:grpSp>
      <p:grpSp>
        <p:nvGrpSpPr>
          <p:cNvPr id="33" name="Group 195"/>
          <p:cNvGrpSpPr>
            <a:grpSpLocks/>
          </p:cNvGrpSpPr>
          <p:nvPr/>
        </p:nvGrpSpPr>
        <p:grpSpPr bwMode="auto">
          <a:xfrm>
            <a:off x="7174360" y="1339850"/>
            <a:ext cx="895350" cy="457200"/>
            <a:chOff x="0" y="0"/>
            <a:chExt cx="564" cy="288"/>
          </a:xfrm>
        </p:grpSpPr>
        <p:sp>
          <p:nvSpPr>
            <p:cNvPr id="34" name="Text Box 82"/>
            <p:cNvSpPr txBox="1">
              <a:spLocks noChangeArrowheads="1"/>
            </p:cNvSpPr>
            <p:nvPr/>
          </p:nvSpPr>
          <p:spPr bwMode="auto">
            <a:xfrm>
              <a:off x="0" y="0"/>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2</a:t>
              </a:r>
              <a:r>
                <a:rPr lang="en-US" altLang="zh-CN">
                  <a:sym typeface="Symbol" panose="05050102010706020507" pitchFamily="18" charset="2"/>
                </a:rPr>
                <a:t></a:t>
              </a:r>
            </a:p>
          </p:txBody>
        </p:sp>
        <p:sp>
          <p:nvSpPr>
            <p:cNvPr id="35" name="Text Box 83"/>
            <p:cNvSpPr txBox="1">
              <a:spLocks noChangeArrowheads="1"/>
            </p:cNvSpPr>
            <p:nvPr/>
          </p:nvSpPr>
          <p:spPr bwMode="auto">
            <a:xfrm>
              <a:off x="75" y="151"/>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3300"/>
                  </a:solidFill>
                </a:rPr>
                <a:t>●</a:t>
              </a:r>
            </a:p>
          </p:txBody>
        </p:sp>
      </p:grpSp>
      <p:grpSp>
        <p:nvGrpSpPr>
          <p:cNvPr id="36" name="Group 196"/>
          <p:cNvGrpSpPr>
            <a:grpSpLocks/>
          </p:cNvGrpSpPr>
          <p:nvPr/>
        </p:nvGrpSpPr>
        <p:grpSpPr bwMode="auto">
          <a:xfrm>
            <a:off x="6144072" y="1357313"/>
            <a:ext cx="622300" cy="457200"/>
            <a:chOff x="0" y="0"/>
            <a:chExt cx="392" cy="288"/>
          </a:xfrm>
        </p:grpSpPr>
        <p:sp>
          <p:nvSpPr>
            <p:cNvPr id="37" name="Text Box 85"/>
            <p:cNvSpPr txBox="1">
              <a:spLocks noChangeArrowheads="1"/>
            </p:cNvSpPr>
            <p:nvPr/>
          </p:nvSpPr>
          <p:spPr bwMode="auto">
            <a:xfrm>
              <a:off x="0" y="0"/>
              <a:ext cx="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4</a:t>
              </a:r>
              <a:r>
                <a:rPr lang="en-US" altLang="zh-CN">
                  <a:sym typeface="Symbol" panose="05050102010706020507" pitchFamily="18" charset="2"/>
                </a:rPr>
                <a:t></a:t>
              </a:r>
            </a:p>
          </p:txBody>
        </p:sp>
        <p:sp>
          <p:nvSpPr>
            <p:cNvPr id="38" name="Text Box 86"/>
            <p:cNvSpPr txBox="1">
              <a:spLocks noChangeArrowheads="1"/>
            </p:cNvSpPr>
            <p:nvPr/>
          </p:nvSpPr>
          <p:spPr bwMode="auto">
            <a:xfrm>
              <a:off x="182" y="137"/>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3300"/>
                  </a:solidFill>
                </a:rPr>
                <a:t>●</a:t>
              </a:r>
            </a:p>
          </p:txBody>
        </p:sp>
      </p:grpSp>
      <p:grpSp>
        <p:nvGrpSpPr>
          <p:cNvPr id="39" name="Group 197"/>
          <p:cNvGrpSpPr>
            <a:grpSpLocks/>
          </p:cNvGrpSpPr>
          <p:nvPr/>
        </p:nvGrpSpPr>
        <p:grpSpPr bwMode="auto">
          <a:xfrm>
            <a:off x="6860035" y="2352675"/>
            <a:ext cx="555625" cy="457200"/>
            <a:chOff x="0" y="0"/>
            <a:chExt cx="350" cy="288"/>
          </a:xfrm>
        </p:grpSpPr>
        <p:sp>
          <p:nvSpPr>
            <p:cNvPr id="40" name="Text Box 89"/>
            <p:cNvSpPr txBox="1">
              <a:spLocks noChangeArrowheads="1"/>
            </p:cNvSpPr>
            <p:nvPr/>
          </p:nvSpPr>
          <p:spPr bwMode="auto">
            <a:xfrm>
              <a:off x="46" y="0"/>
              <a:ext cx="3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3</a:t>
              </a:r>
              <a:r>
                <a:rPr lang="en-US" altLang="zh-CN">
                  <a:sym typeface="Symbol" panose="05050102010706020507" pitchFamily="18" charset="2"/>
                </a:rPr>
                <a:t></a:t>
              </a:r>
            </a:p>
          </p:txBody>
        </p:sp>
        <p:sp>
          <p:nvSpPr>
            <p:cNvPr id="41" name="Text Box 90"/>
            <p:cNvSpPr txBox="1">
              <a:spLocks noChangeArrowheads="1"/>
            </p:cNvSpPr>
            <p:nvPr/>
          </p:nvSpPr>
          <p:spPr bwMode="auto">
            <a:xfrm>
              <a:off x="0" y="22"/>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3300"/>
                  </a:solidFill>
                </a:rPr>
                <a:t>●</a:t>
              </a:r>
            </a:p>
          </p:txBody>
        </p:sp>
      </p:grpSp>
      <p:grpSp>
        <p:nvGrpSpPr>
          <p:cNvPr id="42" name="Group 191"/>
          <p:cNvGrpSpPr>
            <a:grpSpLocks/>
          </p:cNvGrpSpPr>
          <p:nvPr/>
        </p:nvGrpSpPr>
        <p:grpSpPr bwMode="auto">
          <a:xfrm>
            <a:off x="3835847" y="4378325"/>
            <a:ext cx="404813" cy="500063"/>
            <a:chOff x="0" y="0"/>
            <a:chExt cx="255" cy="315"/>
          </a:xfrm>
        </p:grpSpPr>
        <p:sp>
          <p:nvSpPr>
            <p:cNvPr id="43" name="Text Box 94"/>
            <p:cNvSpPr txBox="1">
              <a:spLocks noChangeArrowheads="1"/>
            </p:cNvSpPr>
            <p:nvPr/>
          </p:nvSpPr>
          <p:spPr bwMode="auto">
            <a:xfrm>
              <a:off x="33" y="0"/>
              <a:ext cx="2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1</a:t>
              </a:r>
            </a:p>
          </p:txBody>
        </p:sp>
        <p:sp>
          <p:nvSpPr>
            <p:cNvPr id="44" name="Text Box 95"/>
            <p:cNvSpPr txBox="1">
              <a:spLocks noChangeArrowheads="1"/>
            </p:cNvSpPr>
            <p:nvPr/>
          </p:nvSpPr>
          <p:spPr bwMode="auto">
            <a:xfrm>
              <a:off x="0" y="209"/>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3300"/>
                  </a:solidFill>
                </a:rPr>
                <a:t>●</a:t>
              </a:r>
            </a:p>
          </p:txBody>
        </p:sp>
      </p:grpSp>
      <p:grpSp>
        <p:nvGrpSpPr>
          <p:cNvPr id="45" name="Group 193"/>
          <p:cNvGrpSpPr>
            <a:grpSpLocks/>
          </p:cNvGrpSpPr>
          <p:nvPr/>
        </p:nvGrpSpPr>
        <p:grpSpPr bwMode="auto">
          <a:xfrm>
            <a:off x="3578672" y="5072063"/>
            <a:ext cx="401638" cy="457200"/>
            <a:chOff x="0" y="0"/>
            <a:chExt cx="253" cy="288"/>
          </a:xfrm>
        </p:grpSpPr>
        <p:sp>
          <p:nvSpPr>
            <p:cNvPr id="46" name="Text Box 97"/>
            <p:cNvSpPr txBox="1">
              <a:spLocks noChangeArrowheads="1"/>
            </p:cNvSpPr>
            <p:nvPr/>
          </p:nvSpPr>
          <p:spPr bwMode="auto">
            <a:xfrm>
              <a:off x="31" y="0"/>
              <a:ext cx="2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2</a:t>
              </a:r>
            </a:p>
          </p:txBody>
        </p:sp>
        <p:sp>
          <p:nvSpPr>
            <p:cNvPr id="47" name="Text Box 98"/>
            <p:cNvSpPr txBox="1">
              <a:spLocks noChangeArrowheads="1"/>
            </p:cNvSpPr>
            <p:nvPr/>
          </p:nvSpPr>
          <p:spPr bwMode="auto">
            <a:xfrm>
              <a:off x="0" y="34"/>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3300"/>
                  </a:solidFill>
                </a:rPr>
                <a:t>●</a:t>
              </a:r>
            </a:p>
          </p:txBody>
        </p:sp>
      </p:grpSp>
      <p:grpSp>
        <p:nvGrpSpPr>
          <p:cNvPr id="48" name="Group 192"/>
          <p:cNvGrpSpPr>
            <a:grpSpLocks/>
          </p:cNvGrpSpPr>
          <p:nvPr/>
        </p:nvGrpSpPr>
        <p:grpSpPr bwMode="auto">
          <a:xfrm>
            <a:off x="3396110" y="3994150"/>
            <a:ext cx="419100" cy="457200"/>
            <a:chOff x="0" y="0"/>
            <a:chExt cx="264" cy="288"/>
          </a:xfrm>
        </p:grpSpPr>
        <p:sp>
          <p:nvSpPr>
            <p:cNvPr id="49" name="Text Box 100"/>
            <p:cNvSpPr txBox="1">
              <a:spLocks noChangeArrowheads="1"/>
            </p:cNvSpPr>
            <p:nvPr/>
          </p:nvSpPr>
          <p:spPr bwMode="auto">
            <a:xfrm>
              <a:off x="0" y="0"/>
              <a:ext cx="2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4</a:t>
              </a:r>
            </a:p>
          </p:txBody>
        </p:sp>
        <p:sp>
          <p:nvSpPr>
            <p:cNvPr id="50" name="Text Box 101"/>
            <p:cNvSpPr txBox="1">
              <a:spLocks noChangeArrowheads="1"/>
            </p:cNvSpPr>
            <p:nvPr/>
          </p:nvSpPr>
          <p:spPr bwMode="auto">
            <a:xfrm>
              <a:off x="108" y="175"/>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3300"/>
                  </a:solidFill>
                </a:rPr>
                <a:t>●</a:t>
              </a:r>
            </a:p>
          </p:txBody>
        </p:sp>
      </p:grpSp>
      <p:grpSp>
        <p:nvGrpSpPr>
          <p:cNvPr id="51" name="Group 160"/>
          <p:cNvGrpSpPr>
            <a:grpSpLocks/>
          </p:cNvGrpSpPr>
          <p:nvPr/>
        </p:nvGrpSpPr>
        <p:grpSpPr bwMode="auto">
          <a:xfrm>
            <a:off x="3705672" y="1665288"/>
            <a:ext cx="3292475" cy="3130550"/>
            <a:chOff x="0" y="0"/>
            <a:chExt cx="2074" cy="1972"/>
          </a:xfrm>
        </p:grpSpPr>
        <p:sp>
          <p:nvSpPr>
            <p:cNvPr id="52" name="Line 107"/>
            <p:cNvSpPr>
              <a:spLocks noChangeShapeType="1"/>
            </p:cNvSpPr>
            <p:nvPr/>
          </p:nvSpPr>
          <p:spPr bwMode="auto">
            <a:xfrm>
              <a:off x="1805" y="0"/>
              <a:ext cx="269" cy="0"/>
            </a:xfrm>
            <a:prstGeom prst="line">
              <a:avLst/>
            </a:prstGeom>
            <a:noFill/>
            <a:ln w="38100" cmpd="sng">
              <a:solidFill>
                <a:srgbClr val="9900C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3" name="Line 108"/>
            <p:cNvSpPr>
              <a:spLocks noChangeShapeType="1"/>
            </p:cNvSpPr>
            <p:nvPr/>
          </p:nvSpPr>
          <p:spPr bwMode="auto">
            <a:xfrm rot="16200000">
              <a:off x="-135" y="1836"/>
              <a:ext cx="269" cy="0"/>
            </a:xfrm>
            <a:prstGeom prst="line">
              <a:avLst/>
            </a:prstGeom>
            <a:noFill/>
            <a:ln w="38100" cmpd="sng">
              <a:solidFill>
                <a:srgbClr val="9900C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54" name="Group 159"/>
          <p:cNvGrpSpPr>
            <a:grpSpLocks/>
          </p:cNvGrpSpPr>
          <p:nvPr/>
        </p:nvGrpSpPr>
        <p:grpSpPr bwMode="auto">
          <a:xfrm>
            <a:off x="3707260" y="1662113"/>
            <a:ext cx="3716337" cy="3552825"/>
            <a:chOff x="0" y="0"/>
            <a:chExt cx="2341" cy="2238"/>
          </a:xfrm>
        </p:grpSpPr>
        <p:sp>
          <p:nvSpPr>
            <p:cNvPr id="55" name="Line 106"/>
            <p:cNvSpPr>
              <a:spLocks noChangeShapeType="1"/>
            </p:cNvSpPr>
            <p:nvPr/>
          </p:nvSpPr>
          <p:spPr bwMode="auto">
            <a:xfrm>
              <a:off x="2072" y="0"/>
              <a:ext cx="269" cy="0"/>
            </a:xfrm>
            <a:prstGeom prst="line">
              <a:avLst/>
            </a:prstGeom>
            <a:noFill/>
            <a:ln w="38100" cmpd="sng">
              <a:solidFill>
                <a:srgbClr val="9900C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6" name="Line 109"/>
            <p:cNvSpPr>
              <a:spLocks noChangeShapeType="1"/>
            </p:cNvSpPr>
            <p:nvPr/>
          </p:nvSpPr>
          <p:spPr bwMode="auto">
            <a:xfrm rot="16200000">
              <a:off x="-135" y="2102"/>
              <a:ext cx="269" cy="0"/>
            </a:xfrm>
            <a:prstGeom prst="line">
              <a:avLst/>
            </a:prstGeom>
            <a:noFill/>
            <a:ln w="38100" cmpd="sng">
              <a:solidFill>
                <a:srgbClr val="9900C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7" name="Text Box 112"/>
          <p:cNvSpPr txBox="1">
            <a:spLocks noChangeArrowheads="1"/>
          </p:cNvSpPr>
          <p:nvPr/>
        </p:nvSpPr>
        <p:spPr bwMode="auto">
          <a:xfrm>
            <a:off x="8180687" y="3509963"/>
            <a:ext cx="2139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solidFill>
                  <a:srgbClr val="FF3300"/>
                </a:solidFill>
              </a:rPr>
              <a:t>★ </a:t>
            </a:r>
            <a:r>
              <a:rPr lang="zh-CN" altLang="en-US" sz="2800" b="1" dirty="0">
                <a:solidFill>
                  <a:srgbClr val="FF3300"/>
                </a:solidFill>
                <a:latin typeface="华文细黑" panose="02010600040101010101" pitchFamily="2" charset="-122"/>
                <a:ea typeface="华文细黑" panose="02010600040101010101" pitchFamily="2" charset="-122"/>
              </a:rPr>
              <a:t>空间分析</a:t>
            </a:r>
          </a:p>
        </p:txBody>
      </p:sp>
      <p:sp>
        <p:nvSpPr>
          <p:cNvPr id="58" name="Text Box 144"/>
          <p:cNvSpPr txBox="1">
            <a:spLocks noChangeArrowheads="1"/>
          </p:cNvSpPr>
          <p:nvPr/>
        </p:nvSpPr>
        <p:spPr bwMode="auto">
          <a:xfrm>
            <a:off x="7910812" y="420715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a:latin typeface="华文细黑" panose="02010600040101010101" pitchFamily="2" charset="-122"/>
                <a:ea typeface="华文细黑" panose="02010600040101010101" pitchFamily="2" charset="-122"/>
              </a:rPr>
              <a:t>交线的形状？</a:t>
            </a:r>
          </a:p>
        </p:txBody>
      </p:sp>
      <p:grpSp>
        <p:nvGrpSpPr>
          <p:cNvPr id="59" name="Group 194"/>
          <p:cNvGrpSpPr>
            <a:grpSpLocks/>
          </p:cNvGrpSpPr>
          <p:nvPr/>
        </p:nvGrpSpPr>
        <p:grpSpPr bwMode="auto">
          <a:xfrm>
            <a:off x="2632522" y="4398963"/>
            <a:ext cx="390525" cy="482600"/>
            <a:chOff x="0" y="0"/>
            <a:chExt cx="246" cy="304"/>
          </a:xfrm>
        </p:grpSpPr>
        <p:sp>
          <p:nvSpPr>
            <p:cNvPr id="60" name="Text Box 103"/>
            <p:cNvSpPr txBox="1">
              <a:spLocks noChangeArrowheads="1"/>
            </p:cNvSpPr>
            <p:nvPr/>
          </p:nvSpPr>
          <p:spPr bwMode="auto">
            <a:xfrm>
              <a:off x="0" y="0"/>
              <a:ext cx="2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3</a:t>
              </a:r>
            </a:p>
          </p:txBody>
        </p:sp>
        <p:sp>
          <p:nvSpPr>
            <p:cNvPr id="61" name="Text Box 104"/>
            <p:cNvSpPr txBox="1">
              <a:spLocks noChangeArrowheads="1"/>
            </p:cNvSpPr>
            <p:nvPr/>
          </p:nvSpPr>
          <p:spPr bwMode="auto">
            <a:xfrm>
              <a:off x="90" y="198"/>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3300"/>
                  </a:solidFill>
                </a:rPr>
                <a:t>●</a:t>
              </a:r>
            </a:p>
          </p:txBody>
        </p:sp>
      </p:grpSp>
      <p:sp>
        <p:nvSpPr>
          <p:cNvPr id="62" name="Text Box 147"/>
          <p:cNvSpPr txBox="1">
            <a:spLocks noChangeArrowheads="1"/>
          </p:cNvSpPr>
          <p:nvPr/>
        </p:nvSpPr>
        <p:spPr bwMode="auto">
          <a:xfrm>
            <a:off x="7960025" y="3962400"/>
            <a:ext cx="2262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solidFill>
                  <a:srgbClr val="FF3300"/>
                </a:solidFill>
                <a:latin typeface="华文细黑" panose="02010600040101010101" pitchFamily="2" charset="-122"/>
                <a:ea typeface="华文细黑" panose="02010600040101010101" pitchFamily="2" charset="-122"/>
              </a:rPr>
              <a:t>★ </a:t>
            </a:r>
            <a:r>
              <a:rPr lang="zh-CN" altLang="en-US" sz="2800" b="1" dirty="0">
                <a:solidFill>
                  <a:srgbClr val="FF3300"/>
                </a:solidFill>
                <a:latin typeface="华文细黑" panose="02010600040101010101" pitchFamily="2" charset="-122"/>
                <a:ea typeface="华文细黑" panose="02010600040101010101" pitchFamily="2" charset="-122"/>
              </a:rPr>
              <a:t>投影分析</a:t>
            </a:r>
          </a:p>
        </p:txBody>
      </p:sp>
      <p:sp>
        <p:nvSpPr>
          <p:cNvPr id="63" name="Text Box 157"/>
          <p:cNvSpPr txBox="1">
            <a:spLocks noChangeArrowheads="1"/>
          </p:cNvSpPr>
          <p:nvPr/>
        </p:nvSpPr>
        <p:spPr bwMode="auto">
          <a:xfrm>
            <a:off x="7601250" y="4498975"/>
            <a:ext cx="2147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solidFill>
                  <a:srgbClr val="FF0000"/>
                </a:solidFill>
                <a:latin typeface="华文细黑" panose="02010600040101010101" pitchFamily="2" charset="-122"/>
                <a:ea typeface="华文细黑" panose="02010600040101010101" pitchFamily="2" charset="-122"/>
              </a:rPr>
              <a:t>★ </a:t>
            </a:r>
            <a:r>
              <a:rPr lang="zh-CN" altLang="en-US" sz="2800" b="1" dirty="0">
                <a:solidFill>
                  <a:srgbClr val="FF0000"/>
                </a:solidFill>
                <a:latin typeface="华文细黑" panose="02010600040101010101" pitchFamily="2" charset="-122"/>
                <a:ea typeface="华文细黑" panose="02010600040101010101" pitchFamily="2" charset="-122"/>
              </a:rPr>
              <a:t>求截交线</a:t>
            </a:r>
          </a:p>
        </p:txBody>
      </p:sp>
      <p:sp>
        <p:nvSpPr>
          <p:cNvPr id="64" name="Text Box 158"/>
          <p:cNvSpPr txBox="1">
            <a:spLocks noChangeArrowheads="1"/>
          </p:cNvSpPr>
          <p:nvPr/>
        </p:nvSpPr>
        <p:spPr bwMode="auto">
          <a:xfrm>
            <a:off x="7147225" y="5013325"/>
            <a:ext cx="321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a:solidFill>
                  <a:srgbClr val="FF0000"/>
                </a:solidFill>
                <a:latin typeface="华文细黑" panose="02010600040101010101" pitchFamily="2" charset="-122"/>
                <a:ea typeface="华文细黑" panose="02010600040101010101" pitchFamily="2" charset="-122"/>
              </a:rPr>
              <a:t>★ </a:t>
            </a:r>
            <a:r>
              <a:rPr lang="zh-CN" altLang="en-US" sz="2800" b="1">
                <a:solidFill>
                  <a:srgbClr val="FF0000"/>
                </a:solidFill>
                <a:latin typeface="华文细黑" panose="02010600040101010101" pitchFamily="2" charset="-122"/>
                <a:ea typeface="华文细黑" panose="02010600040101010101" pitchFamily="2" charset="-122"/>
              </a:rPr>
              <a:t>分析棱线的投影</a:t>
            </a:r>
          </a:p>
        </p:txBody>
      </p:sp>
      <p:grpSp>
        <p:nvGrpSpPr>
          <p:cNvPr id="65" name="Group 165"/>
          <p:cNvGrpSpPr>
            <a:grpSpLocks/>
          </p:cNvGrpSpPr>
          <p:nvPr/>
        </p:nvGrpSpPr>
        <p:grpSpPr bwMode="auto">
          <a:xfrm>
            <a:off x="6558410" y="1397000"/>
            <a:ext cx="865187" cy="1073150"/>
            <a:chOff x="0" y="0"/>
            <a:chExt cx="545" cy="676"/>
          </a:xfrm>
        </p:grpSpPr>
        <p:sp>
          <p:nvSpPr>
            <p:cNvPr id="66" name="Line 161"/>
            <p:cNvSpPr>
              <a:spLocks noChangeShapeType="1"/>
            </p:cNvSpPr>
            <p:nvPr/>
          </p:nvSpPr>
          <p:spPr bwMode="auto">
            <a:xfrm flipH="1">
              <a:off x="0" y="0"/>
              <a:ext cx="269" cy="175"/>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7" name="Line 162"/>
            <p:cNvSpPr>
              <a:spLocks noChangeShapeType="1"/>
            </p:cNvSpPr>
            <p:nvPr/>
          </p:nvSpPr>
          <p:spPr bwMode="auto">
            <a:xfrm>
              <a:off x="0" y="175"/>
              <a:ext cx="269" cy="501"/>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 name="Line 163"/>
            <p:cNvSpPr>
              <a:spLocks noChangeShapeType="1"/>
            </p:cNvSpPr>
            <p:nvPr/>
          </p:nvSpPr>
          <p:spPr bwMode="auto">
            <a:xfrm flipV="1">
              <a:off x="276" y="167"/>
              <a:ext cx="269" cy="509"/>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9" name="Line 164"/>
            <p:cNvSpPr>
              <a:spLocks noChangeShapeType="1"/>
            </p:cNvSpPr>
            <p:nvPr/>
          </p:nvSpPr>
          <p:spPr bwMode="auto">
            <a:xfrm>
              <a:off x="269" y="0"/>
              <a:ext cx="276" cy="168"/>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70" name="Group 170"/>
          <p:cNvGrpSpPr>
            <a:grpSpLocks/>
          </p:cNvGrpSpPr>
          <p:nvPr/>
        </p:nvGrpSpPr>
        <p:grpSpPr bwMode="auto">
          <a:xfrm>
            <a:off x="2899222" y="4352925"/>
            <a:ext cx="1050925" cy="877888"/>
            <a:chOff x="0" y="0"/>
            <a:chExt cx="662" cy="553"/>
          </a:xfrm>
        </p:grpSpPr>
        <p:sp>
          <p:nvSpPr>
            <p:cNvPr id="71" name="Line 166"/>
            <p:cNvSpPr>
              <a:spLocks noChangeShapeType="1"/>
            </p:cNvSpPr>
            <p:nvPr/>
          </p:nvSpPr>
          <p:spPr bwMode="auto">
            <a:xfrm flipV="1">
              <a:off x="0" y="0"/>
              <a:ext cx="509" cy="284"/>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2" name="Line 167"/>
            <p:cNvSpPr>
              <a:spLocks noChangeShapeType="1"/>
            </p:cNvSpPr>
            <p:nvPr/>
          </p:nvSpPr>
          <p:spPr bwMode="auto">
            <a:xfrm>
              <a:off x="516" y="0"/>
              <a:ext cx="146" cy="284"/>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 name="Line 168"/>
            <p:cNvSpPr>
              <a:spLocks noChangeShapeType="1"/>
            </p:cNvSpPr>
            <p:nvPr/>
          </p:nvSpPr>
          <p:spPr bwMode="auto">
            <a:xfrm flipH="1">
              <a:off x="502" y="284"/>
              <a:ext cx="160" cy="269"/>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4" name="Line 169"/>
            <p:cNvSpPr>
              <a:spLocks noChangeShapeType="1"/>
            </p:cNvSpPr>
            <p:nvPr/>
          </p:nvSpPr>
          <p:spPr bwMode="auto">
            <a:xfrm>
              <a:off x="0" y="284"/>
              <a:ext cx="509" cy="262"/>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5" name="Line 171"/>
          <p:cNvSpPr>
            <a:spLocks noChangeShapeType="1"/>
          </p:cNvSpPr>
          <p:nvPr/>
        </p:nvSpPr>
        <p:spPr bwMode="auto">
          <a:xfrm>
            <a:off x="2437260" y="4803775"/>
            <a:ext cx="450850" cy="0"/>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6" name="Line 172"/>
          <p:cNvSpPr>
            <a:spLocks noChangeShapeType="1"/>
          </p:cNvSpPr>
          <p:nvPr/>
        </p:nvSpPr>
        <p:spPr bwMode="auto">
          <a:xfrm>
            <a:off x="3950147" y="4803775"/>
            <a:ext cx="1062038" cy="0"/>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7" name="Line 173"/>
          <p:cNvSpPr>
            <a:spLocks noChangeShapeType="1"/>
          </p:cNvSpPr>
          <p:nvPr/>
        </p:nvSpPr>
        <p:spPr bwMode="auto">
          <a:xfrm>
            <a:off x="3707260" y="3498850"/>
            <a:ext cx="0" cy="877888"/>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8" name="Line 174"/>
          <p:cNvSpPr>
            <a:spLocks noChangeShapeType="1"/>
          </p:cNvSpPr>
          <p:nvPr/>
        </p:nvSpPr>
        <p:spPr bwMode="auto">
          <a:xfrm>
            <a:off x="3707260" y="5219700"/>
            <a:ext cx="0" cy="900113"/>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9" name="Line 177"/>
          <p:cNvSpPr>
            <a:spLocks noChangeShapeType="1"/>
          </p:cNvSpPr>
          <p:nvPr/>
        </p:nvSpPr>
        <p:spPr bwMode="auto">
          <a:xfrm flipH="1">
            <a:off x="5588447" y="1662113"/>
            <a:ext cx="981075" cy="1801812"/>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0" name="Line 178"/>
          <p:cNvSpPr>
            <a:spLocks noChangeShapeType="1"/>
          </p:cNvSpPr>
          <p:nvPr/>
        </p:nvSpPr>
        <p:spPr bwMode="auto">
          <a:xfrm>
            <a:off x="7436297" y="1674813"/>
            <a:ext cx="1016000" cy="1789112"/>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1" name="Line 179"/>
          <p:cNvSpPr>
            <a:spLocks noChangeShapeType="1"/>
          </p:cNvSpPr>
          <p:nvPr/>
        </p:nvSpPr>
        <p:spPr bwMode="auto">
          <a:xfrm>
            <a:off x="6985447" y="2482850"/>
            <a:ext cx="0" cy="969963"/>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82" name="Group 183"/>
          <p:cNvGrpSpPr>
            <a:grpSpLocks/>
          </p:cNvGrpSpPr>
          <p:nvPr/>
        </p:nvGrpSpPr>
        <p:grpSpPr bwMode="auto">
          <a:xfrm>
            <a:off x="6985447" y="1397000"/>
            <a:ext cx="1588" cy="1085850"/>
            <a:chOff x="0" y="0"/>
            <a:chExt cx="1" cy="684"/>
          </a:xfrm>
        </p:grpSpPr>
        <p:sp>
          <p:nvSpPr>
            <p:cNvPr id="83" name="Line 180"/>
            <p:cNvSpPr>
              <a:spLocks noChangeShapeType="1"/>
            </p:cNvSpPr>
            <p:nvPr/>
          </p:nvSpPr>
          <p:spPr bwMode="auto">
            <a:xfrm>
              <a:off x="0" y="0"/>
              <a:ext cx="0" cy="684"/>
            </a:xfrm>
            <a:prstGeom prst="line">
              <a:avLst/>
            </a:prstGeom>
            <a:noFill/>
            <a:ln w="38100" cmpd="sng">
              <a:solidFill>
                <a:srgbClr val="CCFF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4" name="Line 181"/>
            <p:cNvSpPr>
              <a:spLocks noChangeShapeType="1"/>
            </p:cNvSpPr>
            <p:nvPr/>
          </p:nvSpPr>
          <p:spPr bwMode="auto">
            <a:xfrm>
              <a:off x="1" y="0"/>
              <a:ext cx="0" cy="684"/>
            </a:xfrm>
            <a:prstGeom prst="line">
              <a:avLst/>
            </a:prstGeom>
            <a:noFill/>
            <a:ln w="12700" cmpd="sng">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5" name="Text Box 184"/>
          <p:cNvSpPr txBox="1">
            <a:spLocks noChangeArrowheads="1"/>
          </p:cNvSpPr>
          <p:nvPr/>
        </p:nvSpPr>
        <p:spPr bwMode="auto">
          <a:xfrm>
            <a:off x="6769400" y="5543550"/>
            <a:ext cx="40608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solidFill>
                  <a:srgbClr val="FF0000"/>
                </a:solidFill>
                <a:latin typeface="华文细黑" panose="02010600040101010101" pitchFamily="2" charset="-122"/>
                <a:ea typeface="华文细黑" panose="02010600040101010101" pitchFamily="2" charset="-122"/>
              </a:rPr>
              <a:t>★ </a:t>
            </a:r>
            <a:r>
              <a:rPr lang="zh-CN" altLang="en-US" sz="2800" b="1" dirty="0">
                <a:solidFill>
                  <a:srgbClr val="FF0000"/>
                </a:solidFill>
                <a:latin typeface="华文细黑" panose="02010600040101010101" pitchFamily="2" charset="-122"/>
                <a:ea typeface="华文细黑" panose="02010600040101010101" pitchFamily="2" charset="-122"/>
              </a:rPr>
              <a:t>检查  </a:t>
            </a:r>
            <a:r>
              <a:rPr lang="zh-CN" altLang="en-US" sz="2800" b="1" dirty="0">
                <a:solidFill>
                  <a:srgbClr val="0066FF"/>
                </a:solidFill>
                <a:latin typeface="华文细黑" panose="02010600040101010101" pitchFamily="2" charset="-122"/>
                <a:ea typeface="华文细黑" panose="02010600040101010101" pitchFamily="2" charset="-122"/>
              </a:rPr>
              <a:t>尤其注意检查截</a:t>
            </a:r>
          </a:p>
          <a:p>
            <a:r>
              <a:rPr lang="zh-CN" altLang="en-US" sz="2800" b="1" dirty="0">
                <a:solidFill>
                  <a:srgbClr val="0066FF"/>
                </a:solidFill>
                <a:latin typeface="华文细黑" panose="02010600040101010101" pitchFamily="2" charset="-122"/>
                <a:ea typeface="华文细黑" panose="02010600040101010101" pitchFamily="2" charset="-122"/>
              </a:rPr>
              <a:t>   交线投影的类似性</a:t>
            </a:r>
          </a:p>
        </p:txBody>
      </p:sp>
      <p:grpSp>
        <p:nvGrpSpPr>
          <p:cNvPr id="86" name="Group 186"/>
          <p:cNvGrpSpPr>
            <a:grpSpLocks/>
          </p:cNvGrpSpPr>
          <p:nvPr/>
        </p:nvGrpSpPr>
        <p:grpSpPr bwMode="auto">
          <a:xfrm>
            <a:off x="7860012" y="3894138"/>
            <a:ext cx="2854325" cy="2119312"/>
            <a:chOff x="0" y="0"/>
            <a:chExt cx="1798" cy="1335"/>
          </a:xfrm>
        </p:grpSpPr>
        <p:sp>
          <p:nvSpPr>
            <p:cNvPr id="87" name="Text Box 136"/>
            <p:cNvSpPr txBox="1">
              <a:spLocks noChangeArrowheads="1"/>
            </p:cNvSpPr>
            <p:nvPr/>
          </p:nvSpPr>
          <p:spPr bwMode="auto">
            <a:xfrm>
              <a:off x="0" y="215"/>
              <a:ext cx="145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latin typeface="华文细黑" panose="02010600040101010101" pitchFamily="2" charset="-122"/>
                  <a:ea typeface="华文细黑" panose="02010600040101010101" pitchFamily="2" charset="-122"/>
                </a:rPr>
                <a:t>截平面与基本体的几个棱面相交？</a:t>
              </a:r>
            </a:p>
          </p:txBody>
        </p:sp>
        <p:grpSp>
          <p:nvGrpSpPr>
            <p:cNvPr id="88" name="Group 185"/>
            <p:cNvGrpSpPr>
              <a:grpSpLocks/>
            </p:cNvGrpSpPr>
            <p:nvPr/>
          </p:nvGrpSpPr>
          <p:grpSpPr bwMode="auto">
            <a:xfrm>
              <a:off x="1130" y="0"/>
              <a:ext cx="668" cy="1335"/>
              <a:chOff x="0" y="0"/>
              <a:chExt cx="668" cy="1335"/>
            </a:xfrm>
          </p:grpSpPr>
          <p:sp>
            <p:nvSpPr>
              <p:cNvPr id="89" name="Freeform 138"/>
              <p:cNvSpPr>
                <a:spLocks noChangeArrowheads="1"/>
              </p:cNvSpPr>
              <p:nvPr/>
            </p:nvSpPr>
            <p:spPr bwMode="auto">
              <a:xfrm>
                <a:off x="0" y="409"/>
                <a:ext cx="262" cy="455"/>
              </a:xfrm>
              <a:custGeom>
                <a:avLst/>
                <a:gdLst>
                  <a:gd name="T0" fmla="*/ 1 w 505"/>
                  <a:gd name="T1" fmla="*/ 1 h 835"/>
                  <a:gd name="T2" fmla="*/ 1 w 505"/>
                  <a:gd name="T3" fmla="*/ 1 h 835"/>
                  <a:gd name="T4" fmla="*/ 1 w 505"/>
                  <a:gd name="T5" fmla="*/ 1 h 835"/>
                  <a:gd name="T6" fmla="*/ 1 w 505"/>
                  <a:gd name="T7" fmla="*/ 0 h 835"/>
                  <a:gd name="T8" fmla="*/ 1 w 505"/>
                  <a:gd name="T9" fmla="*/ 1 h 835"/>
                  <a:gd name="T10" fmla="*/ 1 w 505"/>
                  <a:gd name="T11" fmla="*/ 1 h 835"/>
                  <a:gd name="T12" fmla="*/ 1 w 505"/>
                  <a:gd name="T13" fmla="*/ 1 h 835"/>
                  <a:gd name="T14" fmla="*/ 1 w 505"/>
                  <a:gd name="T15" fmla="*/ 1 h 835"/>
                  <a:gd name="T16" fmla="*/ 1 w 505"/>
                  <a:gd name="T17" fmla="*/ 1 h 835"/>
                  <a:gd name="T18" fmla="*/ 1 w 505"/>
                  <a:gd name="T19" fmla="*/ 1 h 835"/>
                  <a:gd name="T20" fmla="*/ 1 w 505"/>
                  <a:gd name="T21" fmla="*/ 1 h 835"/>
                  <a:gd name="T22" fmla="*/ 1 w 505"/>
                  <a:gd name="T23" fmla="*/ 1 h 835"/>
                  <a:gd name="T24" fmla="*/ 1 w 505"/>
                  <a:gd name="T25" fmla="*/ 1 h 835"/>
                  <a:gd name="T26" fmla="*/ 1 w 505"/>
                  <a:gd name="T27" fmla="*/ 1 h 835"/>
                  <a:gd name="T28" fmla="*/ 1 w 505"/>
                  <a:gd name="T29" fmla="*/ 1 h 835"/>
                  <a:gd name="T30" fmla="*/ 1 w 505"/>
                  <a:gd name="T31" fmla="*/ 1 h 835"/>
                  <a:gd name="T32" fmla="*/ 1 w 505"/>
                  <a:gd name="T33" fmla="*/ 1 h 835"/>
                  <a:gd name="T34" fmla="*/ 1 w 505"/>
                  <a:gd name="T35" fmla="*/ 1 h 835"/>
                  <a:gd name="T36" fmla="*/ 1 w 505"/>
                  <a:gd name="T37" fmla="*/ 1 h 835"/>
                  <a:gd name="T38" fmla="*/ 1 w 505"/>
                  <a:gd name="T39" fmla="*/ 1 h 835"/>
                  <a:gd name="T40" fmla="*/ 1 w 505"/>
                  <a:gd name="T41" fmla="*/ 1 h 835"/>
                  <a:gd name="T42" fmla="*/ 1 w 505"/>
                  <a:gd name="T43" fmla="*/ 1 h 835"/>
                  <a:gd name="T44" fmla="*/ 1 w 505"/>
                  <a:gd name="T45" fmla="*/ 1 h 835"/>
                  <a:gd name="T46" fmla="*/ 1 w 505"/>
                  <a:gd name="T47" fmla="*/ 1 h 835"/>
                  <a:gd name="T48" fmla="*/ 1 w 505"/>
                  <a:gd name="T49" fmla="*/ 1 h 835"/>
                  <a:gd name="T50" fmla="*/ 1 w 505"/>
                  <a:gd name="T51" fmla="*/ 1 h 835"/>
                  <a:gd name="T52" fmla="*/ 1 w 505"/>
                  <a:gd name="T53" fmla="*/ 1 h 835"/>
                  <a:gd name="T54" fmla="*/ 1 w 505"/>
                  <a:gd name="T55" fmla="*/ 1 h 835"/>
                  <a:gd name="T56" fmla="*/ 1 w 505"/>
                  <a:gd name="T57" fmla="*/ 1 h 835"/>
                  <a:gd name="T58" fmla="*/ 1 w 505"/>
                  <a:gd name="T59" fmla="*/ 1 h 835"/>
                  <a:gd name="T60" fmla="*/ 1 w 505"/>
                  <a:gd name="T61" fmla="*/ 1 h 835"/>
                  <a:gd name="T62" fmla="*/ 1 w 505"/>
                  <a:gd name="T63" fmla="*/ 1 h 835"/>
                  <a:gd name="T64" fmla="*/ 1 w 505"/>
                  <a:gd name="T65" fmla="*/ 1 h 835"/>
                  <a:gd name="T66" fmla="*/ 1 w 505"/>
                  <a:gd name="T67" fmla="*/ 1 h 835"/>
                  <a:gd name="T68" fmla="*/ 0 w 505"/>
                  <a:gd name="T69" fmla="*/ 1 h 835"/>
                  <a:gd name="T70" fmla="*/ 1 w 505"/>
                  <a:gd name="T71" fmla="*/ 1 h 835"/>
                  <a:gd name="T72" fmla="*/ 1 w 505"/>
                  <a:gd name="T73" fmla="*/ 1 h 835"/>
                  <a:gd name="T74" fmla="*/ 1 w 505"/>
                  <a:gd name="T75" fmla="*/ 1 h 835"/>
                  <a:gd name="T76" fmla="*/ 1 w 505"/>
                  <a:gd name="T77" fmla="*/ 1 h 835"/>
                  <a:gd name="T78" fmla="*/ 1 w 505"/>
                  <a:gd name="T79" fmla="*/ 1 h 8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05"/>
                  <a:gd name="T121" fmla="*/ 0 h 835"/>
                  <a:gd name="T122" fmla="*/ 505 w 505"/>
                  <a:gd name="T123" fmla="*/ 835 h 83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05" h="835">
                    <a:moveTo>
                      <a:pt x="267" y="124"/>
                    </a:moveTo>
                    <a:lnTo>
                      <a:pt x="319" y="72"/>
                    </a:lnTo>
                    <a:lnTo>
                      <a:pt x="392" y="21"/>
                    </a:lnTo>
                    <a:lnTo>
                      <a:pt x="443" y="0"/>
                    </a:lnTo>
                    <a:lnTo>
                      <a:pt x="505" y="4"/>
                    </a:lnTo>
                    <a:lnTo>
                      <a:pt x="505" y="52"/>
                    </a:lnTo>
                    <a:lnTo>
                      <a:pt x="474" y="93"/>
                    </a:lnTo>
                    <a:lnTo>
                      <a:pt x="416" y="124"/>
                    </a:lnTo>
                    <a:lnTo>
                      <a:pt x="271" y="190"/>
                    </a:lnTo>
                    <a:lnTo>
                      <a:pt x="133" y="269"/>
                    </a:lnTo>
                    <a:lnTo>
                      <a:pt x="75" y="289"/>
                    </a:lnTo>
                    <a:lnTo>
                      <a:pt x="55" y="320"/>
                    </a:lnTo>
                    <a:lnTo>
                      <a:pt x="75" y="351"/>
                    </a:lnTo>
                    <a:lnTo>
                      <a:pt x="195" y="467"/>
                    </a:lnTo>
                    <a:lnTo>
                      <a:pt x="250" y="505"/>
                    </a:lnTo>
                    <a:lnTo>
                      <a:pt x="332" y="570"/>
                    </a:lnTo>
                    <a:lnTo>
                      <a:pt x="416" y="632"/>
                    </a:lnTo>
                    <a:lnTo>
                      <a:pt x="412" y="663"/>
                    </a:lnTo>
                    <a:lnTo>
                      <a:pt x="350" y="673"/>
                    </a:lnTo>
                    <a:lnTo>
                      <a:pt x="257" y="673"/>
                    </a:lnTo>
                    <a:lnTo>
                      <a:pt x="199" y="704"/>
                    </a:lnTo>
                    <a:lnTo>
                      <a:pt x="178" y="783"/>
                    </a:lnTo>
                    <a:lnTo>
                      <a:pt x="178" y="825"/>
                    </a:lnTo>
                    <a:lnTo>
                      <a:pt x="154" y="835"/>
                    </a:lnTo>
                    <a:lnTo>
                      <a:pt x="116" y="797"/>
                    </a:lnTo>
                    <a:lnTo>
                      <a:pt x="123" y="731"/>
                    </a:lnTo>
                    <a:lnTo>
                      <a:pt x="157" y="683"/>
                    </a:lnTo>
                    <a:lnTo>
                      <a:pt x="226" y="642"/>
                    </a:lnTo>
                    <a:lnTo>
                      <a:pt x="301" y="622"/>
                    </a:lnTo>
                    <a:lnTo>
                      <a:pt x="308" y="601"/>
                    </a:lnTo>
                    <a:lnTo>
                      <a:pt x="271" y="560"/>
                    </a:lnTo>
                    <a:lnTo>
                      <a:pt x="113" y="457"/>
                    </a:lnTo>
                    <a:lnTo>
                      <a:pt x="65" y="416"/>
                    </a:lnTo>
                    <a:lnTo>
                      <a:pt x="20" y="361"/>
                    </a:lnTo>
                    <a:lnTo>
                      <a:pt x="0" y="299"/>
                    </a:lnTo>
                    <a:lnTo>
                      <a:pt x="13" y="262"/>
                    </a:lnTo>
                    <a:lnTo>
                      <a:pt x="92" y="238"/>
                    </a:lnTo>
                    <a:lnTo>
                      <a:pt x="188" y="197"/>
                    </a:lnTo>
                    <a:lnTo>
                      <a:pt x="250" y="154"/>
                    </a:lnTo>
                    <a:lnTo>
                      <a:pt x="267" y="124"/>
                    </a:lnTo>
                    <a:close/>
                  </a:path>
                </a:pathLst>
              </a:cu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90" name="Freeform 140"/>
              <p:cNvSpPr>
                <a:spLocks/>
              </p:cNvSpPr>
              <p:nvPr/>
            </p:nvSpPr>
            <p:spPr bwMode="auto">
              <a:xfrm>
                <a:off x="283" y="767"/>
                <a:ext cx="106" cy="568"/>
              </a:xfrm>
              <a:custGeom>
                <a:avLst/>
                <a:gdLst>
                  <a:gd name="T0" fmla="*/ 1 w 205"/>
                  <a:gd name="T1" fmla="*/ 1 h 1043"/>
                  <a:gd name="T2" fmla="*/ 1 w 205"/>
                  <a:gd name="T3" fmla="*/ 1 h 1043"/>
                  <a:gd name="T4" fmla="*/ 1 w 205"/>
                  <a:gd name="T5" fmla="*/ 1 h 1043"/>
                  <a:gd name="T6" fmla="*/ 1 w 205"/>
                  <a:gd name="T7" fmla="*/ 0 h 1043"/>
                  <a:gd name="T8" fmla="*/ 1 w 205"/>
                  <a:gd name="T9" fmla="*/ 1 h 1043"/>
                  <a:gd name="T10" fmla="*/ 1 w 205"/>
                  <a:gd name="T11" fmla="*/ 1 h 1043"/>
                  <a:gd name="T12" fmla="*/ 1 w 205"/>
                  <a:gd name="T13" fmla="*/ 1 h 1043"/>
                  <a:gd name="T14" fmla="*/ 1 w 205"/>
                  <a:gd name="T15" fmla="*/ 1 h 1043"/>
                  <a:gd name="T16" fmla="*/ 1 w 205"/>
                  <a:gd name="T17" fmla="*/ 1 h 1043"/>
                  <a:gd name="T18" fmla="*/ 1 w 205"/>
                  <a:gd name="T19" fmla="*/ 1 h 1043"/>
                  <a:gd name="T20" fmla="*/ 1 w 205"/>
                  <a:gd name="T21" fmla="*/ 1 h 1043"/>
                  <a:gd name="T22" fmla="*/ 1 w 205"/>
                  <a:gd name="T23" fmla="*/ 1 h 1043"/>
                  <a:gd name="T24" fmla="*/ 1 w 205"/>
                  <a:gd name="T25" fmla="*/ 1 h 1043"/>
                  <a:gd name="T26" fmla="*/ 1 w 205"/>
                  <a:gd name="T27" fmla="*/ 1 h 1043"/>
                  <a:gd name="T28" fmla="*/ 1 w 205"/>
                  <a:gd name="T29" fmla="*/ 1 h 1043"/>
                  <a:gd name="T30" fmla="*/ 1 w 205"/>
                  <a:gd name="T31" fmla="*/ 1 h 1043"/>
                  <a:gd name="T32" fmla="*/ 1 w 205"/>
                  <a:gd name="T33" fmla="*/ 1 h 1043"/>
                  <a:gd name="T34" fmla="*/ 0 w 205"/>
                  <a:gd name="T35" fmla="*/ 1 h 1043"/>
                  <a:gd name="T36" fmla="*/ 1 w 205"/>
                  <a:gd name="T37" fmla="*/ 1 h 1043"/>
                  <a:gd name="T38" fmla="*/ 1 w 205"/>
                  <a:gd name="T39" fmla="*/ 1 h 1043"/>
                  <a:gd name="T40" fmla="*/ 1 w 205"/>
                  <a:gd name="T41" fmla="*/ 1 h 1043"/>
                  <a:gd name="T42" fmla="*/ 1 w 205"/>
                  <a:gd name="T43" fmla="*/ 1 h 1043"/>
                  <a:gd name="T44" fmla="*/ 1 w 205"/>
                  <a:gd name="T45" fmla="*/ 1 h 1043"/>
                  <a:gd name="T46" fmla="*/ 1 w 205"/>
                  <a:gd name="T47" fmla="*/ 1 h 1043"/>
                  <a:gd name="T48" fmla="*/ 1 w 205"/>
                  <a:gd name="T49" fmla="*/ 1 h 1043"/>
                  <a:gd name="T50" fmla="*/ 1 w 205"/>
                  <a:gd name="T51" fmla="*/ 1 h 1043"/>
                  <a:gd name="T52" fmla="*/ 1 w 205"/>
                  <a:gd name="T53" fmla="*/ 1 h 1043"/>
                  <a:gd name="T54" fmla="*/ 1 w 205"/>
                  <a:gd name="T55" fmla="*/ 1 h 1043"/>
                  <a:gd name="T56" fmla="*/ 1 w 205"/>
                  <a:gd name="T57" fmla="*/ 1 h 10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1043"/>
                  <a:gd name="T89" fmla="*/ 205 w 205"/>
                  <a:gd name="T90" fmla="*/ 1043 h 104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1043">
                    <a:moveTo>
                      <a:pt x="99" y="185"/>
                    </a:moveTo>
                    <a:lnTo>
                      <a:pt x="71" y="116"/>
                    </a:lnTo>
                    <a:lnTo>
                      <a:pt x="71" y="41"/>
                    </a:lnTo>
                    <a:lnTo>
                      <a:pt x="109" y="0"/>
                    </a:lnTo>
                    <a:lnTo>
                      <a:pt x="153" y="20"/>
                    </a:lnTo>
                    <a:lnTo>
                      <a:pt x="184" y="92"/>
                    </a:lnTo>
                    <a:lnTo>
                      <a:pt x="201" y="216"/>
                    </a:lnTo>
                    <a:lnTo>
                      <a:pt x="205" y="370"/>
                    </a:lnTo>
                    <a:lnTo>
                      <a:pt x="194" y="504"/>
                    </a:lnTo>
                    <a:lnTo>
                      <a:pt x="174" y="648"/>
                    </a:lnTo>
                    <a:lnTo>
                      <a:pt x="174" y="823"/>
                    </a:lnTo>
                    <a:lnTo>
                      <a:pt x="201" y="895"/>
                    </a:lnTo>
                    <a:lnTo>
                      <a:pt x="191" y="929"/>
                    </a:lnTo>
                    <a:lnTo>
                      <a:pt x="143" y="940"/>
                    </a:lnTo>
                    <a:lnTo>
                      <a:pt x="92" y="988"/>
                    </a:lnTo>
                    <a:lnTo>
                      <a:pt x="68" y="1029"/>
                    </a:lnTo>
                    <a:lnTo>
                      <a:pt x="10" y="1043"/>
                    </a:lnTo>
                    <a:lnTo>
                      <a:pt x="0" y="998"/>
                    </a:lnTo>
                    <a:lnTo>
                      <a:pt x="20" y="960"/>
                    </a:lnTo>
                    <a:lnTo>
                      <a:pt x="92" y="929"/>
                    </a:lnTo>
                    <a:lnTo>
                      <a:pt x="143" y="906"/>
                    </a:lnTo>
                    <a:lnTo>
                      <a:pt x="160" y="885"/>
                    </a:lnTo>
                    <a:lnTo>
                      <a:pt x="140" y="827"/>
                    </a:lnTo>
                    <a:lnTo>
                      <a:pt x="123" y="709"/>
                    </a:lnTo>
                    <a:lnTo>
                      <a:pt x="119" y="569"/>
                    </a:lnTo>
                    <a:lnTo>
                      <a:pt x="123" y="476"/>
                    </a:lnTo>
                    <a:lnTo>
                      <a:pt x="129" y="350"/>
                    </a:lnTo>
                    <a:lnTo>
                      <a:pt x="119" y="237"/>
                    </a:lnTo>
                    <a:lnTo>
                      <a:pt x="99" y="185"/>
                    </a:lnTo>
                    <a:close/>
                  </a:path>
                </a:pathLst>
              </a:custGeom>
              <a:solidFill>
                <a:srgbClr val="FF0000"/>
              </a:solidFill>
              <a:ln w="9525" cmpd="sng">
                <a:solidFill>
                  <a:srgbClr val="FF0000"/>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91" name="Freeform 141"/>
              <p:cNvSpPr>
                <a:spLocks/>
              </p:cNvSpPr>
              <p:nvPr/>
            </p:nvSpPr>
            <p:spPr bwMode="auto">
              <a:xfrm>
                <a:off x="134" y="768"/>
                <a:ext cx="166" cy="566"/>
              </a:xfrm>
              <a:custGeom>
                <a:avLst/>
                <a:gdLst>
                  <a:gd name="T0" fmla="*/ 1 w 320"/>
                  <a:gd name="T1" fmla="*/ 1 h 1040"/>
                  <a:gd name="T2" fmla="*/ 1 w 320"/>
                  <a:gd name="T3" fmla="*/ 1 h 1040"/>
                  <a:gd name="T4" fmla="*/ 1 w 320"/>
                  <a:gd name="T5" fmla="*/ 0 h 1040"/>
                  <a:gd name="T6" fmla="*/ 1 w 320"/>
                  <a:gd name="T7" fmla="*/ 1 h 1040"/>
                  <a:gd name="T8" fmla="*/ 1 w 320"/>
                  <a:gd name="T9" fmla="*/ 1 h 1040"/>
                  <a:gd name="T10" fmla="*/ 1 w 320"/>
                  <a:gd name="T11" fmla="*/ 1 h 1040"/>
                  <a:gd name="T12" fmla="*/ 1 w 320"/>
                  <a:gd name="T13" fmla="*/ 1 h 1040"/>
                  <a:gd name="T14" fmla="*/ 1 w 320"/>
                  <a:gd name="T15" fmla="*/ 1 h 1040"/>
                  <a:gd name="T16" fmla="*/ 1 w 320"/>
                  <a:gd name="T17" fmla="*/ 1 h 1040"/>
                  <a:gd name="T18" fmla="*/ 1 w 320"/>
                  <a:gd name="T19" fmla="*/ 1 h 1040"/>
                  <a:gd name="T20" fmla="*/ 1 w 320"/>
                  <a:gd name="T21" fmla="*/ 1 h 1040"/>
                  <a:gd name="T22" fmla="*/ 1 w 320"/>
                  <a:gd name="T23" fmla="*/ 1 h 1040"/>
                  <a:gd name="T24" fmla="*/ 1 w 320"/>
                  <a:gd name="T25" fmla="*/ 1 h 1040"/>
                  <a:gd name="T26" fmla="*/ 1 w 320"/>
                  <a:gd name="T27" fmla="*/ 1 h 1040"/>
                  <a:gd name="T28" fmla="*/ 1 w 320"/>
                  <a:gd name="T29" fmla="*/ 1 h 1040"/>
                  <a:gd name="T30" fmla="*/ 1 w 320"/>
                  <a:gd name="T31" fmla="*/ 1 h 1040"/>
                  <a:gd name="T32" fmla="*/ 1 w 320"/>
                  <a:gd name="T33" fmla="*/ 1 h 1040"/>
                  <a:gd name="T34" fmla="*/ 1 w 320"/>
                  <a:gd name="T35" fmla="*/ 1 h 1040"/>
                  <a:gd name="T36" fmla="*/ 0 w 320"/>
                  <a:gd name="T37" fmla="*/ 1 h 1040"/>
                  <a:gd name="T38" fmla="*/ 1 w 320"/>
                  <a:gd name="T39" fmla="*/ 1 h 1040"/>
                  <a:gd name="T40" fmla="*/ 1 w 320"/>
                  <a:gd name="T41" fmla="*/ 1 h 1040"/>
                  <a:gd name="T42" fmla="*/ 1 w 320"/>
                  <a:gd name="T43" fmla="*/ 1 h 1040"/>
                  <a:gd name="T44" fmla="*/ 1 w 320"/>
                  <a:gd name="T45" fmla="*/ 1 h 1040"/>
                  <a:gd name="T46" fmla="*/ 1 w 320"/>
                  <a:gd name="T47" fmla="*/ 1 h 1040"/>
                  <a:gd name="T48" fmla="*/ 1 w 320"/>
                  <a:gd name="T49" fmla="*/ 1 h 1040"/>
                  <a:gd name="T50" fmla="*/ 1 w 320"/>
                  <a:gd name="T51" fmla="*/ 1 h 1040"/>
                  <a:gd name="T52" fmla="*/ 1 w 320"/>
                  <a:gd name="T53" fmla="*/ 1 h 1040"/>
                  <a:gd name="T54" fmla="*/ 1 w 320"/>
                  <a:gd name="T55" fmla="*/ 1 h 1040"/>
                  <a:gd name="T56" fmla="*/ 1 w 320"/>
                  <a:gd name="T57" fmla="*/ 1 h 1040"/>
                  <a:gd name="T58" fmla="*/ 1 w 320"/>
                  <a:gd name="T59" fmla="*/ 1 h 1040"/>
                  <a:gd name="T60" fmla="*/ 1 w 320"/>
                  <a:gd name="T61" fmla="*/ 1 h 1040"/>
                  <a:gd name="T62" fmla="*/ 1 w 320"/>
                  <a:gd name="T63" fmla="*/ 1 h 1040"/>
                  <a:gd name="T64" fmla="*/ 1 w 320"/>
                  <a:gd name="T65" fmla="*/ 1 h 10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0"/>
                  <a:gd name="T100" fmla="*/ 0 h 1040"/>
                  <a:gd name="T101" fmla="*/ 320 w 320"/>
                  <a:gd name="T102" fmla="*/ 1040 h 10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0" h="1040">
                    <a:moveTo>
                      <a:pt x="197" y="96"/>
                    </a:moveTo>
                    <a:lnTo>
                      <a:pt x="231" y="31"/>
                    </a:lnTo>
                    <a:lnTo>
                      <a:pt x="272" y="0"/>
                    </a:lnTo>
                    <a:lnTo>
                      <a:pt x="320" y="20"/>
                    </a:lnTo>
                    <a:lnTo>
                      <a:pt x="313" y="82"/>
                    </a:lnTo>
                    <a:lnTo>
                      <a:pt x="282" y="126"/>
                    </a:lnTo>
                    <a:lnTo>
                      <a:pt x="221" y="237"/>
                    </a:lnTo>
                    <a:lnTo>
                      <a:pt x="180" y="343"/>
                    </a:lnTo>
                    <a:lnTo>
                      <a:pt x="156" y="456"/>
                    </a:lnTo>
                    <a:lnTo>
                      <a:pt x="159" y="566"/>
                    </a:lnTo>
                    <a:lnTo>
                      <a:pt x="197" y="713"/>
                    </a:lnTo>
                    <a:lnTo>
                      <a:pt x="228" y="855"/>
                    </a:lnTo>
                    <a:lnTo>
                      <a:pt x="272" y="916"/>
                    </a:lnTo>
                    <a:lnTo>
                      <a:pt x="269" y="951"/>
                    </a:lnTo>
                    <a:lnTo>
                      <a:pt x="231" y="968"/>
                    </a:lnTo>
                    <a:lnTo>
                      <a:pt x="145" y="981"/>
                    </a:lnTo>
                    <a:lnTo>
                      <a:pt x="84" y="1019"/>
                    </a:lnTo>
                    <a:lnTo>
                      <a:pt x="52" y="1040"/>
                    </a:lnTo>
                    <a:lnTo>
                      <a:pt x="0" y="992"/>
                    </a:lnTo>
                    <a:lnTo>
                      <a:pt x="11" y="961"/>
                    </a:lnTo>
                    <a:lnTo>
                      <a:pt x="62" y="940"/>
                    </a:lnTo>
                    <a:lnTo>
                      <a:pt x="128" y="930"/>
                    </a:lnTo>
                    <a:lnTo>
                      <a:pt x="190" y="930"/>
                    </a:lnTo>
                    <a:lnTo>
                      <a:pt x="200" y="910"/>
                    </a:lnTo>
                    <a:lnTo>
                      <a:pt x="190" y="875"/>
                    </a:lnTo>
                    <a:lnTo>
                      <a:pt x="138" y="741"/>
                    </a:lnTo>
                    <a:lnTo>
                      <a:pt x="104" y="610"/>
                    </a:lnTo>
                    <a:lnTo>
                      <a:pt x="87" y="515"/>
                    </a:lnTo>
                    <a:lnTo>
                      <a:pt x="84" y="426"/>
                    </a:lnTo>
                    <a:lnTo>
                      <a:pt x="97" y="340"/>
                    </a:lnTo>
                    <a:lnTo>
                      <a:pt x="128" y="251"/>
                    </a:lnTo>
                    <a:lnTo>
                      <a:pt x="176" y="133"/>
                    </a:lnTo>
                    <a:lnTo>
                      <a:pt x="197" y="96"/>
                    </a:lnTo>
                    <a:close/>
                  </a:path>
                </a:pathLst>
              </a:custGeom>
              <a:solidFill>
                <a:srgbClr val="FF0000"/>
              </a:solidFill>
              <a:ln w="9525" cmpd="sng">
                <a:solidFill>
                  <a:srgbClr val="FF0000"/>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92" name="Freeform 142"/>
              <p:cNvSpPr>
                <a:spLocks noChangeArrowheads="1"/>
              </p:cNvSpPr>
              <p:nvPr/>
            </p:nvSpPr>
            <p:spPr bwMode="auto">
              <a:xfrm>
                <a:off x="166" y="63"/>
                <a:ext cx="213" cy="295"/>
              </a:xfrm>
              <a:custGeom>
                <a:avLst/>
                <a:gdLst>
                  <a:gd name="T0" fmla="*/ 1 w 412"/>
                  <a:gd name="T1" fmla="*/ 1 h 543"/>
                  <a:gd name="T2" fmla="*/ 1 w 412"/>
                  <a:gd name="T3" fmla="*/ 1 h 543"/>
                  <a:gd name="T4" fmla="*/ 1 w 412"/>
                  <a:gd name="T5" fmla="*/ 1 h 543"/>
                  <a:gd name="T6" fmla="*/ 1 w 412"/>
                  <a:gd name="T7" fmla="*/ 1 h 543"/>
                  <a:gd name="T8" fmla="*/ 1 w 412"/>
                  <a:gd name="T9" fmla="*/ 1 h 543"/>
                  <a:gd name="T10" fmla="*/ 1 w 412"/>
                  <a:gd name="T11" fmla="*/ 1 h 543"/>
                  <a:gd name="T12" fmla="*/ 1 w 412"/>
                  <a:gd name="T13" fmla="*/ 1 h 543"/>
                  <a:gd name="T14" fmla="*/ 1 w 412"/>
                  <a:gd name="T15" fmla="*/ 1 h 543"/>
                  <a:gd name="T16" fmla="*/ 1 w 412"/>
                  <a:gd name="T17" fmla="*/ 1 h 543"/>
                  <a:gd name="T18" fmla="*/ 1 w 412"/>
                  <a:gd name="T19" fmla="*/ 1 h 543"/>
                  <a:gd name="T20" fmla="*/ 1 w 412"/>
                  <a:gd name="T21" fmla="*/ 1 h 543"/>
                  <a:gd name="T22" fmla="*/ 1 w 412"/>
                  <a:gd name="T23" fmla="*/ 0 h 543"/>
                  <a:gd name="T24" fmla="*/ 1 w 412"/>
                  <a:gd name="T25" fmla="*/ 1 h 543"/>
                  <a:gd name="T26" fmla="*/ 1 w 412"/>
                  <a:gd name="T27" fmla="*/ 1 h 543"/>
                  <a:gd name="T28" fmla="*/ 1 w 412"/>
                  <a:gd name="T29" fmla="*/ 1 h 543"/>
                  <a:gd name="T30" fmla="*/ 1 w 412"/>
                  <a:gd name="T31" fmla="*/ 1 h 543"/>
                  <a:gd name="T32" fmla="*/ 1 w 412"/>
                  <a:gd name="T33" fmla="*/ 1 h 543"/>
                  <a:gd name="T34" fmla="*/ 1 w 412"/>
                  <a:gd name="T35" fmla="*/ 1 h 543"/>
                  <a:gd name="T36" fmla="*/ 1 w 412"/>
                  <a:gd name="T37" fmla="*/ 1 h 543"/>
                  <a:gd name="T38" fmla="*/ 0 w 412"/>
                  <a:gd name="T39" fmla="*/ 1 h 543"/>
                  <a:gd name="T40" fmla="*/ 1 w 412"/>
                  <a:gd name="T41" fmla="*/ 1 h 543"/>
                  <a:gd name="T42" fmla="*/ 1 w 412"/>
                  <a:gd name="T43" fmla="*/ 1 h 543"/>
                  <a:gd name="T44" fmla="*/ 1 w 412"/>
                  <a:gd name="T45" fmla="*/ 1 h 5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2"/>
                  <a:gd name="T70" fmla="*/ 0 h 543"/>
                  <a:gd name="T71" fmla="*/ 412 w 412"/>
                  <a:gd name="T72" fmla="*/ 543 h 54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2" h="543">
                    <a:moveTo>
                      <a:pt x="151" y="454"/>
                    </a:moveTo>
                    <a:lnTo>
                      <a:pt x="182" y="522"/>
                    </a:lnTo>
                    <a:lnTo>
                      <a:pt x="254" y="543"/>
                    </a:lnTo>
                    <a:lnTo>
                      <a:pt x="316" y="536"/>
                    </a:lnTo>
                    <a:lnTo>
                      <a:pt x="367" y="492"/>
                    </a:lnTo>
                    <a:lnTo>
                      <a:pt x="408" y="402"/>
                    </a:lnTo>
                    <a:lnTo>
                      <a:pt x="412" y="296"/>
                    </a:lnTo>
                    <a:lnTo>
                      <a:pt x="398" y="203"/>
                    </a:lnTo>
                    <a:lnTo>
                      <a:pt x="340" y="99"/>
                    </a:lnTo>
                    <a:lnTo>
                      <a:pt x="298" y="51"/>
                    </a:lnTo>
                    <a:lnTo>
                      <a:pt x="254" y="21"/>
                    </a:lnTo>
                    <a:lnTo>
                      <a:pt x="213" y="0"/>
                    </a:lnTo>
                    <a:lnTo>
                      <a:pt x="141" y="7"/>
                    </a:lnTo>
                    <a:lnTo>
                      <a:pt x="103" y="69"/>
                    </a:lnTo>
                    <a:lnTo>
                      <a:pt x="83" y="134"/>
                    </a:lnTo>
                    <a:lnTo>
                      <a:pt x="83" y="238"/>
                    </a:lnTo>
                    <a:lnTo>
                      <a:pt x="100" y="337"/>
                    </a:lnTo>
                    <a:lnTo>
                      <a:pt x="120" y="392"/>
                    </a:lnTo>
                    <a:lnTo>
                      <a:pt x="6" y="474"/>
                    </a:lnTo>
                    <a:lnTo>
                      <a:pt x="0" y="505"/>
                    </a:lnTo>
                    <a:lnTo>
                      <a:pt x="17" y="522"/>
                    </a:lnTo>
                    <a:lnTo>
                      <a:pt x="141" y="430"/>
                    </a:lnTo>
                    <a:lnTo>
                      <a:pt x="151" y="454"/>
                    </a:lnTo>
                    <a:close/>
                  </a:path>
                </a:pathLst>
              </a:cu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93" name="Freeform 143"/>
              <p:cNvSpPr>
                <a:spLocks noChangeArrowheads="1"/>
              </p:cNvSpPr>
              <p:nvPr/>
            </p:nvSpPr>
            <p:spPr bwMode="auto">
              <a:xfrm>
                <a:off x="244" y="0"/>
                <a:ext cx="424" cy="494"/>
              </a:xfrm>
              <a:custGeom>
                <a:avLst/>
                <a:gdLst>
                  <a:gd name="T0" fmla="*/ 1 w 819"/>
                  <a:gd name="T1" fmla="*/ 1 h 908"/>
                  <a:gd name="T2" fmla="*/ 1 w 819"/>
                  <a:gd name="T3" fmla="*/ 1 h 908"/>
                  <a:gd name="T4" fmla="*/ 1 w 819"/>
                  <a:gd name="T5" fmla="*/ 1 h 908"/>
                  <a:gd name="T6" fmla="*/ 1 w 819"/>
                  <a:gd name="T7" fmla="*/ 1 h 908"/>
                  <a:gd name="T8" fmla="*/ 1 w 819"/>
                  <a:gd name="T9" fmla="*/ 1 h 908"/>
                  <a:gd name="T10" fmla="*/ 1 w 819"/>
                  <a:gd name="T11" fmla="*/ 1 h 908"/>
                  <a:gd name="T12" fmla="*/ 1 w 819"/>
                  <a:gd name="T13" fmla="*/ 1 h 908"/>
                  <a:gd name="T14" fmla="*/ 1 w 819"/>
                  <a:gd name="T15" fmla="*/ 1 h 908"/>
                  <a:gd name="T16" fmla="*/ 1 w 819"/>
                  <a:gd name="T17" fmla="*/ 1 h 908"/>
                  <a:gd name="T18" fmla="*/ 1 w 819"/>
                  <a:gd name="T19" fmla="*/ 1 h 908"/>
                  <a:gd name="T20" fmla="*/ 1 w 819"/>
                  <a:gd name="T21" fmla="*/ 1 h 908"/>
                  <a:gd name="T22" fmla="*/ 1 w 819"/>
                  <a:gd name="T23" fmla="*/ 1 h 908"/>
                  <a:gd name="T24" fmla="*/ 1 w 819"/>
                  <a:gd name="T25" fmla="*/ 1 h 908"/>
                  <a:gd name="T26" fmla="*/ 1 w 819"/>
                  <a:gd name="T27" fmla="*/ 1 h 908"/>
                  <a:gd name="T28" fmla="*/ 1 w 819"/>
                  <a:gd name="T29" fmla="*/ 1 h 908"/>
                  <a:gd name="T30" fmla="*/ 1 w 819"/>
                  <a:gd name="T31" fmla="*/ 1 h 908"/>
                  <a:gd name="T32" fmla="*/ 1 w 819"/>
                  <a:gd name="T33" fmla="*/ 1 h 908"/>
                  <a:gd name="T34" fmla="*/ 1 w 819"/>
                  <a:gd name="T35" fmla="*/ 1 h 908"/>
                  <a:gd name="T36" fmla="*/ 1 w 819"/>
                  <a:gd name="T37" fmla="*/ 1 h 908"/>
                  <a:gd name="T38" fmla="*/ 1 w 819"/>
                  <a:gd name="T39" fmla="*/ 1 h 908"/>
                  <a:gd name="T40" fmla="*/ 1 w 819"/>
                  <a:gd name="T41" fmla="*/ 1 h 908"/>
                  <a:gd name="T42" fmla="*/ 1 w 819"/>
                  <a:gd name="T43" fmla="*/ 1 h 908"/>
                  <a:gd name="T44" fmla="*/ 1 w 819"/>
                  <a:gd name="T45" fmla="*/ 0 h 908"/>
                  <a:gd name="T46" fmla="*/ 0 w 819"/>
                  <a:gd name="T47" fmla="*/ 1 h 908"/>
                  <a:gd name="T48" fmla="*/ 1 w 819"/>
                  <a:gd name="T49" fmla="*/ 1 h 908"/>
                  <a:gd name="T50" fmla="*/ 1 w 819"/>
                  <a:gd name="T51" fmla="*/ 1 h 908"/>
                  <a:gd name="T52" fmla="*/ 1 w 819"/>
                  <a:gd name="T53" fmla="*/ 1 h 908"/>
                  <a:gd name="T54" fmla="*/ 1 w 819"/>
                  <a:gd name="T55" fmla="*/ 1 h 908"/>
                  <a:gd name="T56" fmla="*/ 1 w 819"/>
                  <a:gd name="T57" fmla="*/ 1 h 908"/>
                  <a:gd name="T58" fmla="*/ 1 w 819"/>
                  <a:gd name="T59" fmla="*/ 1 h 908"/>
                  <a:gd name="T60" fmla="*/ 1 w 819"/>
                  <a:gd name="T61" fmla="*/ 1 h 908"/>
                  <a:gd name="T62" fmla="*/ 1 w 819"/>
                  <a:gd name="T63" fmla="*/ 1 h 908"/>
                  <a:gd name="T64" fmla="*/ 1 w 819"/>
                  <a:gd name="T65" fmla="*/ 1 h 908"/>
                  <a:gd name="T66" fmla="*/ 1 w 819"/>
                  <a:gd name="T67" fmla="*/ 1 h 908"/>
                  <a:gd name="T68" fmla="*/ 1 w 819"/>
                  <a:gd name="T69" fmla="*/ 1 h 908"/>
                  <a:gd name="T70" fmla="*/ 1 w 819"/>
                  <a:gd name="T71" fmla="*/ 1 h 908"/>
                  <a:gd name="T72" fmla="*/ 1 w 819"/>
                  <a:gd name="T73" fmla="*/ 1 h 908"/>
                  <a:gd name="T74" fmla="*/ 1 w 819"/>
                  <a:gd name="T75" fmla="*/ 1 h 908"/>
                  <a:gd name="T76" fmla="*/ 1 w 819"/>
                  <a:gd name="T77" fmla="*/ 1 h 908"/>
                  <a:gd name="T78" fmla="*/ 1 w 819"/>
                  <a:gd name="T79" fmla="*/ 1 h 908"/>
                  <a:gd name="T80" fmla="*/ 1 w 819"/>
                  <a:gd name="T81" fmla="*/ 1 h 908"/>
                  <a:gd name="T82" fmla="*/ 1 w 819"/>
                  <a:gd name="T83" fmla="*/ 1 h 908"/>
                  <a:gd name="T84" fmla="*/ 1 w 819"/>
                  <a:gd name="T85" fmla="*/ 1 h 908"/>
                  <a:gd name="T86" fmla="*/ 1 w 819"/>
                  <a:gd name="T87" fmla="*/ 1 h 908"/>
                  <a:gd name="T88" fmla="*/ 1 w 819"/>
                  <a:gd name="T89" fmla="*/ 1 h 908"/>
                  <a:gd name="T90" fmla="*/ 1 w 819"/>
                  <a:gd name="T91" fmla="*/ 1 h 908"/>
                  <a:gd name="T92" fmla="*/ 1 w 819"/>
                  <a:gd name="T93" fmla="*/ 1 h 9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19"/>
                  <a:gd name="T142" fmla="*/ 0 h 908"/>
                  <a:gd name="T143" fmla="*/ 819 w 819"/>
                  <a:gd name="T144" fmla="*/ 908 h 9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19" h="908">
                    <a:moveTo>
                      <a:pt x="545" y="628"/>
                    </a:moveTo>
                    <a:lnTo>
                      <a:pt x="504" y="669"/>
                    </a:lnTo>
                    <a:lnTo>
                      <a:pt x="417" y="720"/>
                    </a:lnTo>
                    <a:lnTo>
                      <a:pt x="339" y="751"/>
                    </a:lnTo>
                    <a:lnTo>
                      <a:pt x="284" y="782"/>
                    </a:lnTo>
                    <a:lnTo>
                      <a:pt x="232" y="823"/>
                    </a:lnTo>
                    <a:lnTo>
                      <a:pt x="226" y="895"/>
                    </a:lnTo>
                    <a:lnTo>
                      <a:pt x="277" y="908"/>
                    </a:lnTo>
                    <a:lnTo>
                      <a:pt x="407" y="833"/>
                    </a:lnTo>
                    <a:lnTo>
                      <a:pt x="504" y="744"/>
                    </a:lnTo>
                    <a:lnTo>
                      <a:pt x="617" y="631"/>
                    </a:lnTo>
                    <a:lnTo>
                      <a:pt x="709" y="559"/>
                    </a:lnTo>
                    <a:lnTo>
                      <a:pt x="788" y="504"/>
                    </a:lnTo>
                    <a:lnTo>
                      <a:pt x="819" y="477"/>
                    </a:lnTo>
                    <a:lnTo>
                      <a:pt x="808" y="443"/>
                    </a:lnTo>
                    <a:lnTo>
                      <a:pt x="771" y="395"/>
                    </a:lnTo>
                    <a:lnTo>
                      <a:pt x="634" y="320"/>
                    </a:lnTo>
                    <a:lnTo>
                      <a:pt x="504" y="250"/>
                    </a:lnTo>
                    <a:lnTo>
                      <a:pt x="345" y="178"/>
                    </a:lnTo>
                    <a:lnTo>
                      <a:pt x="287" y="137"/>
                    </a:lnTo>
                    <a:lnTo>
                      <a:pt x="226" y="82"/>
                    </a:lnTo>
                    <a:lnTo>
                      <a:pt x="164" y="21"/>
                    </a:lnTo>
                    <a:lnTo>
                      <a:pt x="109" y="0"/>
                    </a:lnTo>
                    <a:lnTo>
                      <a:pt x="0" y="76"/>
                    </a:lnTo>
                    <a:lnTo>
                      <a:pt x="7" y="147"/>
                    </a:lnTo>
                    <a:lnTo>
                      <a:pt x="27" y="175"/>
                    </a:lnTo>
                    <a:lnTo>
                      <a:pt x="82" y="164"/>
                    </a:lnTo>
                    <a:lnTo>
                      <a:pt x="72" y="134"/>
                    </a:lnTo>
                    <a:lnTo>
                      <a:pt x="51" y="123"/>
                    </a:lnTo>
                    <a:lnTo>
                      <a:pt x="41" y="86"/>
                    </a:lnTo>
                    <a:lnTo>
                      <a:pt x="102" y="45"/>
                    </a:lnTo>
                    <a:lnTo>
                      <a:pt x="154" y="86"/>
                    </a:lnTo>
                    <a:lnTo>
                      <a:pt x="154" y="123"/>
                    </a:lnTo>
                    <a:lnTo>
                      <a:pt x="133" y="168"/>
                    </a:lnTo>
                    <a:lnTo>
                      <a:pt x="150" y="199"/>
                    </a:lnTo>
                    <a:lnTo>
                      <a:pt x="253" y="226"/>
                    </a:lnTo>
                    <a:lnTo>
                      <a:pt x="294" y="188"/>
                    </a:lnTo>
                    <a:lnTo>
                      <a:pt x="431" y="271"/>
                    </a:lnTo>
                    <a:lnTo>
                      <a:pt x="545" y="323"/>
                    </a:lnTo>
                    <a:lnTo>
                      <a:pt x="607" y="354"/>
                    </a:lnTo>
                    <a:lnTo>
                      <a:pt x="668" y="385"/>
                    </a:lnTo>
                    <a:lnTo>
                      <a:pt x="716" y="426"/>
                    </a:lnTo>
                    <a:lnTo>
                      <a:pt x="747" y="467"/>
                    </a:lnTo>
                    <a:lnTo>
                      <a:pt x="719" y="497"/>
                    </a:lnTo>
                    <a:lnTo>
                      <a:pt x="654" y="539"/>
                    </a:lnTo>
                    <a:lnTo>
                      <a:pt x="586" y="586"/>
                    </a:lnTo>
                    <a:lnTo>
                      <a:pt x="545" y="628"/>
                    </a:lnTo>
                    <a:close/>
                  </a:path>
                </a:pathLst>
              </a:cu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94" name="Freeform 139"/>
              <p:cNvSpPr>
                <a:spLocks/>
              </p:cNvSpPr>
              <p:nvPr/>
            </p:nvSpPr>
            <p:spPr bwMode="auto">
              <a:xfrm>
                <a:off x="233" y="389"/>
                <a:ext cx="182" cy="435"/>
              </a:xfrm>
              <a:custGeom>
                <a:avLst/>
                <a:gdLst>
                  <a:gd name="T0" fmla="*/ 1 w 351"/>
                  <a:gd name="T1" fmla="*/ 1 h 799"/>
                  <a:gd name="T2" fmla="*/ 1 w 351"/>
                  <a:gd name="T3" fmla="*/ 1 h 799"/>
                  <a:gd name="T4" fmla="*/ 1 w 351"/>
                  <a:gd name="T5" fmla="*/ 0 h 799"/>
                  <a:gd name="T6" fmla="*/ 1 w 351"/>
                  <a:gd name="T7" fmla="*/ 0 h 799"/>
                  <a:gd name="T8" fmla="*/ 1 w 351"/>
                  <a:gd name="T9" fmla="*/ 1 h 799"/>
                  <a:gd name="T10" fmla="*/ 1 w 351"/>
                  <a:gd name="T11" fmla="*/ 1 h 799"/>
                  <a:gd name="T12" fmla="*/ 1 w 351"/>
                  <a:gd name="T13" fmla="*/ 1 h 799"/>
                  <a:gd name="T14" fmla="*/ 1 w 351"/>
                  <a:gd name="T15" fmla="*/ 1 h 799"/>
                  <a:gd name="T16" fmla="*/ 1 w 351"/>
                  <a:gd name="T17" fmla="*/ 1 h 799"/>
                  <a:gd name="T18" fmla="*/ 1 w 351"/>
                  <a:gd name="T19" fmla="*/ 1 h 799"/>
                  <a:gd name="T20" fmla="*/ 1 w 351"/>
                  <a:gd name="T21" fmla="*/ 1 h 799"/>
                  <a:gd name="T22" fmla="*/ 1 w 351"/>
                  <a:gd name="T23" fmla="*/ 1 h 799"/>
                  <a:gd name="T24" fmla="*/ 1 w 351"/>
                  <a:gd name="T25" fmla="*/ 1 h 799"/>
                  <a:gd name="T26" fmla="*/ 1 w 351"/>
                  <a:gd name="T27" fmla="*/ 1 h 799"/>
                  <a:gd name="T28" fmla="*/ 1 w 351"/>
                  <a:gd name="T29" fmla="*/ 1 h 799"/>
                  <a:gd name="T30" fmla="*/ 1 w 351"/>
                  <a:gd name="T31" fmla="*/ 1 h 799"/>
                  <a:gd name="T32" fmla="*/ 0 w 351"/>
                  <a:gd name="T33" fmla="*/ 1 h 799"/>
                  <a:gd name="T34" fmla="*/ 1 w 351"/>
                  <a:gd name="T35" fmla="*/ 1 h 799"/>
                  <a:gd name="T36" fmla="*/ 1 w 351"/>
                  <a:gd name="T37" fmla="*/ 1 h 799"/>
                  <a:gd name="T38" fmla="*/ 1 w 351"/>
                  <a:gd name="T39" fmla="*/ 1 h 799"/>
                  <a:gd name="T40" fmla="*/ 1 w 351"/>
                  <a:gd name="T41" fmla="*/ 1 h 7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1"/>
                  <a:gd name="T64" fmla="*/ 0 h 799"/>
                  <a:gd name="T65" fmla="*/ 351 w 351"/>
                  <a:gd name="T66" fmla="*/ 799 h 7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1" h="799">
                    <a:moveTo>
                      <a:pt x="75" y="61"/>
                    </a:moveTo>
                    <a:lnTo>
                      <a:pt x="106" y="10"/>
                    </a:lnTo>
                    <a:lnTo>
                      <a:pt x="144" y="0"/>
                    </a:lnTo>
                    <a:lnTo>
                      <a:pt x="196" y="0"/>
                    </a:lnTo>
                    <a:lnTo>
                      <a:pt x="261" y="37"/>
                    </a:lnTo>
                    <a:lnTo>
                      <a:pt x="302" y="120"/>
                    </a:lnTo>
                    <a:lnTo>
                      <a:pt x="333" y="227"/>
                    </a:lnTo>
                    <a:lnTo>
                      <a:pt x="351" y="336"/>
                    </a:lnTo>
                    <a:lnTo>
                      <a:pt x="351" y="484"/>
                    </a:lnTo>
                    <a:lnTo>
                      <a:pt x="313" y="645"/>
                    </a:lnTo>
                    <a:lnTo>
                      <a:pt x="258" y="740"/>
                    </a:lnTo>
                    <a:lnTo>
                      <a:pt x="185" y="788"/>
                    </a:lnTo>
                    <a:lnTo>
                      <a:pt x="117" y="799"/>
                    </a:lnTo>
                    <a:lnTo>
                      <a:pt x="65" y="768"/>
                    </a:lnTo>
                    <a:lnTo>
                      <a:pt x="24" y="730"/>
                    </a:lnTo>
                    <a:lnTo>
                      <a:pt x="13" y="669"/>
                    </a:lnTo>
                    <a:lnTo>
                      <a:pt x="0" y="552"/>
                    </a:lnTo>
                    <a:lnTo>
                      <a:pt x="10" y="408"/>
                    </a:lnTo>
                    <a:lnTo>
                      <a:pt x="41" y="258"/>
                    </a:lnTo>
                    <a:lnTo>
                      <a:pt x="61" y="150"/>
                    </a:lnTo>
                    <a:lnTo>
                      <a:pt x="75" y="61"/>
                    </a:lnTo>
                    <a:close/>
                  </a:path>
                </a:pathLst>
              </a:custGeom>
              <a:solidFill>
                <a:srgbClr val="0066FF"/>
              </a:solidFill>
              <a:ln w="9525" cmpd="sng">
                <a:solidFill>
                  <a:srgbClr val="0066FF"/>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grpSp>
      </p:grpSp>
      <p:grpSp>
        <p:nvGrpSpPr>
          <p:cNvPr id="95" name="Group 188"/>
          <p:cNvGrpSpPr>
            <a:grpSpLocks/>
          </p:cNvGrpSpPr>
          <p:nvPr/>
        </p:nvGrpSpPr>
        <p:grpSpPr bwMode="auto">
          <a:xfrm>
            <a:off x="8094962" y="4471988"/>
            <a:ext cx="2854325" cy="2119312"/>
            <a:chOff x="0" y="0"/>
            <a:chExt cx="1798" cy="1335"/>
          </a:xfrm>
        </p:grpSpPr>
        <p:sp>
          <p:nvSpPr>
            <p:cNvPr id="96" name="Text Box 149"/>
            <p:cNvSpPr txBox="1">
              <a:spLocks noChangeArrowheads="1"/>
            </p:cNvSpPr>
            <p:nvPr/>
          </p:nvSpPr>
          <p:spPr bwMode="auto">
            <a:xfrm>
              <a:off x="0" y="215"/>
              <a:ext cx="145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latin typeface="华文细黑" panose="02010600040101010101" pitchFamily="2" charset="-122"/>
                  <a:ea typeface="华文细黑" panose="02010600040101010101" pitchFamily="2" charset="-122"/>
                </a:rPr>
                <a:t>截交线在俯、左视图上的形状？</a:t>
              </a:r>
            </a:p>
          </p:txBody>
        </p:sp>
        <p:grpSp>
          <p:nvGrpSpPr>
            <p:cNvPr id="97" name="Group 187"/>
            <p:cNvGrpSpPr>
              <a:grpSpLocks/>
            </p:cNvGrpSpPr>
            <p:nvPr/>
          </p:nvGrpSpPr>
          <p:grpSpPr bwMode="auto">
            <a:xfrm>
              <a:off x="1130" y="0"/>
              <a:ext cx="668" cy="1335"/>
              <a:chOff x="0" y="0"/>
              <a:chExt cx="668" cy="1335"/>
            </a:xfrm>
          </p:grpSpPr>
          <p:sp>
            <p:nvSpPr>
              <p:cNvPr id="98" name="Freeform 151"/>
              <p:cNvSpPr>
                <a:spLocks noChangeArrowheads="1"/>
              </p:cNvSpPr>
              <p:nvPr/>
            </p:nvSpPr>
            <p:spPr bwMode="auto">
              <a:xfrm>
                <a:off x="0" y="409"/>
                <a:ext cx="262" cy="455"/>
              </a:xfrm>
              <a:custGeom>
                <a:avLst/>
                <a:gdLst>
                  <a:gd name="T0" fmla="*/ 1 w 505"/>
                  <a:gd name="T1" fmla="*/ 1 h 835"/>
                  <a:gd name="T2" fmla="*/ 1 w 505"/>
                  <a:gd name="T3" fmla="*/ 1 h 835"/>
                  <a:gd name="T4" fmla="*/ 1 w 505"/>
                  <a:gd name="T5" fmla="*/ 1 h 835"/>
                  <a:gd name="T6" fmla="*/ 1 w 505"/>
                  <a:gd name="T7" fmla="*/ 0 h 835"/>
                  <a:gd name="T8" fmla="*/ 1 w 505"/>
                  <a:gd name="T9" fmla="*/ 1 h 835"/>
                  <a:gd name="T10" fmla="*/ 1 w 505"/>
                  <a:gd name="T11" fmla="*/ 1 h 835"/>
                  <a:gd name="T12" fmla="*/ 1 w 505"/>
                  <a:gd name="T13" fmla="*/ 1 h 835"/>
                  <a:gd name="T14" fmla="*/ 1 w 505"/>
                  <a:gd name="T15" fmla="*/ 1 h 835"/>
                  <a:gd name="T16" fmla="*/ 1 w 505"/>
                  <a:gd name="T17" fmla="*/ 1 h 835"/>
                  <a:gd name="T18" fmla="*/ 1 w 505"/>
                  <a:gd name="T19" fmla="*/ 1 h 835"/>
                  <a:gd name="T20" fmla="*/ 1 w 505"/>
                  <a:gd name="T21" fmla="*/ 1 h 835"/>
                  <a:gd name="T22" fmla="*/ 1 w 505"/>
                  <a:gd name="T23" fmla="*/ 1 h 835"/>
                  <a:gd name="T24" fmla="*/ 1 w 505"/>
                  <a:gd name="T25" fmla="*/ 1 h 835"/>
                  <a:gd name="T26" fmla="*/ 1 w 505"/>
                  <a:gd name="T27" fmla="*/ 1 h 835"/>
                  <a:gd name="T28" fmla="*/ 1 w 505"/>
                  <a:gd name="T29" fmla="*/ 1 h 835"/>
                  <a:gd name="T30" fmla="*/ 1 w 505"/>
                  <a:gd name="T31" fmla="*/ 1 h 835"/>
                  <a:gd name="T32" fmla="*/ 1 w 505"/>
                  <a:gd name="T33" fmla="*/ 1 h 835"/>
                  <a:gd name="T34" fmla="*/ 1 w 505"/>
                  <a:gd name="T35" fmla="*/ 1 h 835"/>
                  <a:gd name="T36" fmla="*/ 1 w 505"/>
                  <a:gd name="T37" fmla="*/ 1 h 835"/>
                  <a:gd name="T38" fmla="*/ 1 w 505"/>
                  <a:gd name="T39" fmla="*/ 1 h 835"/>
                  <a:gd name="T40" fmla="*/ 1 w 505"/>
                  <a:gd name="T41" fmla="*/ 1 h 835"/>
                  <a:gd name="T42" fmla="*/ 1 w 505"/>
                  <a:gd name="T43" fmla="*/ 1 h 835"/>
                  <a:gd name="T44" fmla="*/ 1 w 505"/>
                  <a:gd name="T45" fmla="*/ 1 h 835"/>
                  <a:gd name="T46" fmla="*/ 1 w 505"/>
                  <a:gd name="T47" fmla="*/ 1 h 835"/>
                  <a:gd name="T48" fmla="*/ 1 w 505"/>
                  <a:gd name="T49" fmla="*/ 1 h 835"/>
                  <a:gd name="T50" fmla="*/ 1 w 505"/>
                  <a:gd name="T51" fmla="*/ 1 h 835"/>
                  <a:gd name="T52" fmla="*/ 1 w 505"/>
                  <a:gd name="T53" fmla="*/ 1 h 835"/>
                  <a:gd name="T54" fmla="*/ 1 w 505"/>
                  <a:gd name="T55" fmla="*/ 1 h 835"/>
                  <a:gd name="T56" fmla="*/ 1 w 505"/>
                  <a:gd name="T57" fmla="*/ 1 h 835"/>
                  <a:gd name="T58" fmla="*/ 1 w 505"/>
                  <a:gd name="T59" fmla="*/ 1 h 835"/>
                  <a:gd name="T60" fmla="*/ 1 w 505"/>
                  <a:gd name="T61" fmla="*/ 1 h 835"/>
                  <a:gd name="T62" fmla="*/ 1 w 505"/>
                  <a:gd name="T63" fmla="*/ 1 h 835"/>
                  <a:gd name="T64" fmla="*/ 1 w 505"/>
                  <a:gd name="T65" fmla="*/ 1 h 835"/>
                  <a:gd name="T66" fmla="*/ 1 w 505"/>
                  <a:gd name="T67" fmla="*/ 1 h 835"/>
                  <a:gd name="T68" fmla="*/ 0 w 505"/>
                  <a:gd name="T69" fmla="*/ 1 h 835"/>
                  <a:gd name="T70" fmla="*/ 1 w 505"/>
                  <a:gd name="T71" fmla="*/ 1 h 835"/>
                  <a:gd name="T72" fmla="*/ 1 w 505"/>
                  <a:gd name="T73" fmla="*/ 1 h 835"/>
                  <a:gd name="T74" fmla="*/ 1 w 505"/>
                  <a:gd name="T75" fmla="*/ 1 h 835"/>
                  <a:gd name="T76" fmla="*/ 1 w 505"/>
                  <a:gd name="T77" fmla="*/ 1 h 835"/>
                  <a:gd name="T78" fmla="*/ 1 w 505"/>
                  <a:gd name="T79" fmla="*/ 1 h 8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05"/>
                  <a:gd name="T121" fmla="*/ 0 h 835"/>
                  <a:gd name="T122" fmla="*/ 505 w 505"/>
                  <a:gd name="T123" fmla="*/ 835 h 83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05" h="835">
                    <a:moveTo>
                      <a:pt x="267" y="124"/>
                    </a:moveTo>
                    <a:lnTo>
                      <a:pt x="319" y="72"/>
                    </a:lnTo>
                    <a:lnTo>
                      <a:pt x="392" y="21"/>
                    </a:lnTo>
                    <a:lnTo>
                      <a:pt x="443" y="0"/>
                    </a:lnTo>
                    <a:lnTo>
                      <a:pt x="505" y="4"/>
                    </a:lnTo>
                    <a:lnTo>
                      <a:pt x="505" y="52"/>
                    </a:lnTo>
                    <a:lnTo>
                      <a:pt x="474" y="93"/>
                    </a:lnTo>
                    <a:lnTo>
                      <a:pt x="416" y="124"/>
                    </a:lnTo>
                    <a:lnTo>
                      <a:pt x="271" y="190"/>
                    </a:lnTo>
                    <a:lnTo>
                      <a:pt x="133" y="269"/>
                    </a:lnTo>
                    <a:lnTo>
                      <a:pt x="75" y="289"/>
                    </a:lnTo>
                    <a:lnTo>
                      <a:pt x="55" y="320"/>
                    </a:lnTo>
                    <a:lnTo>
                      <a:pt x="75" y="351"/>
                    </a:lnTo>
                    <a:lnTo>
                      <a:pt x="195" y="467"/>
                    </a:lnTo>
                    <a:lnTo>
                      <a:pt x="250" y="505"/>
                    </a:lnTo>
                    <a:lnTo>
                      <a:pt x="332" y="570"/>
                    </a:lnTo>
                    <a:lnTo>
                      <a:pt x="416" y="632"/>
                    </a:lnTo>
                    <a:lnTo>
                      <a:pt x="412" y="663"/>
                    </a:lnTo>
                    <a:lnTo>
                      <a:pt x="350" y="673"/>
                    </a:lnTo>
                    <a:lnTo>
                      <a:pt x="257" y="673"/>
                    </a:lnTo>
                    <a:lnTo>
                      <a:pt x="199" y="704"/>
                    </a:lnTo>
                    <a:lnTo>
                      <a:pt x="178" y="783"/>
                    </a:lnTo>
                    <a:lnTo>
                      <a:pt x="178" y="825"/>
                    </a:lnTo>
                    <a:lnTo>
                      <a:pt x="154" y="835"/>
                    </a:lnTo>
                    <a:lnTo>
                      <a:pt x="116" y="797"/>
                    </a:lnTo>
                    <a:lnTo>
                      <a:pt x="123" y="731"/>
                    </a:lnTo>
                    <a:lnTo>
                      <a:pt x="157" y="683"/>
                    </a:lnTo>
                    <a:lnTo>
                      <a:pt x="226" y="642"/>
                    </a:lnTo>
                    <a:lnTo>
                      <a:pt x="301" y="622"/>
                    </a:lnTo>
                    <a:lnTo>
                      <a:pt x="308" y="601"/>
                    </a:lnTo>
                    <a:lnTo>
                      <a:pt x="271" y="560"/>
                    </a:lnTo>
                    <a:lnTo>
                      <a:pt x="113" y="457"/>
                    </a:lnTo>
                    <a:lnTo>
                      <a:pt x="65" y="416"/>
                    </a:lnTo>
                    <a:lnTo>
                      <a:pt x="20" y="361"/>
                    </a:lnTo>
                    <a:lnTo>
                      <a:pt x="0" y="299"/>
                    </a:lnTo>
                    <a:lnTo>
                      <a:pt x="13" y="262"/>
                    </a:lnTo>
                    <a:lnTo>
                      <a:pt x="92" y="238"/>
                    </a:lnTo>
                    <a:lnTo>
                      <a:pt x="188" y="197"/>
                    </a:lnTo>
                    <a:lnTo>
                      <a:pt x="250" y="154"/>
                    </a:lnTo>
                    <a:lnTo>
                      <a:pt x="267" y="124"/>
                    </a:lnTo>
                    <a:close/>
                  </a:path>
                </a:pathLst>
              </a:cu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99" name="Freeform 153"/>
              <p:cNvSpPr>
                <a:spLocks/>
              </p:cNvSpPr>
              <p:nvPr/>
            </p:nvSpPr>
            <p:spPr bwMode="auto">
              <a:xfrm>
                <a:off x="283" y="767"/>
                <a:ext cx="106" cy="568"/>
              </a:xfrm>
              <a:custGeom>
                <a:avLst/>
                <a:gdLst>
                  <a:gd name="T0" fmla="*/ 1 w 205"/>
                  <a:gd name="T1" fmla="*/ 1 h 1043"/>
                  <a:gd name="T2" fmla="*/ 1 w 205"/>
                  <a:gd name="T3" fmla="*/ 1 h 1043"/>
                  <a:gd name="T4" fmla="*/ 1 w 205"/>
                  <a:gd name="T5" fmla="*/ 1 h 1043"/>
                  <a:gd name="T6" fmla="*/ 1 w 205"/>
                  <a:gd name="T7" fmla="*/ 0 h 1043"/>
                  <a:gd name="T8" fmla="*/ 1 w 205"/>
                  <a:gd name="T9" fmla="*/ 1 h 1043"/>
                  <a:gd name="T10" fmla="*/ 1 w 205"/>
                  <a:gd name="T11" fmla="*/ 1 h 1043"/>
                  <a:gd name="T12" fmla="*/ 1 w 205"/>
                  <a:gd name="T13" fmla="*/ 1 h 1043"/>
                  <a:gd name="T14" fmla="*/ 1 w 205"/>
                  <a:gd name="T15" fmla="*/ 1 h 1043"/>
                  <a:gd name="T16" fmla="*/ 1 w 205"/>
                  <a:gd name="T17" fmla="*/ 1 h 1043"/>
                  <a:gd name="T18" fmla="*/ 1 w 205"/>
                  <a:gd name="T19" fmla="*/ 1 h 1043"/>
                  <a:gd name="T20" fmla="*/ 1 w 205"/>
                  <a:gd name="T21" fmla="*/ 1 h 1043"/>
                  <a:gd name="T22" fmla="*/ 1 w 205"/>
                  <a:gd name="T23" fmla="*/ 1 h 1043"/>
                  <a:gd name="T24" fmla="*/ 1 w 205"/>
                  <a:gd name="T25" fmla="*/ 1 h 1043"/>
                  <a:gd name="T26" fmla="*/ 1 w 205"/>
                  <a:gd name="T27" fmla="*/ 1 h 1043"/>
                  <a:gd name="T28" fmla="*/ 1 w 205"/>
                  <a:gd name="T29" fmla="*/ 1 h 1043"/>
                  <a:gd name="T30" fmla="*/ 1 w 205"/>
                  <a:gd name="T31" fmla="*/ 1 h 1043"/>
                  <a:gd name="T32" fmla="*/ 1 w 205"/>
                  <a:gd name="T33" fmla="*/ 1 h 1043"/>
                  <a:gd name="T34" fmla="*/ 0 w 205"/>
                  <a:gd name="T35" fmla="*/ 1 h 1043"/>
                  <a:gd name="T36" fmla="*/ 1 w 205"/>
                  <a:gd name="T37" fmla="*/ 1 h 1043"/>
                  <a:gd name="T38" fmla="*/ 1 w 205"/>
                  <a:gd name="T39" fmla="*/ 1 h 1043"/>
                  <a:gd name="T40" fmla="*/ 1 w 205"/>
                  <a:gd name="T41" fmla="*/ 1 h 1043"/>
                  <a:gd name="T42" fmla="*/ 1 w 205"/>
                  <a:gd name="T43" fmla="*/ 1 h 1043"/>
                  <a:gd name="T44" fmla="*/ 1 w 205"/>
                  <a:gd name="T45" fmla="*/ 1 h 1043"/>
                  <a:gd name="T46" fmla="*/ 1 w 205"/>
                  <a:gd name="T47" fmla="*/ 1 h 1043"/>
                  <a:gd name="T48" fmla="*/ 1 w 205"/>
                  <a:gd name="T49" fmla="*/ 1 h 1043"/>
                  <a:gd name="T50" fmla="*/ 1 w 205"/>
                  <a:gd name="T51" fmla="*/ 1 h 1043"/>
                  <a:gd name="T52" fmla="*/ 1 w 205"/>
                  <a:gd name="T53" fmla="*/ 1 h 1043"/>
                  <a:gd name="T54" fmla="*/ 1 w 205"/>
                  <a:gd name="T55" fmla="*/ 1 h 1043"/>
                  <a:gd name="T56" fmla="*/ 1 w 205"/>
                  <a:gd name="T57" fmla="*/ 1 h 10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1043"/>
                  <a:gd name="T89" fmla="*/ 205 w 205"/>
                  <a:gd name="T90" fmla="*/ 1043 h 104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1043">
                    <a:moveTo>
                      <a:pt x="99" y="185"/>
                    </a:moveTo>
                    <a:lnTo>
                      <a:pt x="71" y="116"/>
                    </a:lnTo>
                    <a:lnTo>
                      <a:pt x="71" y="41"/>
                    </a:lnTo>
                    <a:lnTo>
                      <a:pt x="109" y="0"/>
                    </a:lnTo>
                    <a:lnTo>
                      <a:pt x="153" y="20"/>
                    </a:lnTo>
                    <a:lnTo>
                      <a:pt x="184" y="92"/>
                    </a:lnTo>
                    <a:lnTo>
                      <a:pt x="201" y="216"/>
                    </a:lnTo>
                    <a:lnTo>
                      <a:pt x="205" y="370"/>
                    </a:lnTo>
                    <a:lnTo>
                      <a:pt x="194" y="504"/>
                    </a:lnTo>
                    <a:lnTo>
                      <a:pt x="174" y="648"/>
                    </a:lnTo>
                    <a:lnTo>
                      <a:pt x="174" y="823"/>
                    </a:lnTo>
                    <a:lnTo>
                      <a:pt x="201" y="895"/>
                    </a:lnTo>
                    <a:lnTo>
                      <a:pt x="191" y="929"/>
                    </a:lnTo>
                    <a:lnTo>
                      <a:pt x="143" y="940"/>
                    </a:lnTo>
                    <a:lnTo>
                      <a:pt x="92" y="988"/>
                    </a:lnTo>
                    <a:lnTo>
                      <a:pt x="68" y="1029"/>
                    </a:lnTo>
                    <a:lnTo>
                      <a:pt x="10" y="1043"/>
                    </a:lnTo>
                    <a:lnTo>
                      <a:pt x="0" y="998"/>
                    </a:lnTo>
                    <a:lnTo>
                      <a:pt x="20" y="960"/>
                    </a:lnTo>
                    <a:lnTo>
                      <a:pt x="92" y="929"/>
                    </a:lnTo>
                    <a:lnTo>
                      <a:pt x="143" y="906"/>
                    </a:lnTo>
                    <a:lnTo>
                      <a:pt x="160" y="885"/>
                    </a:lnTo>
                    <a:lnTo>
                      <a:pt x="140" y="827"/>
                    </a:lnTo>
                    <a:lnTo>
                      <a:pt x="123" y="709"/>
                    </a:lnTo>
                    <a:lnTo>
                      <a:pt x="119" y="569"/>
                    </a:lnTo>
                    <a:lnTo>
                      <a:pt x="123" y="476"/>
                    </a:lnTo>
                    <a:lnTo>
                      <a:pt x="129" y="350"/>
                    </a:lnTo>
                    <a:lnTo>
                      <a:pt x="119" y="237"/>
                    </a:lnTo>
                    <a:lnTo>
                      <a:pt x="99" y="185"/>
                    </a:lnTo>
                    <a:close/>
                  </a:path>
                </a:pathLst>
              </a:custGeom>
              <a:solidFill>
                <a:srgbClr val="FF0000"/>
              </a:solidFill>
              <a:ln w="9525" cmpd="sng">
                <a:solidFill>
                  <a:srgbClr val="FF0000"/>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100" name="Freeform 154"/>
              <p:cNvSpPr>
                <a:spLocks/>
              </p:cNvSpPr>
              <p:nvPr/>
            </p:nvSpPr>
            <p:spPr bwMode="auto">
              <a:xfrm>
                <a:off x="134" y="768"/>
                <a:ext cx="166" cy="566"/>
              </a:xfrm>
              <a:custGeom>
                <a:avLst/>
                <a:gdLst>
                  <a:gd name="T0" fmla="*/ 1 w 320"/>
                  <a:gd name="T1" fmla="*/ 1 h 1040"/>
                  <a:gd name="T2" fmla="*/ 1 w 320"/>
                  <a:gd name="T3" fmla="*/ 1 h 1040"/>
                  <a:gd name="T4" fmla="*/ 1 w 320"/>
                  <a:gd name="T5" fmla="*/ 0 h 1040"/>
                  <a:gd name="T6" fmla="*/ 1 w 320"/>
                  <a:gd name="T7" fmla="*/ 1 h 1040"/>
                  <a:gd name="T8" fmla="*/ 1 w 320"/>
                  <a:gd name="T9" fmla="*/ 1 h 1040"/>
                  <a:gd name="T10" fmla="*/ 1 w 320"/>
                  <a:gd name="T11" fmla="*/ 1 h 1040"/>
                  <a:gd name="T12" fmla="*/ 1 w 320"/>
                  <a:gd name="T13" fmla="*/ 1 h 1040"/>
                  <a:gd name="T14" fmla="*/ 1 w 320"/>
                  <a:gd name="T15" fmla="*/ 1 h 1040"/>
                  <a:gd name="T16" fmla="*/ 1 w 320"/>
                  <a:gd name="T17" fmla="*/ 1 h 1040"/>
                  <a:gd name="T18" fmla="*/ 1 w 320"/>
                  <a:gd name="T19" fmla="*/ 1 h 1040"/>
                  <a:gd name="T20" fmla="*/ 1 w 320"/>
                  <a:gd name="T21" fmla="*/ 1 h 1040"/>
                  <a:gd name="T22" fmla="*/ 1 w 320"/>
                  <a:gd name="T23" fmla="*/ 1 h 1040"/>
                  <a:gd name="T24" fmla="*/ 1 w 320"/>
                  <a:gd name="T25" fmla="*/ 1 h 1040"/>
                  <a:gd name="T26" fmla="*/ 1 w 320"/>
                  <a:gd name="T27" fmla="*/ 1 h 1040"/>
                  <a:gd name="T28" fmla="*/ 1 w 320"/>
                  <a:gd name="T29" fmla="*/ 1 h 1040"/>
                  <a:gd name="T30" fmla="*/ 1 w 320"/>
                  <a:gd name="T31" fmla="*/ 1 h 1040"/>
                  <a:gd name="T32" fmla="*/ 1 w 320"/>
                  <a:gd name="T33" fmla="*/ 1 h 1040"/>
                  <a:gd name="T34" fmla="*/ 1 w 320"/>
                  <a:gd name="T35" fmla="*/ 1 h 1040"/>
                  <a:gd name="T36" fmla="*/ 0 w 320"/>
                  <a:gd name="T37" fmla="*/ 1 h 1040"/>
                  <a:gd name="T38" fmla="*/ 1 w 320"/>
                  <a:gd name="T39" fmla="*/ 1 h 1040"/>
                  <a:gd name="T40" fmla="*/ 1 w 320"/>
                  <a:gd name="T41" fmla="*/ 1 h 1040"/>
                  <a:gd name="T42" fmla="*/ 1 w 320"/>
                  <a:gd name="T43" fmla="*/ 1 h 1040"/>
                  <a:gd name="T44" fmla="*/ 1 w 320"/>
                  <a:gd name="T45" fmla="*/ 1 h 1040"/>
                  <a:gd name="T46" fmla="*/ 1 w 320"/>
                  <a:gd name="T47" fmla="*/ 1 h 1040"/>
                  <a:gd name="T48" fmla="*/ 1 w 320"/>
                  <a:gd name="T49" fmla="*/ 1 h 1040"/>
                  <a:gd name="T50" fmla="*/ 1 w 320"/>
                  <a:gd name="T51" fmla="*/ 1 h 1040"/>
                  <a:gd name="T52" fmla="*/ 1 w 320"/>
                  <a:gd name="T53" fmla="*/ 1 h 1040"/>
                  <a:gd name="T54" fmla="*/ 1 w 320"/>
                  <a:gd name="T55" fmla="*/ 1 h 1040"/>
                  <a:gd name="T56" fmla="*/ 1 w 320"/>
                  <a:gd name="T57" fmla="*/ 1 h 1040"/>
                  <a:gd name="T58" fmla="*/ 1 w 320"/>
                  <a:gd name="T59" fmla="*/ 1 h 1040"/>
                  <a:gd name="T60" fmla="*/ 1 w 320"/>
                  <a:gd name="T61" fmla="*/ 1 h 1040"/>
                  <a:gd name="T62" fmla="*/ 1 w 320"/>
                  <a:gd name="T63" fmla="*/ 1 h 1040"/>
                  <a:gd name="T64" fmla="*/ 1 w 320"/>
                  <a:gd name="T65" fmla="*/ 1 h 10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0"/>
                  <a:gd name="T100" fmla="*/ 0 h 1040"/>
                  <a:gd name="T101" fmla="*/ 320 w 320"/>
                  <a:gd name="T102" fmla="*/ 1040 h 10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0" h="1040">
                    <a:moveTo>
                      <a:pt x="197" y="96"/>
                    </a:moveTo>
                    <a:lnTo>
                      <a:pt x="231" y="31"/>
                    </a:lnTo>
                    <a:lnTo>
                      <a:pt x="272" y="0"/>
                    </a:lnTo>
                    <a:lnTo>
                      <a:pt x="320" y="20"/>
                    </a:lnTo>
                    <a:lnTo>
                      <a:pt x="313" y="82"/>
                    </a:lnTo>
                    <a:lnTo>
                      <a:pt x="282" y="126"/>
                    </a:lnTo>
                    <a:lnTo>
                      <a:pt x="221" y="237"/>
                    </a:lnTo>
                    <a:lnTo>
                      <a:pt x="180" y="343"/>
                    </a:lnTo>
                    <a:lnTo>
                      <a:pt x="156" y="456"/>
                    </a:lnTo>
                    <a:lnTo>
                      <a:pt x="159" y="566"/>
                    </a:lnTo>
                    <a:lnTo>
                      <a:pt x="197" y="713"/>
                    </a:lnTo>
                    <a:lnTo>
                      <a:pt x="228" y="855"/>
                    </a:lnTo>
                    <a:lnTo>
                      <a:pt x="272" y="916"/>
                    </a:lnTo>
                    <a:lnTo>
                      <a:pt x="269" y="951"/>
                    </a:lnTo>
                    <a:lnTo>
                      <a:pt x="231" y="968"/>
                    </a:lnTo>
                    <a:lnTo>
                      <a:pt x="145" y="981"/>
                    </a:lnTo>
                    <a:lnTo>
                      <a:pt x="84" y="1019"/>
                    </a:lnTo>
                    <a:lnTo>
                      <a:pt x="52" y="1040"/>
                    </a:lnTo>
                    <a:lnTo>
                      <a:pt x="0" y="992"/>
                    </a:lnTo>
                    <a:lnTo>
                      <a:pt x="11" y="961"/>
                    </a:lnTo>
                    <a:lnTo>
                      <a:pt x="62" y="940"/>
                    </a:lnTo>
                    <a:lnTo>
                      <a:pt x="128" y="930"/>
                    </a:lnTo>
                    <a:lnTo>
                      <a:pt x="190" y="930"/>
                    </a:lnTo>
                    <a:lnTo>
                      <a:pt x="200" y="910"/>
                    </a:lnTo>
                    <a:lnTo>
                      <a:pt x="190" y="875"/>
                    </a:lnTo>
                    <a:lnTo>
                      <a:pt x="138" y="741"/>
                    </a:lnTo>
                    <a:lnTo>
                      <a:pt x="104" y="610"/>
                    </a:lnTo>
                    <a:lnTo>
                      <a:pt x="87" y="515"/>
                    </a:lnTo>
                    <a:lnTo>
                      <a:pt x="84" y="426"/>
                    </a:lnTo>
                    <a:lnTo>
                      <a:pt x="97" y="340"/>
                    </a:lnTo>
                    <a:lnTo>
                      <a:pt x="128" y="251"/>
                    </a:lnTo>
                    <a:lnTo>
                      <a:pt x="176" y="133"/>
                    </a:lnTo>
                    <a:lnTo>
                      <a:pt x="197" y="96"/>
                    </a:lnTo>
                    <a:close/>
                  </a:path>
                </a:pathLst>
              </a:custGeom>
              <a:solidFill>
                <a:srgbClr val="FF0000"/>
              </a:solidFill>
              <a:ln w="9525" cmpd="sng">
                <a:solidFill>
                  <a:srgbClr val="FF0000"/>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101" name="Freeform 155"/>
              <p:cNvSpPr>
                <a:spLocks noChangeArrowheads="1"/>
              </p:cNvSpPr>
              <p:nvPr/>
            </p:nvSpPr>
            <p:spPr bwMode="auto">
              <a:xfrm>
                <a:off x="166" y="63"/>
                <a:ext cx="213" cy="295"/>
              </a:xfrm>
              <a:custGeom>
                <a:avLst/>
                <a:gdLst>
                  <a:gd name="T0" fmla="*/ 1 w 412"/>
                  <a:gd name="T1" fmla="*/ 1 h 543"/>
                  <a:gd name="T2" fmla="*/ 1 w 412"/>
                  <a:gd name="T3" fmla="*/ 1 h 543"/>
                  <a:gd name="T4" fmla="*/ 1 w 412"/>
                  <a:gd name="T5" fmla="*/ 1 h 543"/>
                  <a:gd name="T6" fmla="*/ 1 w 412"/>
                  <a:gd name="T7" fmla="*/ 1 h 543"/>
                  <a:gd name="T8" fmla="*/ 1 w 412"/>
                  <a:gd name="T9" fmla="*/ 1 h 543"/>
                  <a:gd name="T10" fmla="*/ 1 w 412"/>
                  <a:gd name="T11" fmla="*/ 1 h 543"/>
                  <a:gd name="T12" fmla="*/ 1 w 412"/>
                  <a:gd name="T13" fmla="*/ 1 h 543"/>
                  <a:gd name="T14" fmla="*/ 1 w 412"/>
                  <a:gd name="T15" fmla="*/ 1 h 543"/>
                  <a:gd name="T16" fmla="*/ 1 w 412"/>
                  <a:gd name="T17" fmla="*/ 1 h 543"/>
                  <a:gd name="T18" fmla="*/ 1 w 412"/>
                  <a:gd name="T19" fmla="*/ 1 h 543"/>
                  <a:gd name="T20" fmla="*/ 1 w 412"/>
                  <a:gd name="T21" fmla="*/ 1 h 543"/>
                  <a:gd name="T22" fmla="*/ 1 w 412"/>
                  <a:gd name="T23" fmla="*/ 0 h 543"/>
                  <a:gd name="T24" fmla="*/ 1 w 412"/>
                  <a:gd name="T25" fmla="*/ 1 h 543"/>
                  <a:gd name="T26" fmla="*/ 1 w 412"/>
                  <a:gd name="T27" fmla="*/ 1 h 543"/>
                  <a:gd name="T28" fmla="*/ 1 w 412"/>
                  <a:gd name="T29" fmla="*/ 1 h 543"/>
                  <a:gd name="T30" fmla="*/ 1 w 412"/>
                  <a:gd name="T31" fmla="*/ 1 h 543"/>
                  <a:gd name="T32" fmla="*/ 1 w 412"/>
                  <a:gd name="T33" fmla="*/ 1 h 543"/>
                  <a:gd name="T34" fmla="*/ 1 w 412"/>
                  <a:gd name="T35" fmla="*/ 1 h 543"/>
                  <a:gd name="T36" fmla="*/ 1 w 412"/>
                  <a:gd name="T37" fmla="*/ 1 h 543"/>
                  <a:gd name="T38" fmla="*/ 0 w 412"/>
                  <a:gd name="T39" fmla="*/ 1 h 543"/>
                  <a:gd name="T40" fmla="*/ 1 w 412"/>
                  <a:gd name="T41" fmla="*/ 1 h 543"/>
                  <a:gd name="T42" fmla="*/ 1 w 412"/>
                  <a:gd name="T43" fmla="*/ 1 h 543"/>
                  <a:gd name="T44" fmla="*/ 1 w 412"/>
                  <a:gd name="T45" fmla="*/ 1 h 5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2"/>
                  <a:gd name="T70" fmla="*/ 0 h 543"/>
                  <a:gd name="T71" fmla="*/ 412 w 412"/>
                  <a:gd name="T72" fmla="*/ 543 h 54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2" h="543">
                    <a:moveTo>
                      <a:pt x="151" y="454"/>
                    </a:moveTo>
                    <a:lnTo>
                      <a:pt x="182" y="522"/>
                    </a:lnTo>
                    <a:lnTo>
                      <a:pt x="254" y="543"/>
                    </a:lnTo>
                    <a:lnTo>
                      <a:pt x="316" y="536"/>
                    </a:lnTo>
                    <a:lnTo>
                      <a:pt x="367" y="492"/>
                    </a:lnTo>
                    <a:lnTo>
                      <a:pt x="408" y="402"/>
                    </a:lnTo>
                    <a:lnTo>
                      <a:pt x="412" y="296"/>
                    </a:lnTo>
                    <a:lnTo>
                      <a:pt x="398" y="203"/>
                    </a:lnTo>
                    <a:lnTo>
                      <a:pt x="340" y="99"/>
                    </a:lnTo>
                    <a:lnTo>
                      <a:pt x="298" y="51"/>
                    </a:lnTo>
                    <a:lnTo>
                      <a:pt x="254" y="21"/>
                    </a:lnTo>
                    <a:lnTo>
                      <a:pt x="213" y="0"/>
                    </a:lnTo>
                    <a:lnTo>
                      <a:pt x="141" y="7"/>
                    </a:lnTo>
                    <a:lnTo>
                      <a:pt x="103" y="69"/>
                    </a:lnTo>
                    <a:lnTo>
                      <a:pt x="83" y="134"/>
                    </a:lnTo>
                    <a:lnTo>
                      <a:pt x="83" y="238"/>
                    </a:lnTo>
                    <a:lnTo>
                      <a:pt x="100" y="337"/>
                    </a:lnTo>
                    <a:lnTo>
                      <a:pt x="120" y="392"/>
                    </a:lnTo>
                    <a:lnTo>
                      <a:pt x="6" y="474"/>
                    </a:lnTo>
                    <a:lnTo>
                      <a:pt x="0" y="505"/>
                    </a:lnTo>
                    <a:lnTo>
                      <a:pt x="17" y="522"/>
                    </a:lnTo>
                    <a:lnTo>
                      <a:pt x="141" y="430"/>
                    </a:lnTo>
                    <a:lnTo>
                      <a:pt x="151" y="454"/>
                    </a:lnTo>
                    <a:close/>
                  </a:path>
                </a:pathLst>
              </a:cu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102" name="Freeform 156"/>
              <p:cNvSpPr>
                <a:spLocks noChangeArrowheads="1"/>
              </p:cNvSpPr>
              <p:nvPr/>
            </p:nvSpPr>
            <p:spPr bwMode="auto">
              <a:xfrm>
                <a:off x="244" y="0"/>
                <a:ext cx="424" cy="494"/>
              </a:xfrm>
              <a:custGeom>
                <a:avLst/>
                <a:gdLst>
                  <a:gd name="T0" fmla="*/ 1 w 819"/>
                  <a:gd name="T1" fmla="*/ 1 h 908"/>
                  <a:gd name="T2" fmla="*/ 1 w 819"/>
                  <a:gd name="T3" fmla="*/ 1 h 908"/>
                  <a:gd name="T4" fmla="*/ 1 w 819"/>
                  <a:gd name="T5" fmla="*/ 1 h 908"/>
                  <a:gd name="T6" fmla="*/ 1 w 819"/>
                  <a:gd name="T7" fmla="*/ 1 h 908"/>
                  <a:gd name="T8" fmla="*/ 1 w 819"/>
                  <a:gd name="T9" fmla="*/ 1 h 908"/>
                  <a:gd name="T10" fmla="*/ 1 w 819"/>
                  <a:gd name="T11" fmla="*/ 1 h 908"/>
                  <a:gd name="T12" fmla="*/ 1 w 819"/>
                  <a:gd name="T13" fmla="*/ 1 h 908"/>
                  <a:gd name="T14" fmla="*/ 1 w 819"/>
                  <a:gd name="T15" fmla="*/ 1 h 908"/>
                  <a:gd name="T16" fmla="*/ 1 w 819"/>
                  <a:gd name="T17" fmla="*/ 1 h 908"/>
                  <a:gd name="T18" fmla="*/ 1 w 819"/>
                  <a:gd name="T19" fmla="*/ 1 h 908"/>
                  <a:gd name="T20" fmla="*/ 1 w 819"/>
                  <a:gd name="T21" fmla="*/ 1 h 908"/>
                  <a:gd name="T22" fmla="*/ 1 w 819"/>
                  <a:gd name="T23" fmla="*/ 1 h 908"/>
                  <a:gd name="T24" fmla="*/ 1 w 819"/>
                  <a:gd name="T25" fmla="*/ 1 h 908"/>
                  <a:gd name="T26" fmla="*/ 1 w 819"/>
                  <a:gd name="T27" fmla="*/ 1 h 908"/>
                  <a:gd name="T28" fmla="*/ 1 w 819"/>
                  <a:gd name="T29" fmla="*/ 1 h 908"/>
                  <a:gd name="T30" fmla="*/ 1 w 819"/>
                  <a:gd name="T31" fmla="*/ 1 h 908"/>
                  <a:gd name="T32" fmla="*/ 1 w 819"/>
                  <a:gd name="T33" fmla="*/ 1 h 908"/>
                  <a:gd name="T34" fmla="*/ 1 w 819"/>
                  <a:gd name="T35" fmla="*/ 1 h 908"/>
                  <a:gd name="T36" fmla="*/ 1 w 819"/>
                  <a:gd name="T37" fmla="*/ 1 h 908"/>
                  <a:gd name="T38" fmla="*/ 1 w 819"/>
                  <a:gd name="T39" fmla="*/ 1 h 908"/>
                  <a:gd name="T40" fmla="*/ 1 w 819"/>
                  <a:gd name="T41" fmla="*/ 1 h 908"/>
                  <a:gd name="T42" fmla="*/ 1 w 819"/>
                  <a:gd name="T43" fmla="*/ 1 h 908"/>
                  <a:gd name="T44" fmla="*/ 1 w 819"/>
                  <a:gd name="T45" fmla="*/ 0 h 908"/>
                  <a:gd name="T46" fmla="*/ 0 w 819"/>
                  <a:gd name="T47" fmla="*/ 1 h 908"/>
                  <a:gd name="T48" fmla="*/ 1 w 819"/>
                  <a:gd name="T49" fmla="*/ 1 h 908"/>
                  <a:gd name="T50" fmla="*/ 1 w 819"/>
                  <a:gd name="T51" fmla="*/ 1 h 908"/>
                  <a:gd name="T52" fmla="*/ 1 w 819"/>
                  <a:gd name="T53" fmla="*/ 1 h 908"/>
                  <a:gd name="T54" fmla="*/ 1 w 819"/>
                  <a:gd name="T55" fmla="*/ 1 h 908"/>
                  <a:gd name="T56" fmla="*/ 1 w 819"/>
                  <a:gd name="T57" fmla="*/ 1 h 908"/>
                  <a:gd name="T58" fmla="*/ 1 w 819"/>
                  <a:gd name="T59" fmla="*/ 1 h 908"/>
                  <a:gd name="T60" fmla="*/ 1 w 819"/>
                  <a:gd name="T61" fmla="*/ 1 h 908"/>
                  <a:gd name="T62" fmla="*/ 1 w 819"/>
                  <a:gd name="T63" fmla="*/ 1 h 908"/>
                  <a:gd name="T64" fmla="*/ 1 w 819"/>
                  <a:gd name="T65" fmla="*/ 1 h 908"/>
                  <a:gd name="T66" fmla="*/ 1 w 819"/>
                  <a:gd name="T67" fmla="*/ 1 h 908"/>
                  <a:gd name="T68" fmla="*/ 1 w 819"/>
                  <a:gd name="T69" fmla="*/ 1 h 908"/>
                  <a:gd name="T70" fmla="*/ 1 w 819"/>
                  <a:gd name="T71" fmla="*/ 1 h 908"/>
                  <a:gd name="T72" fmla="*/ 1 w 819"/>
                  <a:gd name="T73" fmla="*/ 1 h 908"/>
                  <a:gd name="T74" fmla="*/ 1 w 819"/>
                  <a:gd name="T75" fmla="*/ 1 h 908"/>
                  <a:gd name="T76" fmla="*/ 1 w 819"/>
                  <a:gd name="T77" fmla="*/ 1 h 908"/>
                  <a:gd name="T78" fmla="*/ 1 w 819"/>
                  <a:gd name="T79" fmla="*/ 1 h 908"/>
                  <a:gd name="T80" fmla="*/ 1 w 819"/>
                  <a:gd name="T81" fmla="*/ 1 h 908"/>
                  <a:gd name="T82" fmla="*/ 1 w 819"/>
                  <a:gd name="T83" fmla="*/ 1 h 908"/>
                  <a:gd name="T84" fmla="*/ 1 w 819"/>
                  <a:gd name="T85" fmla="*/ 1 h 908"/>
                  <a:gd name="T86" fmla="*/ 1 w 819"/>
                  <a:gd name="T87" fmla="*/ 1 h 908"/>
                  <a:gd name="T88" fmla="*/ 1 w 819"/>
                  <a:gd name="T89" fmla="*/ 1 h 908"/>
                  <a:gd name="T90" fmla="*/ 1 w 819"/>
                  <a:gd name="T91" fmla="*/ 1 h 908"/>
                  <a:gd name="T92" fmla="*/ 1 w 819"/>
                  <a:gd name="T93" fmla="*/ 1 h 9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19"/>
                  <a:gd name="T142" fmla="*/ 0 h 908"/>
                  <a:gd name="T143" fmla="*/ 819 w 819"/>
                  <a:gd name="T144" fmla="*/ 908 h 9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19" h="908">
                    <a:moveTo>
                      <a:pt x="545" y="628"/>
                    </a:moveTo>
                    <a:lnTo>
                      <a:pt x="504" y="669"/>
                    </a:lnTo>
                    <a:lnTo>
                      <a:pt x="417" y="720"/>
                    </a:lnTo>
                    <a:lnTo>
                      <a:pt x="339" y="751"/>
                    </a:lnTo>
                    <a:lnTo>
                      <a:pt x="284" y="782"/>
                    </a:lnTo>
                    <a:lnTo>
                      <a:pt x="232" y="823"/>
                    </a:lnTo>
                    <a:lnTo>
                      <a:pt x="226" y="895"/>
                    </a:lnTo>
                    <a:lnTo>
                      <a:pt x="277" y="908"/>
                    </a:lnTo>
                    <a:lnTo>
                      <a:pt x="407" y="833"/>
                    </a:lnTo>
                    <a:lnTo>
                      <a:pt x="504" y="744"/>
                    </a:lnTo>
                    <a:lnTo>
                      <a:pt x="617" y="631"/>
                    </a:lnTo>
                    <a:lnTo>
                      <a:pt x="709" y="559"/>
                    </a:lnTo>
                    <a:lnTo>
                      <a:pt x="788" y="504"/>
                    </a:lnTo>
                    <a:lnTo>
                      <a:pt x="819" y="477"/>
                    </a:lnTo>
                    <a:lnTo>
                      <a:pt x="808" y="443"/>
                    </a:lnTo>
                    <a:lnTo>
                      <a:pt x="771" y="395"/>
                    </a:lnTo>
                    <a:lnTo>
                      <a:pt x="634" y="320"/>
                    </a:lnTo>
                    <a:lnTo>
                      <a:pt x="504" y="250"/>
                    </a:lnTo>
                    <a:lnTo>
                      <a:pt x="345" y="178"/>
                    </a:lnTo>
                    <a:lnTo>
                      <a:pt x="287" y="137"/>
                    </a:lnTo>
                    <a:lnTo>
                      <a:pt x="226" y="82"/>
                    </a:lnTo>
                    <a:lnTo>
                      <a:pt x="164" y="21"/>
                    </a:lnTo>
                    <a:lnTo>
                      <a:pt x="109" y="0"/>
                    </a:lnTo>
                    <a:lnTo>
                      <a:pt x="0" y="76"/>
                    </a:lnTo>
                    <a:lnTo>
                      <a:pt x="7" y="147"/>
                    </a:lnTo>
                    <a:lnTo>
                      <a:pt x="27" y="175"/>
                    </a:lnTo>
                    <a:lnTo>
                      <a:pt x="82" y="164"/>
                    </a:lnTo>
                    <a:lnTo>
                      <a:pt x="72" y="134"/>
                    </a:lnTo>
                    <a:lnTo>
                      <a:pt x="51" y="123"/>
                    </a:lnTo>
                    <a:lnTo>
                      <a:pt x="41" y="86"/>
                    </a:lnTo>
                    <a:lnTo>
                      <a:pt x="102" y="45"/>
                    </a:lnTo>
                    <a:lnTo>
                      <a:pt x="154" y="86"/>
                    </a:lnTo>
                    <a:lnTo>
                      <a:pt x="154" y="123"/>
                    </a:lnTo>
                    <a:lnTo>
                      <a:pt x="133" y="168"/>
                    </a:lnTo>
                    <a:lnTo>
                      <a:pt x="150" y="199"/>
                    </a:lnTo>
                    <a:lnTo>
                      <a:pt x="253" y="226"/>
                    </a:lnTo>
                    <a:lnTo>
                      <a:pt x="294" y="188"/>
                    </a:lnTo>
                    <a:lnTo>
                      <a:pt x="431" y="271"/>
                    </a:lnTo>
                    <a:lnTo>
                      <a:pt x="545" y="323"/>
                    </a:lnTo>
                    <a:lnTo>
                      <a:pt x="607" y="354"/>
                    </a:lnTo>
                    <a:lnTo>
                      <a:pt x="668" y="385"/>
                    </a:lnTo>
                    <a:lnTo>
                      <a:pt x="716" y="426"/>
                    </a:lnTo>
                    <a:lnTo>
                      <a:pt x="747" y="467"/>
                    </a:lnTo>
                    <a:lnTo>
                      <a:pt x="719" y="497"/>
                    </a:lnTo>
                    <a:lnTo>
                      <a:pt x="654" y="539"/>
                    </a:lnTo>
                    <a:lnTo>
                      <a:pt x="586" y="586"/>
                    </a:lnTo>
                    <a:lnTo>
                      <a:pt x="545" y="628"/>
                    </a:lnTo>
                    <a:close/>
                  </a:path>
                </a:pathLst>
              </a:cu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sp>
            <p:nvSpPr>
              <p:cNvPr id="103" name="Freeform 152"/>
              <p:cNvSpPr>
                <a:spLocks/>
              </p:cNvSpPr>
              <p:nvPr/>
            </p:nvSpPr>
            <p:spPr bwMode="auto">
              <a:xfrm>
                <a:off x="233" y="389"/>
                <a:ext cx="182" cy="435"/>
              </a:xfrm>
              <a:custGeom>
                <a:avLst/>
                <a:gdLst>
                  <a:gd name="T0" fmla="*/ 1 w 351"/>
                  <a:gd name="T1" fmla="*/ 1 h 799"/>
                  <a:gd name="T2" fmla="*/ 1 w 351"/>
                  <a:gd name="T3" fmla="*/ 1 h 799"/>
                  <a:gd name="T4" fmla="*/ 1 w 351"/>
                  <a:gd name="T5" fmla="*/ 0 h 799"/>
                  <a:gd name="T6" fmla="*/ 1 w 351"/>
                  <a:gd name="T7" fmla="*/ 0 h 799"/>
                  <a:gd name="T8" fmla="*/ 1 w 351"/>
                  <a:gd name="T9" fmla="*/ 1 h 799"/>
                  <a:gd name="T10" fmla="*/ 1 w 351"/>
                  <a:gd name="T11" fmla="*/ 1 h 799"/>
                  <a:gd name="T12" fmla="*/ 1 w 351"/>
                  <a:gd name="T13" fmla="*/ 1 h 799"/>
                  <a:gd name="T14" fmla="*/ 1 w 351"/>
                  <a:gd name="T15" fmla="*/ 1 h 799"/>
                  <a:gd name="T16" fmla="*/ 1 w 351"/>
                  <a:gd name="T17" fmla="*/ 1 h 799"/>
                  <a:gd name="T18" fmla="*/ 1 w 351"/>
                  <a:gd name="T19" fmla="*/ 1 h 799"/>
                  <a:gd name="T20" fmla="*/ 1 w 351"/>
                  <a:gd name="T21" fmla="*/ 1 h 799"/>
                  <a:gd name="T22" fmla="*/ 1 w 351"/>
                  <a:gd name="T23" fmla="*/ 1 h 799"/>
                  <a:gd name="T24" fmla="*/ 1 w 351"/>
                  <a:gd name="T25" fmla="*/ 1 h 799"/>
                  <a:gd name="T26" fmla="*/ 1 w 351"/>
                  <a:gd name="T27" fmla="*/ 1 h 799"/>
                  <a:gd name="T28" fmla="*/ 1 w 351"/>
                  <a:gd name="T29" fmla="*/ 1 h 799"/>
                  <a:gd name="T30" fmla="*/ 1 w 351"/>
                  <a:gd name="T31" fmla="*/ 1 h 799"/>
                  <a:gd name="T32" fmla="*/ 0 w 351"/>
                  <a:gd name="T33" fmla="*/ 1 h 799"/>
                  <a:gd name="T34" fmla="*/ 1 w 351"/>
                  <a:gd name="T35" fmla="*/ 1 h 799"/>
                  <a:gd name="T36" fmla="*/ 1 w 351"/>
                  <a:gd name="T37" fmla="*/ 1 h 799"/>
                  <a:gd name="T38" fmla="*/ 1 w 351"/>
                  <a:gd name="T39" fmla="*/ 1 h 799"/>
                  <a:gd name="T40" fmla="*/ 1 w 351"/>
                  <a:gd name="T41" fmla="*/ 1 h 7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1"/>
                  <a:gd name="T64" fmla="*/ 0 h 799"/>
                  <a:gd name="T65" fmla="*/ 351 w 351"/>
                  <a:gd name="T66" fmla="*/ 799 h 7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1" h="799">
                    <a:moveTo>
                      <a:pt x="75" y="61"/>
                    </a:moveTo>
                    <a:lnTo>
                      <a:pt x="106" y="10"/>
                    </a:lnTo>
                    <a:lnTo>
                      <a:pt x="144" y="0"/>
                    </a:lnTo>
                    <a:lnTo>
                      <a:pt x="196" y="0"/>
                    </a:lnTo>
                    <a:lnTo>
                      <a:pt x="261" y="37"/>
                    </a:lnTo>
                    <a:lnTo>
                      <a:pt x="302" y="120"/>
                    </a:lnTo>
                    <a:lnTo>
                      <a:pt x="333" y="227"/>
                    </a:lnTo>
                    <a:lnTo>
                      <a:pt x="351" y="336"/>
                    </a:lnTo>
                    <a:lnTo>
                      <a:pt x="351" y="484"/>
                    </a:lnTo>
                    <a:lnTo>
                      <a:pt x="313" y="645"/>
                    </a:lnTo>
                    <a:lnTo>
                      <a:pt x="258" y="740"/>
                    </a:lnTo>
                    <a:lnTo>
                      <a:pt x="185" y="788"/>
                    </a:lnTo>
                    <a:lnTo>
                      <a:pt x="117" y="799"/>
                    </a:lnTo>
                    <a:lnTo>
                      <a:pt x="65" y="768"/>
                    </a:lnTo>
                    <a:lnTo>
                      <a:pt x="24" y="730"/>
                    </a:lnTo>
                    <a:lnTo>
                      <a:pt x="13" y="669"/>
                    </a:lnTo>
                    <a:lnTo>
                      <a:pt x="0" y="552"/>
                    </a:lnTo>
                    <a:lnTo>
                      <a:pt x="10" y="408"/>
                    </a:lnTo>
                    <a:lnTo>
                      <a:pt x="41" y="258"/>
                    </a:lnTo>
                    <a:lnTo>
                      <a:pt x="61" y="150"/>
                    </a:lnTo>
                    <a:lnTo>
                      <a:pt x="75" y="61"/>
                    </a:lnTo>
                    <a:close/>
                  </a:path>
                </a:pathLst>
              </a:custGeom>
              <a:solidFill>
                <a:srgbClr val="0066FF"/>
              </a:solidFill>
              <a:ln w="9525" cmpd="sng">
                <a:solidFill>
                  <a:srgbClr val="0066FF"/>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b="1">
                  <a:latin typeface="华文细黑" panose="02010600040101010101" pitchFamily="2" charset="-122"/>
                  <a:ea typeface="华文细黑" panose="02010600040101010101" pitchFamily="2" charset="-122"/>
                </a:endParaRPr>
              </a:p>
            </p:txBody>
          </p:sp>
        </p:grpSp>
      </p:grpSp>
      <p:pic>
        <p:nvPicPr>
          <p:cNvPr id="104" name="Picture 1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7185" y="959283"/>
            <a:ext cx="1742282"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19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9" presetClass="entr" presetSubtype="10" fill="hold" nodeType="clickEffect">
                                  <p:stCondLst>
                                    <p:cond delay="0"/>
                                  </p:stCondLst>
                                  <p:childTnLst>
                                    <p:set>
                                      <p:cBhvr>
                                        <p:cTn id="12" dur="1" fill="hold">
                                          <p:stCondLst>
                                            <p:cond delay="0"/>
                                          </p:stCondLst>
                                        </p:cTn>
                                        <p:tgtEl>
                                          <p:spTgt spid="86"/>
                                        </p:tgtEl>
                                        <p:attrNameLst>
                                          <p:attrName>style.visibility</p:attrName>
                                        </p:attrNameLst>
                                      </p:cBhvr>
                                      <p:to>
                                        <p:strVal val="visible"/>
                                      </p:to>
                                    </p:set>
                                    <p:anim calcmode="lin" valueType="num">
                                      <p:cBhvr>
                                        <p:cTn id="13" dur="5000" fill="hold"/>
                                        <p:tgtEl>
                                          <p:spTgt spid="86"/>
                                        </p:tgtEl>
                                        <p:attrNameLst>
                                          <p:attrName>ppt_w</p:attrName>
                                        </p:attrNameLst>
                                      </p:cBhvr>
                                      <p:tavLst>
                                        <p:tav tm="0" fmla="#ppt_w*sin(2.5*pi*$)">
                                          <p:val>
                                            <p:fltVal val="0"/>
                                          </p:val>
                                        </p:tav>
                                        <p:tav tm="100000">
                                          <p:val>
                                            <p:fltVal val="1"/>
                                          </p:val>
                                        </p:tav>
                                      </p:tavLst>
                                    </p:anim>
                                    <p:anim calcmode="lin" valueType="num">
                                      <p:cBhvr>
                                        <p:cTn id="14" dur="5000" fill="hold"/>
                                        <p:tgtEl>
                                          <p:spTgt spid="86"/>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8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
                                        </p:tgtEl>
                                        <p:attrNameLst>
                                          <p:attrName>style.visibility</p:attrName>
                                        </p:attrNameLst>
                                      </p:cBhvr>
                                      <p:to>
                                        <p:strVal val="visible"/>
                                      </p:to>
                                    </p:set>
                                  </p:childTnLst>
                                  <p:subTnLst>
                                    <p:set>
                                      <p:cBhvr override="childStyle">
                                        <p:cTn dur="1" fill="hold" display="0" masterRel="nextClick" afterEffect="1"/>
                                        <p:tgtEl>
                                          <p:spTgt spid="5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 calcmode="lin" valueType="num">
                                      <p:cBhvr additive="base">
                                        <p:cTn id="23" dur="500" fill="hold"/>
                                        <p:tgtEl>
                                          <p:spTgt spid="104"/>
                                        </p:tgtEl>
                                        <p:attrNameLst>
                                          <p:attrName>ppt_x</p:attrName>
                                        </p:attrNameLst>
                                      </p:cBhvr>
                                      <p:tavLst>
                                        <p:tav tm="0">
                                          <p:val>
                                            <p:strVal val="0-#ppt_w/2"/>
                                          </p:val>
                                        </p:tav>
                                        <p:tav tm="100000">
                                          <p:val>
                                            <p:strVal val="#ppt_x"/>
                                          </p:val>
                                        </p:tav>
                                      </p:tavLst>
                                    </p:anim>
                                    <p:anim calcmode="lin" valueType="num">
                                      <p:cBhvr additive="base">
                                        <p:cTn id="24" dur="500" fill="hold"/>
                                        <p:tgtEl>
                                          <p:spTgt spid="10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iterate type="lt">
                                    <p:tmPct val="100000"/>
                                  </p:iterate>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wipe(up)">
                                      <p:cBhvr>
                                        <p:cTn id="29" dur="75"/>
                                        <p:tgtEl>
                                          <p:spTgt spid="2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iterate type="lt">
                                    <p:tmPct val="100000"/>
                                  </p:iterate>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up)">
                                      <p:cBhvr>
                                        <p:cTn id="34" dur="75"/>
                                        <p:tgtEl>
                                          <p:spTgt spid="2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iterate type="lt">
                                    <p:tmPct val="100000"/>
                                  </p:iterate>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up)">
                                      <p:cBhvr>
                                        <p:cTn id="39" dur="75"/>
                                        <p:tgtEl>
                                          <p:spTgt spid="2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iterate type="lt">
                                    <p:tmPct val="100000"/>
                                  </p:iterate>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wipe(up)">
                                      <p:cBhvr>
                                        <p:cTn id="44" dur="75"/>
                                        <p:tgtEl>
                                          <p:spTgt spid="2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9" presetClass="entr" presetSubtype="10" fill="hold" nodeType="clickEffect">
                                  <p:stCondLst>
                                    <p:cond delay="0"/>
                                  </p:stCondLst>
                                  <p:childTnLst>
                                    <p:set>
                                      <p:cBhvr>
                                        <p:cTn id="54" dur="1" fill="hold">
                                          <p:stCondLst>
                                            <p:cond delay="0"/>
                                          </p:stCondLst>
                                        </p:cTn>
                                        <p:tgtEl>
                                          <p:spTgt spid="95"/>
                                        </p:tgtEl>
                                        <p:attrNameLst>
                                          <p:attrName>style.visibility</p:attrName>
                                        </p:attrNameLst>
                                      </p:cBhvr>
                                      <p:to>
                                        <p:strVal val="visible"/>
                                      </p:to>
                                    </p:set>
                                    <p:anim calcmode="lin" valueType="num">
                                      <p:cBhvr>
                                        <p:cTn id="55" dur="5000" fill="hold"/>
                                        <p:tgtEl>
                                          <p:spTgt spid="95"/>
                                        </p:tgtEl>
                                        <p:attrNameLst>
                                          <p:attrName>ppt_w</p:attrName>
                                        </p:attrNameLst>
                                      </p:cBhvr>
                                      <p:tavLst>
                                        <p:tav tm="0" fmla="#ppt_w*sin(2.5*pi*$)">
                                          <p:val>
                                            <p:fltVal val="0"/>
                                          </p:val>
                                        </p:tav>
                                        <p:tav tm="100000">
                                          <p:val>
                                            <p:fltVal val="1"/>
                                          </p:val>
                                        </p:tav>
                                      </p:tavLst>
                                    </p:anim>
                                    <p:anim calcmode="lin" valueType="num">
                                      <p:cBhvr>
                                        <p:cTn id="56" dur="5000" fill="hold"/>
                                        <p:tgtEl>
                                          <p:spTgt spid="95"/>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95"/>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strips(downRight)">
                                      <p:cBhvr>
                                        <p:cTn id="61" dur="500"/>
                                        <p:tgtEl>
                                          <p:spTgt spid="6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left)">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23" presetClass="entr" presetSubtype="32"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strVal val="4*#ppt_w"/>
                                          </p:val>
                                        </p:tav>
                                        <p:tav tm="100000">
                                          <p:val>
                                            <p:strVal val="#ppt_w"/>
                                          </p:val>
                                        </p:tav>
                                      </p:tavLst>
                                    </p:anim>
                                    <p:anim calcmode="lin" valueType="num">
                                      <p:cBhvr>
                                        <p:cTn id="72" dur="500" fill="hold"/>
                                        <p:tgtEl>
                                          <p:spTgt spid="30"/>
                                        </p:tgtEl>
                                        <p:attrNameLst>
                                          <p:attrName>ppt_h</p:attrName>
                                        </p:attrNameLst>
                                      </p:cBhvr>
                                      <p:tavLst>
                                        <p:tav tm="0">
                                          <p:val>
                                            <p:strVal val="4*#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23" presetClass="entr" presetSubtype="32" fill="hold" nodeType="click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p:cTn id="82" dur="500" fill="hold"/>
                                        <p:tgtEl>
                                          <p:spTgt spid="42"/>
                                        </p:tgtEl>
                                        <p:attrNameLst>
                                          <p:attrName>ppt_w</p:attrName>
                                        </p:attrNameLst>
                                      </p:cBhvr>
                                      <p:tavLst>
                                        <p:tav tm="0">
                                          <p:val>
                                            <p:strVal val="4*#ppt_w"/>
                                          </p:val>
                                        </p:tav>
                                        <p:tav tm="100000">
                                          <p:val>
                                            <p:strVal val="#ppt_w"/>
                                          </p:val>
                                        </p:tav>
                                      </p:tavLst>
                                    </p:anim>
                                    <p:anim calcmode="lin" valueType="num">
                                      <p:cBhvr>
                                        <p:cTn id="83" dur="500" fill="hold"/>
                                        <p:tgtEl>
                                          <p:spTgt spid="42"/>
                                        </p:tgtEl>
                                        <p:attrNameLst>
                                          <p:attrName>ppt_h</p:attrName>
                                        </p:attrNameLst>
                                      </p:cBhvr>
                                      <p:tavLst>
                                        <p:tav tm="0">
                                          <p:val>
                                            <p:strVal val="4*#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childTnLst>
                    </p:cTn>
                  </p:par>
                  <p:par>
                    <p:cTn id="89" fill="hold">
                      <p:stCondLst>
                        <p:cond delay="indefinite"/>
                      </p:stCondLst>
                      <p:childTnLst>
                        <p:par>
                          <p:cTn id="90" fill="hold">
                            <p:stCondLst>
                              <p:cond delay="0"/>
                            </p:stCondLst>
                            <p:childTnLst>
                              <p:par>
                                <p:cTn id="91" presetID="23" presetClass="entr" presetSubtype="32" fill="hold" nodeType="click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p:cTn id="93" dur="500" fill="hold"/>
                                        <p:tgtEl>
                                          <p:spTgt spid="33"/>
                                        </p:tgtEl>
                                        <p:attrNameLst>
                                          <p:attrName>ppt_w</p:attrName>
                                        </p:attrNameLst>
                                      </p:cBhvr>
                                      <p:tavLst>
                                        <p:tav tm="0">
                                          <p:val>
                                            <p:strVal val="4*#ppt_w"/>
                                          </p:val>
                                        </p:tav>
                                        <p:tav tm="100000">
                                          <p:val>
                                            <p:strVal val="#ppt_w"/>
                                          </p:val>
                                        </p:tav>
                                      </p:tavLst>
                                    </p:anim>
                                    <p:anim calcmode="lin" valueType="num">
                                      <p:cBhvr>
                                        <p:cTn id="94" dur="500" fill="hold"/>
                                        <p:tgtEl>
                                          <p:spTgt spid="33"/>
                                        </p:tgtEl>
                                        <p:attrNameLst>
                                          <p:attrName>ppt_h</p:attrName>
                                        </p:attrNameLst>
                                      </p:cBhvr>
                                      <p:tavLst>
                                        <p:tav tm="0">
                                          <p:val>
                                            <p:strVal val="4*#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23" presetClass="entr" presetSubtype="32" fill="hold" nodeType="click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p:cTn id="99" dur="500" fill="hold"/>
                                        <p:tgtEl>
                                          <p:spTgt spid="36"/>
                                        </p:tgtEl>
                                        <p:attrNameLst>
                                          <p:attrName>ppt_w</p:attrName>
                                        </p:attrNameLst>
                                      </p:cBhvr>
                                      <p:tavLst>
                                        <p:tav tm="0">
                                          <p:val>
                                            <p:strVal val="4*#ppt_w"/>
                                          </p:val>
                                        </p:tav>
                                        <p:tav tm="100000">
                                          <p:val>
                                            <p:strVal val="#ppt_w"/>
                                          </p:val>
                                        </p:tav>
                                      </p:tavLst>
                                    </p:anim>
                                    <p:anim calcmode="lin" valueType="num">
                                      <p:cBhvr>
                                        <p:cTn id="100" dur="500" fill="hold"/>
                                        <p:tgtEl>
                                          <p:spTgt spid="36"/>
                                        </p:tgtEl>
                                        <p:attrNameLst>
                                          <p:attrName>ppt_h</p:attrName>
                                        </p:attrNameLst>
                                      </p:cBhvr>
                                      <p:tavLst>
                                        <p:tav tm="0">
                                          <p:val>
                                            <p:strVal val="4*#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499"/>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105" fill="hold">
                      <p:stCondLst>
                        <p:cond delay="indefinite"/>
                      </p:stCondLst>
                      <p:childTnLst>
                        <p:par>
                          <p:cTn id="106" fill="hold">
                            <p:stCondLst>
                              <p:cond delay="0"/>
                            </p:stCondLst>
                            <p:childTnLst>
                              <p:par>
                                <p:cTn id="107" presetID="23" presetClass="entr" presetSubtype="32" fill="hold" nodeType="clickEffect">
                                  <p:stCondLst>
                                    <p:cond delay="0"/>
                                  </p:stCondLst>
                                  <p:childTnLst>
                                    <p:set>
                                      <p:cBhvr>
                                        <p:cTn id="108" dur="1" fill="hold">
                                          <p:stCondLst>
                                            <p:cond delay="0"/>
                                          </p:stCondLst>
                                        </p:cTn>
                                        <p:tgtEl>
                                          <p:spTgt spid="45"/>
                                        </p:tgtEl>
                                        <p:attrNameLst>
                                          <p:attrName>style.visibility</p:attrName>
                                        </p:attrNameLst>
                                      </p:cBhvr>
                                      <p:to>
                                        <p:strVal val="visible"/>
                                      </p:to>
                                    </p:set>
                                    <p:anim calcmode="lin" valueType="num">
                                      <p:cBhvr>
                                        <p:cTn id="109" dur="500" fill="hold"/>
                                        <p:tgtEl>
                                          <p:spTgt spid="45"/>
                                        </p:tgtEl>
                                        <p:attrNameLst>
                                          <p:attrName>ppt_w</p:attrName>
                                        </p:attrNameLst>
                                      </p:cBhvr>
                                      <p:tavLst>
                                        <p:tav tm="0">
                                          <p:val>
                                            <p:strVal val="4*#ppt_w"/>
                                          </p:val>
                                        </p:tav>
                                        <p:tav tm="100000">
                                          <p:val>
                                            <p:strVal val="#ppt_w"/>
                                          </p:val>
                                        </p:tav>
                                      </p:tavLst>
                                    </p:anim>
                                    <p:anim calcmode="lin" valueType="num">
                                      <p:cBhvr>
                                        <p:cTn id="110" dur="500" fill="hold"/>
                                        <p:tgtEl>
                                          <p:spTgt spid="45"/>
                                        </p:tgtEl>
                                        <p:attrNameLst>
                                          <p:attrName>ppt_h</p:attrName>
                                        </p:attrNameLst>
                                      </p:cBhvr>
                                      <p:tavLst>
                                        <p:tav tm="0">
                                          <p:val>
                                            <p:strVal val="4*#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499"/>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115" fill="hold">
                      <p:stCondLst>
                        <p:cond delay="indefinite"/>
                      </p:stCondLst>
                      <p:childTnLst>
                        <p:par>
                          <p:cTn id="116" fill="hold">
                            <p:stCondLst>
                              <p:cond delay="0"/>
                            </p:stCondLst>
                            <p:childTnLst>
                              <p:par>
                                <p:cTn id="117" presetID="23" presetClass="entr" presetSubtype="32" fill="hold" nodeType="click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strVal val="4*#ppt_w"/>
                                          </p:val>
                                        </p:tav>
                                        <p:tav tm="100000">
                                          <p:val>
                                            <p:strVal val="#ppt_w"/>
                                          </p:val>
                                        </p:tav>
                                      </p:tavLst>
                                    </p:anim>
                                    <p:anim calcmode="lin" valueType="num">
                                      <p:cBhvr>
                                        <p:cTn id="120" dur="500" fill="hold"/>
                                        <p:tgtEl>
                                          <p:spTgt spid="48"/>
                                        </p:tgtEl>
                                        <p:attrNameLst>
                                          <p:attrName>ppt_h</p:attrName>
                                        </p:attrNameLst>
                                      </p:cBhvr>
                                      <p:tavLst>
                                        <p:tav tm="0">
                                          <p:val>
                                            <p:strVal val="4*#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left)">
                                      <p:cBhvr>
                                        <p:cTn id="125" dur="500"/>
                                        <p:tgtEl>
                                          <p:spTgt spid="22"/>
                                        </p:tgtEl>
                                      </p:cBhvr>
                                    </p:animEffect>
                                  </p:childTnLst>
                                </p:cTn>
                              </p:par>
                            </p:childTnLst>
                          </p:cTn>
                        </p:par>
                      </p:childTnLst>
                    </p:cTn>
                  </p:par>
                  <p:par>
                    <p:cTn id="126" fill="hold">
                      <p:stCondLst>
                        <p:cond delay="indefinite"/>
                      </p:stCondLst>
                      <p:childTnLst>
                        <p:par>
                          <p:cTn id="127" fill="hold">
                            <p:stCondLst>
                              <p:cond delay="0"/>
                            </p:stCondLst>
                            <p:childTnLst>
                              <p:par>
                                <p:cTn id="128" presetID="23" presetClass="entr" presetSubtype="32" fill="hold" nodeType="clickEffect">
                                  <p:stCondLst>
                                    <p:cond delay="0"/>
                                  </p:stCondLst>
                                  <p:childTnLst>
                                    <p:set>
                                      <p:cBhvr>
                                        <p:cTn id="129" dur="1" fill="hold">
                                          <p:stCondLst>
                                            <p:cond delay="0"/>
                                          </p:stCondLst>
                                        </p:cTn>
                                        <p:tgtEl>
                                          <p:spTgt spid="39"/>
                                        </p:tgtEl>
                                        <p:attrNameLst>
                                          <p:attrName>style.visibility</p:attrName>
                                        </p:attrNameLst>
                                      </p:cBhvr>
                                      <p:to>
                                        <p:strVal val="visible"/>
                                      </p:to>
                                    </p:set>
                                    <p:anim calcmode="lin" valueType="num">
                                      <p:cBhvr>
                                        <p:cTn id="130" dur="500" fill="hold"/>
                                        <p:tgtEl>
                                          <p:spTgt spid="39"/>
                                        </p:tgtEl>
                                        <p:attrNameLst>
                                          <p:attrName>ppt_w</p:attrName>
                                        </p:attrNameLst>
                                      </p:cBhvr>
                                      <p:tavLst>
                                        <p:tav tm="0">
                                          <p:val>
                                            <p:strVal val="4*#ppt_w"/>
                                          </p:val>
                                        </p:tav>
                                        <p:tav tm="100000">
                                          <p:val>
                                            <p:strVal val="#ppt_w"/>
                                          </p:val>
                                        </p:tav>
                                      </p:tavLst>
                                    </p:anim>
                                    <p:anim calcmode="lin" valueType="num">
                                      <p:cBhvr>
                                        <p:cTn id="131" dur="500" fill="hold"/>
                                        <p:tgtEl>
                                          <p:spTgt spid="39"/>
                                        </p:tgtEl>
                                        <p:attrNameLst>
                                          <p:attrName>ppt_h</p:attrName>
                                        </p:attrNameLst>
                                      </p:cBhvr>
                                      <p:tavLst>
                                        <p:tav tm="0">
                                          <p:val>
                                            <p:strVal val="4*#ppt_h"/>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wipe(up)">
                                      <p:cBhvr>
                                        <p:cTn id="136" dur="500"/>
                                        <p:tgtEl>
                                          <p:spTgt spid="23"/>
                                        </p:tgtEl>
                                      </p:cBhvr>
                                    </p:animEffect>
                                  </p:childTnLst>
                                </p:cTn>
                              </p:par>
                            </p:childTnLst>
                          </p:cTn>
                        </p:par>
                      </p:childTnLst>
                    </p:cTn>
                  </p:par>
                  <p:par>
                    <p:cTn id="137" fill="hold">
                      <p:stCondLst>
                        <p:cond delay="indefinite"/>
                      </p:stCondLst>
                      <p:childTnLst>
                        <p:par>
                          <p:cTn id="138" fill="hold">
                            <p:stCondLst>
                              <p:cond delay="0"/>
                            </p:stCondLst>
                            <p:childTnLst>
                              <p:par>
                                <p:cTn id="139" presetID="23" presetClass="entr" presetSubtype="32" fill="hold" nodeType="clickEffect">
                                  <p:stCondLst>
                                    <p:cond delay="0"/>
                                  </p:stCondLst>
                                  <p:childTnLst>
                                    <p:set>
                                      <p:cBhvr>
                                        <p:cTn id="140" dur="1" fill="hold">
                                          <p:stCondLst>
                                            <p:cond delay="0"/>
                                          </p:stCondLst>
                                        </p:cTn>
                                        <p:tgtEl>
                                          <p:spTgt spid="59"/>
                                        </p:tgtEl>
                                        <p:attrNameLst>
                                          <p:attrName>style.visibility</p:attrName>
                                        </p:attrNameLst>
                                      </p:cBhvr>
                                      <p:to>
                                        <p:strVal val="visible"/>
                                      </p:to>
                                    </p:set>
                                    <p:anim calcmode="lin" valueType="num">
                                      <p:cBhvr>
                                        <p:cTn id="141" dur="500" fill="hold"/>
                                        <p:tgtEl>
                                          <p:spTgt spid="59"/>
                                        </p:tgtEl>
                                        <p:attrNameLst>
                                          <p:attrName>ppt_w</p:attrName>
                                        </p:attrNameLst>
                                      </p:cBhvr>
                                      <p:tavLst>
                                        <p:tav tm="0">
                                          <p:val>
                                            <p:strVal val="4*#ppt_w"/>
                                          </p:val>
                                        </p:tav>
                                        <p:tav tm="100000">
                                          <p:val>
                                            <p:strVal val="#ppt_w"/>
                                          </p:val>
                                        </p:tav>
                                      </p:tavLst>
                                    </p:anim>
                                    <p:anim calcmode="lin" valueType="num">
                                      <p:cBhvr>
                                        <p:cTn id="142" dur="500" fill="hold"/>
                                        <p:tgtEl>
                                          <p:spTgt spid="59"/>
                                        </p:tgtEl>
                                        <p:attrNameLst>
                                          <p:attrName>ppt_h</p:attrName>
                                        </p:attrNameLst>
                                      </p:cBhvr>
                                      <p:tavLst>
                                        <p:tav tm="0">
                                          <p:val>
                                            <p:strVal val="4*#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nodeType="click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wipe(up)">
                                      <p:cBhvr>
                                        <p:cTn id="147" dur="500"/>
                                        <p:tgtEl>
                                          <p:spTgt spid="7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nodeType="click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wipe(up)">
                                      <p:cBhvr>
                                        <p:cTn id="152" dur="500"/>
                                        <p:tgtEl>
                                          <p:spTgt spid="65"/>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64"/>
                                        </p:tgtEl>
                                        <p:attrNameLst>
                                          <p:attrName>style.visibility</p:attrName>
                                        </p:attrNameLst>
                                      </p:cBhvr>
                                      <p:to>
                                        <p:strVal val="visible"/>
                                      </p:to>
                                    </p:set>
                                    <p:anim calcmode="lin" valueType="num">
                                      <p:cBhvr additive="base">
                                        <p:cTn id="157" dur="500" fill="hold"/>
                                        <p:tgtEl>
                                          <p:spTgt spid="64"/>
                                        </p:tgtEl>
                                        <p:attrNameLst>
                                          <p:attrName>ppt_x</p:attrName>
                                        </p:attrNameLst>
                                      </p:cBhvr>
                                      <p:tavLst>
                                        <p:tav tm="0">
                                          <p:val>
                                            <p:strVal val="#ppt_x"/>
                                          </p:val>
                                        </p:tav>
                                        <p:tav tm="100000">
                                          <p:val>
                                            <p:strVal val="#ppt_x"/>
                                          </p:val>
                                        </p:tav>
                                      </p:tavLst>
                                    </p:anim>
                                    <p:anim calcmode="lin" valueType="num">
                                      <p:cBhvr additive="base">
                                        <p:cTn id="15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75"/>
                                        </p:tgtEl>
                                        <p:attrNameLst>
                                          <p:attrName>style.visibility</p:attrName>
                                        </p:attrNameLst>
                                      </p:cBhvr>
                                      <p:to>
                                        <p:strVal val="visible"/>
                                      </p:to>
                                    </p:set>
                                    <p:animEffect transition="in" filter="wipe(left)">
                                      <p:cBhvr>
                                        <p:cTn id="163" dur="500"/>
                                        <p:tgtEl>
                                          <p:spTgt spid="7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wipe(down)">
                                      <p:cBhvr>
                                        <p:cTn id="168" dur="500"/>
                                        <p:tgtEl>
                                          <p:spTgt spid="81"/>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76"/>
                                        </p:tgtEl>
                                        <p:attrNameLst>
                                          <p:attrName>style.visibility</p:attrName>
                                        </p:attrNameLst>
                                      </p:cBhvr>
                                      <p:to>
                                        <p:strVal val="visible"/>
                                      </p:to>
                                    </p:set>
                                    <p:animEffect transition="in" filter="wipe(left)">
                                      <p:cBhvr>
                                        <p:cTn id="173" dur="500"/>
                                        <p:tgtEl>
                                          <p:spTgt spid="76"/>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82"/>
                                        </p:tgtEl>
                                        <p:attrNameLst>
                                          <p:attrName>style.visibility</p:attrName>
                                        </p:attrNameLst>
                                      </p:cBhvr>
                                      <p:to>
                                        <p:strVal val="visible"/>
                                      </p:to>
                                    </p:set>
                                    <p:animEffect transition="in" filter="wipe(down)">
                                      <p:cBhvr>
                                        <p:cTn id="178" dur="500"/>
                                        <p:tgtEl>
                                          <p:spTgt spid="82"/>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grpId="0" nodeType="clickEffect">
                                  <p:stCondLst>
                                    <p:cond delay="0"/>
                                  </p:stCondLst>
                                  <p:childTnLst>
                                    <p:set>
                                      <p:cBhvr>
                                        <p:cTn id="182" dur="1" fill="hold">
                                          <p:stCondLst>
                                            <p:cond delay="0"/>
                                          </p:stCondLst>
                                        </p:cTn>
                                        <p:tgtEl>
                                          <p:spTgt spid="78"/>
                                        </p:tgtEl>
                                        <p:attrNameLst>
                                          <p:attrName>style.visibility</p:attrName>
                                        </p:attrNameLst>
                                      </p:cBhvr>
                                      <p:to>
                                        <p:strVal val="visible"/>
                                      </p:to>
                                    </p:set>
                                    <p:animEffect transition="in" filter="wipe(down)">
                                      <p:cBhvr>
                                        <p:cTn id="183" dur="500"/>
                                        <p:tgtEl>
                                          <p:spTgt spid="78"/>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77"/>
                                        </p:tgtEl>
                                        <p:attrNameLst>
                                          <p:attrName>style.visibility</p:attrName>
                                        </p:attrNameLst>
                                      </p:cBhvr>
                                      <p:to>
                                        <p:strVal val="visible"/>
                                      </p:to>
                                    </p:set>
                                    <p:animEffect transition="in" filter="wipe(down)">
                                      <p:cBhvr>
                                        <p:cTn id="188" dur="500"/>
                                        <p:tgtEl>
                                          <p:spTgt spid="77"/>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grpId="0" nodeType="clickEffect">
                                  <p:stCondLst>
                                    <p:cond delay="0"/>
                                  </p:stCondLst>
                                  <p:childTnLst>
                                    <p:set>
                                      <p:cBhvr>
                                        <p:cTn id="192" dur="1" fill="hold">
                                          <p:stCondLst>
                                            <p:cond delay="0"/>
                                          </p:stCondLst>
                                        </p:cTn>
                                        <p:tgtEl>
                                          <p:spTgt spid="79"/>
                                        </p:tgtEl>
                                        <p:attrNameLst>
                                          <p:attrName>style.visibility</p:attrName>
                                        </p:attrNameLst>
                                      </p:cBhvr>
                                      <p:to>
                                        <p:strVal val="visible"/>
                                      </p:to>
                                    </p:set>
                                    <p:animEffect transition="in" filter="wipe(down)">
                                      <p:cBhvr>
                                        <p:cTn id="193" dur="500"/>
                                        <p:tgtEl>
                                          <p:spTgt spid="79"/>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80"/>
                                        </p:tgtEl>
                                        <p:attrNameLst>
                                          <p:attrName>style.visibility</p:attrName>
                                        </p:attrNameLst>
                                      </p:cBhvr>
                                      <p:to>
                                        <p:strVal val="visible"/>
                                      </p:to>
                                    </p:set>
                                    <p:animEffect transition="in" filter="wipe(down)">
                                      <p:cBhvr>
                                        <p:cTn id="198" dur="500"/>
                                        <p:tgtEl>
                                          <p:spTgt spid="80"/>
                                        </p:tgtEl>
                                      </p:cBhvr>
                                    </p:animEffect>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85"/>
                                        </p:tgtEl>
                                        <p:attrNameLst>
                                          <p:attrName>style.visibility</p:attrName>
                                        </p:attrNameLst>
                                      </p:cBhvr>
                                      <p:to>
                                        <p:strVal val="visible"/>
                                      </p:to>
                                    </p:set>
                                    <p:anim calcmode="lin" valueType="num">
                                      <p:cBhvr additive="base">
                                        <p:cTn id="203" dur="500" fill="hold"/>
                                        <p:tgtEl>
                                          <p:spTgt spid="85"/>
                                        </p:tgtEl>
                                        <p:attrNameLst>
                                          <p:attrName>ppt_x</p:attrName>
                                        </p:attrNameLst>
                                      </p:cBhvr>
                                      <p:tavLst>
                                        <p:tav tm="0">
                                          <p:val>
                                            <p:strVal val="#ppt_x"/>
                                          </p:val>
                                        </p:tav>
                                        <p:tav tm="100000">
                                          <p:val>
                                            <p:strVal val="#ppt_x"/>
                                          </p:val>
                                        </p:tav>
                                      </p:tavLst>
                                    </p:anim>
                                    <p:anim calcmode="lin" valueType="num">
                                      <p:cBhvr additive="base">
                                        <p:cTn id="204"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build="p" autoUpdateAnimBg="0"/>
      <p:bldP spid="27" grpId="0" build="p" autoUpdateAnimBg="0"/>
      <p:bldP spid="28" grpId="0" build="p" autoUpdateAnimBg="0"/>
      <p:bldP spid="29" grpId="0" build="p" autoUpdateAnimBg="0"/>
      <p:bldP spid="57" grpId="0" autoUpdateAnimBg="0"/>
      <p:bldP spid="58" grpId="0" autoUpdateAnimBg="0"/>
      <p:bldP spid="62" grpId="0" autoUpdateAnimBg="0"/>
      <p:bldP spid="63" grpId="0" autoUpdateAnimBg="0"/>
      <p:bldP spid="64" grpId="0" autoUpdateAnimBg="0"/>
      <p:bldP spid="75" grpId="0" animBg="1"/>
      <p:bldP spid="76" grpId="0" animBg="1"/>
      <p:bldP spid="77" grpId="0" animBg="1"/>
      <p:bldP spid="78" grpId="0" animBg="1"/>
      <p:bldP spid="79" grpId="0" animBg="1"/>
      <p:bldP spid="80" grpId="0" animBg="1"/>
      <p:bldP spid="81" grpId="0" animBg="1"/>
      <p:bldP spid="8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3"/>
          <p:cNvSpPr>
            <a:spLocks/>
          </p:cNvSpPr>
          <p:nvPr/>
        </p:nvSpPr>
        <p:spPr bwMode="auto">
          <a:xfrm>
            <a:off x="6727362" y="604838"/>
            <a:ext cx="6350" cy="2733675"/>
          </a:xfrm>
          <a:custGeom>
            <a:avLst/>
            <a:gdLst>
              <a:gd name="T0" fmla="*/ 0 w 4"/>
              <a:gd name="T1" fmla="*/ 2147483647 h 1722"/>
              <a:gd name="T2" fmla="*/ 2147483647 w 4"/>
              <a:gd name="T3" fmla="*/ 0 h 1722"/>
              <a:gd name="T4" fmla="*/ 0 60000 65536"/>
              <a:gd name="T5" fmla="*/ 0 60000 65536"/>
              <a:gd name="T6" fmla="*/ 0 w 4"/>
              <a:gd name="T7" fmla="*/ 0 h 1722"/>
              <a:gd name="T8" fmla="*/ 4 w 4"/>
              <a:gd name="T9" fmla="*/ 1722 h 1722"/>
            </a:gdLst>
            <a:ahLst/>
            <a:cxnLst>
              <a:cxn ang="T4">
                <a:pos x="T0" y="T1"/>
              </a:cxn>
              <a:cxn ang="T5">
                <a:pos x="T2" y="T3"/>
              </a:cxn>
            </a:cxnLst>
            <a:rect l="T6" t="T7" r="T8" b="T9"/>
            <a:pathLst>
              <a:path w="4" h="1722">
                <a:moveTo>
                  <a:pt x="0" y="1722"/>
                </a:moveTo>
                <a:lnTo>
                  <a:pt x="4" y="0"/>
                </a:lnTo>
              </a:path>
            </a:pathLst>
          </a:custGeom>
          <a:noFill/>
          <a:ln w="9525" cmpd="sng">
            <a:solidFill>
              <a:schemeClr val="tx1"/>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 name="Freeform 10"/>
          <p:cNvSpPr>
            <a:spLocks/>
          </p:cNvSpPr>
          <p:nvPr/>
        </p:nvSpPr>
        <p:spPr bwMode="auto">
          <a:xfrm>
            <a:off x="3450762" y="604838"/>
            <a:ext cx="9525" cy="2657475"/>
          </a:xfrm>
          <a:custGeom>
            <a:avLst/>
            <a:gdLst>
              <a:gd name="T0" fmla="*/ 0 w 6"/>
              <a:gd name="T1" fmla="*/ 2147483647 h 1674"/>
              <a:gd name="T2" fmla="*/ 2147483647 w 6"/>
              <a:gd name="T3" fmla="*/ 0 h 1674"/>
              <a:gd name="T4" fmla="*/ 0 60000 65536"/>
              <a:gd name="T5" fmla="*/ 0 60000 65536"/>
              <a:gd name="T6" fmla="*/ 0 w 6"/>
              <a:gd name="T7" fmla="*/ 0 h 1674"/>
              <a:gd name="T8" fmla="*/ 6 w 6"/>
              <a:gd name="T9" fmla="*/ 1674 h 1674"/>
            </a:gdLst>
            <a:ahLst/>
            <a:cxnLst>
              <a:cxn ang="T4">
                <a:pos x="T0" y="T1"/>
              </a:cxn>
              <a:cxn ang="T5">
                <a:pos x="T2" y="T3"/>
              </a:cxn>
            </a:cxnLst>
            <a:rect l="T6" t="T7" r="T8" b="T9"/>
            <a:pathLst>
              <a:path w="6" h="1674">
                <a:moveTo>
                  <a:pt x="0" y="1674"/>
                </a:moveTo>
                <a:lnTo>
                  <a:pt x="6" y="0"/>
                </a:lnTo>
              </a:path>
            </a:pathLst>
          </a:custGeom>
          <a:noFill/>
          <a:ln w="9525" cmpd="sng">
            <a:solidFill>
              <a:schemeClr val="tx1"/>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 name="Freeform 91"/>
          <p:cNvSpPr>
            <a:spLocks/>
          </p:cNvSpPr>
          <p:nvPr/>
        </p:nvSpPr>
        <p:spPr bwMode="auto">
          <a:xfrm>
            <a:off x="3455525" y="2524125"/>
            <a:ext cx="1587" cy="763588"/>
          </a:xfrm>
          <a:custGeom>
            <a:avLst/>
            <a:gdLst>
              <a:gd name="T0" fmla="*/ 0 w 1"/>
              <a:gd name="T1" fmla="*/ 0 h 481"/>
              <a:gd name="T2" fmla="*/ 0 w 1"/>
              <a:gd name="T3" fmla="*/ 2147483647 h 481"/>
              <a:gd name="T4" fmla="*/ 0 60000 65536"/>
              <a:gd name="T5" fmla="*/ 0 60000 65536"/>
              <a:gd name="T6" fmla="*/ 0 w 1"/>
              <a:gd name="T7" fmla="*/ 0 h 481"/>
              <a:gd name="T8" fmla="*/ 1 w 1"/>
              <a:gd name="T9" fmla="*/ 481 h 481"/>
            </a:gdLst>
            <a:ahLst/>
            <a:cxnLst>
              <a:cxn ang="T4">
                <a:pos x="T0" y="T1"/>
              </a:cxn>
              <a:cxn ang="T5">
                <a:pos x="T2" y="T3"/>
              </a:cxn>
            </a:cxnLst>
            <a:rect l="T6" t="T7" r="T8" b="T9"/>
            <a:pathLst>
              <a:path w="1" h="481">
                <a:moveTo>
                  <a:pt x="0" y="0"/>
                </a:moveTo>
                <a:lnTo>
                  <a:pt x="0" y="481"/>
                </a:lnTo>
              </a:path>
            </a:pathLst>
          </a:custGeom>
          <a:noFill/>
          <a:ln w="381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5" name="Group 104"/>
          <p:cNvGrpSpPr>
            <a:grpSpLocks/>
          </p:cNvGrpSpPr>
          <p:nvPr/>
        </p:nvGrpSpPr>
        <p:grpSpPr bwMode="auto">
          <a:xfrm>
            <a:off x="2536362" y="3733800"/>
            <a:ext cx="1828800" cy="1804988"/>
            <a:chOff x="0" y="0"/>
            <a:chExt cx="1152" cy="1137"/>
          </a:xfrm>
        </p:grpSpPr>
        <p:sp>
          <p:nvSpPr>
            <p:cNvPr id="6" name="Line 100"/>
            <p:cNvSpPr>
              <a:spLocks noChangeShapeType="1"/>
            </p:cNvSpPr>
            <p:nvPr/>
          </p:nvSpPr>
          <p:spPr bwMode="auto">
            <a:xfrm>
              <a:off x="0" y="570"/>
              <a:ext cx="567" cy="567"/>
            </a:xfrm>
            <a:prstGeom prst="line">
              <a:avLst/>
            </a:prstGeom>
            <a:noFill/>
            <a:ln w="9525" cmpd="sng">
              <a:solidFill>
                <a:srgbClr val="CC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 name="Line 101"/>
            <p:cNvSpPr>
              <a:spLocks noChangeShapeType="1"/>
            </p:cNvSpPr>
            <p:nvPr/>
          </p:nvSpPr>
          <p:spPr bwMode="auto">
            <a:xfrm flipV="1">
              <a:off x="567" y="552"/>
              <a:ext cx="585" cy="585"/>
            </a:xfrm>
            <a:prstGeom prst="line">
              <a:avLst/>
            </a:prstGeom>
            <a:noFill/>
            <a:ln w="9525" cmpd="sng">
              <a:solidFill>
                <a:srgbClr val="CC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 name="Line 102"/>
            <p:cNvSpPr>
              <a:spLocks noChangeShapeType="1"/>
            </p:cNvSpPr>
            <p:nvPr/>
          </p:nvSpPr>
          <p:spPr bwMode="auto">
            <a:xfrm flipH="1" flipV="1">
              <a:off x="582" y="0"/>
              <a:ext cx="570" cy="570"/>
            </a:xfrm>
            <a:prstGeom prst="line">
              <a:avLst/>
            </a:prstGeom>
            <a:noFill/>
            <a:ln w="9525" cmpd="sng">
              <a:solidFill>
                <a:srgbClr val="CC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Line 103"/>
            <p:cNvSpPr>
              <a:spLocks noChangeShapeType="1"/>
            </p:cNvSpPr>
            <p:nvPr/>
          </p:nvSpPr>
          <p:spPr bwMode="auto">
            <a:xfrm flipH="1">
              <a:off x="0" y="5"/>
              <a:ext cx="582" cy="582"/>
            </a:xfrm>
            <a:prstGeom prst="line">
              <a:avLst/>
            </a:prstGeom>
            <a:noFill/>
            <a:ln w="9525" cmpd="sng">
              <a:solidFill>
                <a:srgbClr val="CC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0" name="Freeform 2"/>
          <p:cNvSpPr>
            <a:spLocks/>
          </p:cNvSpPr>
          <p:nvPr/>
        </p:nvSpPr>
        <p:spPr bwMode="auto">
          <a:xfrm>
            <a:off x="1958512" y="4641850"/>
            <a:ext cx="2936875" cy="1588"/>
          </a:xfrm>
          <a:custGeom>
            <a:avLst/>
            <a:gdLst>
              <a:gd name="T0" fmla="*/ 0 w 1850"/>
              <a:gd name="T1" fmla="*/ 0 h 1"/>
              <a:gd name="T2" fmla="*/ 2147483647 w 1850"/>
              <a:gd name="T3" fmla="*/ 0 h 1"/>
              <a:gd name="T4" fmla="*/ 0 60000 65536"/>
              <a:gd name="T5" fmla="*/ 0 60000 65536"/>
              <a:gd name="T6" fmla="*/ 0 w 1850"/>
              <a:gd name="T7" fmla="*/ 0 h 1"/>
              <a:gd name="T8" fmla="*/ 1850 w 1850"/>
              <a:gd name="T9" fmla="*/ 1 h 1"/>
            </a:gdLst>
            <a:ahLst/>
            <a:cxnLst>
              <a:cxn ang="T4">
                <a:pos x="T0" y="T1"/>
              </a:cxn>
              <a:cxn ang="T5">
                <a:pos x="T2" y="T3"/>
              </a:cxn>
            </a:cxnLst>
            <a:rect l="T6" t="T7" r="T8" b="T9"/>
            <a:pathLst>
              <a:path w="1850" h="1">
                <a:moveTo>
                  <a:pt x="0" y="0"/>
                </a:moveTo>
                <a:lnTo>
                  <a:pt x="1850" y="0"/>
                </a:lnTo>
              </a:path>
            </a:pathLst>
          </a:custGeom>
          <a:noFill/>
          <a:ln w="9525" cmpd="sng">
            <a:solidFill>
              <a:schemeClr val="tx1"/>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 name="Line 3"/>
          <p:cNvSpPr>
            <a:spLocks noChangeShapeType="1"/>
          </p:cNvSpPr>
          <p:nvPr/>
        </p:nvSpPr>
        <p:spPr bwMode="auto">
          <a:xfrm>
            <a:off x="3450762" y="3262313"/>
            <a:ext cx="0" cy="2743200"/>
          </a:xfrm>
          <a:prstGeom prst="line">
            <a:avLst/>
          </a:prstGeom>
          <a:noFill/>
          <a:ln w="9525" cmpd="sng">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 name="Freeform 5"/>
          <p:cNvSpPr>
            <a:spLocks/>
          </p:cNvSpPr>
          <p:nvPr/>
        </p:nvSpPr>
        <p:spPr bwMode="auto">
          <a:xfrm>
            <a:off x="2160125" y="3338513"/>
            <a:ext cx="1300162" cy="1300162"/>
          </a:xfrm>
          <a:custGeom>
            <a:avLst/>
            <a:gdLst>
              <a:gd name="T0" fmla="*/ 0 w 819"/>
              <a:gd name="T1" fmla="*/ 2147483647 h 819"/>
              <a:gd name="T2" fmla="*/ 2147483647 w 819"/>
              <a:gd name="T3" fmla="*/ 0 h 819"/>
              <a:gd name="T4" fmla="*/ 0 60000 65536"/>
              <a:gd name="T5" fmla="*/ 0 60000 65536"/>
              <a:gd name="T6" fmla="*/ 0 w 819"/>
              <a:gd name="T7" fmla="*/ 0 h 819"/>
              <a:gd name="T8" fmla="*/ 819 w 819"/>
              <a:gd name="T9" fmla="*/ 819 h 819"/>
            </a:gdLst>
            <a:ahLst/>
            <a:cxnLst>
              <a:cxn ang="T4">
                <a:pos x="T0" y="T1"/>
              </a:cxn>
              <a:cxn ang="T5">
                <a:pos x="T2" y="T3"/>
              </a:cxn>
            </a:cxnLst>
            <a:rect l="T6" t="T7" r="T8" b="T9"/>
            <a:pathLst>
              <a:path w="819" h="819">
                <a:moveTo>
                  <a:pt x="0" y="819"/>
                </a:moveTo>
                <a:lnTo>
                  <a:pt x="819"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3" name="Freeform 7"/>
          <p:cNvSpPr>
            <a:spLocks/>
          </p:cNvSpPr>
          <p:nvPr/>
        </p:nvSpPr>
        <p:spPr bwMode="auto">
          <a:xfrm>
            <a:off x="3460287" y="4638675"/>
            <a:ext cx="1300163" cy="1300163"/>
          </a:xfrm>
          <a:custGeom>
            <a:avLst/>
            <a:gdLst>
              <a:gd name="T0" fmla="*/ 0 w 819"/>
              <a:gd name="T1" fmla="*/ 2147483647 h 819"/>
              <a:gd name="T2" fmla="*/ 2147483647 w 819"/>
              <a:gd name="T3" fmla="*/ 0 h 819"/>
              <a:gd name="T4" fmla="*/ 0 60000 65536"/>
              <a:gd name="T5" fmla="*/ 0 60000 65536"/>
              <a:gd name="T6" fmla="*/ 0 w 819"/>
              <a:gd name="T7" fmla="*/ 0 h 819"/>
              <a:gd name="T8" fmla="*/ 819 w 819"/>
              <a:gd name="T9" fmla="*/ 819 h 819"/>
            </a:gdLst>
            <a:ahLst/>
            <a:cxnLst>
              <a:cxn ang="T4">
                <a:pos x="T0" y="T1"/>
              </a:cxn>
              <a:cxn ang="T5">
                <a:pos x="T2" y="T3"/>
              </a:cxn>
            </a:cxnLst>
            <a:rect l="T6" t="T7" r="T8" b="T9"/>
            <a:pathLst>
              <a:path w="819" h="819">
                <a:moveTo>
                  <a:pt x="0" y="819"/>
                </a:moveTo>
                <a:lnTo>
                  <a:pt x="819"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4" name="Freeform 8"/>
          <p:cNvSpPr>
            <a:spLocks/>
          </p:cNvSpPr>
          <p:nvPr/>
        </p:nvSpPr>
        <p:spPr bwMode="auto">
          <a:xfrm>
            <a:off x="2160125" y="4638675"/>
            <a:ext cx="1300162" cy="1300163"/>
          </a:xfrm>
          <a:custGeom>
            <a:avLst/>
            <a:gdLst>
              <a:gd name="T0" fmla="*/ 0 w 819"/>
              <a:gd name="T1" fmla="*/ 0 h 819"/>
              <a:gd name="T2" fmla="*/ 2147483647 w 819"/>
              <a:gd name="T3" fmla="*/ 2147483647 h 819"/>
              <a:gd name="T4" fmla="*/ 0 60000 65536"/>
              <a:gd name="T5" fmla="*/ 0 60000 65536"/>
              <a:gd name="T6" fmla="*/ 0 w 819"/>
              <a:gd name="T7" fmla="*/ 0 h 819"/>
              <a:gd name="T8" fmla="*/ 819 w 819"/>
              <a:gd name="T9" fmla="*/ 819 h 819"/>
            </a:gdLst>
            <a:ahLst/>
            <a:cxnLst>
              <a:cxn ang="T4">
                <a:pos x="T0" y="T1"/>
              </a:cxn>
              <a:cxn ang="T5">
                <a:pos x="T2" y="T3"/>
              </a:cxn>
            </a:cxnLst>
            <a:rect l="T6" t="T7" r="T8" b="T9"/>
            <a:pathLst>
              <a:path w="819" h="819">
                <a:moveTo>
                  <a:pt x="0" y="0"/>
                </a:moveTo>
                <a:lnTo>
                  <a:pt x="819" y="819"/>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 name="Freeform 9"/>
          <p:cNvSpPr>
            <a:spLocks/>
          </p:cNvSpPr>
          <p:nvPr/>
        </p:nvSpPr>
        <p:spPr bwMode="auto">
          <a:xfrm>
            <a:off x="3460287" y="3338513"/>
            <a:ext cx="1300163" cy="1300162"/>
          </a:xfrm>
          <a:custGeom>
            <a:avLst/>
            <a:gdLst>
              <a:gd name="T0" fmla="*/ 0 w 819"/>
              <a:gd name="T1" fmla="*/ 0 h 819"/>
              <a:gd name="T2" fmla="*/ 2147483647 w 819"/>
              <a:gd name="T3" fmla="*/ 2147483647 h 819"/>
              <a:gd name="T4" fmla="*/ 0 60000 65536"/>
              <a:gd name="T5" fmla="*/ 0 60000 65536"/>
              <a:gd name="T6" fmla="*/ 0 w 819"/>
              <a:gd name="T7" fmla="*/ 0 h 819"/>
              <a:gd name="T8" fmla="*/ 819 w 819"/>
              <a:gd name="T9" fmla="*/ 819 h 819"/>
            </a:gdLst>
            <a:ahLst/>
            <a:cxnLst>
              <a:cxn ang="T4">
                <a:pos x="T0" y="T1"/>
              </a:cxn>
              <a:cxn ang="T5">
                <a:pos x="T2" y="T3"/>
              </a:cxn>
            </a:cxnLst>
            <a:rect l="T6" t="T7" r="T8" b="T9"/>
            <a:pathLst>
              <a:path w="819" h="819">
                <a:moveTo>
                  <a:pt x="0" y="0"/>
                </a:moveTo>
                <a:lnTo>
                  <a:pt x="819" y="819"/>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6" name="Line 11"/>
          <p:cNvSpPr>
            <a:spLocks noChangeShapeType="1"/>
          </p:cNvSpPr>
          <p:nvPr/>
        </p:nvSpPr>
        <p:spPr bwMode="auto">
          <a:xfrm>
            <a:off x="2155362" y="3262313"/>
            <a:ext cx="2590800"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7" name="Line 19"/>
          <p:cNvSpPr>
            <a:spLocks noChangeShapeType="1"/>
          </p:cNvSpPr>
          <p:nvPr/>
        </p:nvSpPr>
        <p:spPr bwMode="auto">
          <a:xfrm>
            <a:off x="3450762" y="747713"/>
            <a:ext cx="1295400" cy="2514600"/>
          </a:xfrm>
          <a:prstGeom prst="line">
            <a:avLst/>
          </a:prstGeom>
          <a:noFill/>
          <a:ln w="9525" cmpd="sng">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 name="Line 20"/>
          <p:cNvSpPr>
            <a:spLocks noChangeShapeType="1"/>
          </p:cNvSpPr>
          <p:nvPr/>
        </p:nvSpPr>
        <p:spPr bwMode="auto">
          <a:xfrm flipH="1">
            <a:off x="2155362" y="747713"/>
            <a:ext cx="1295400" cy="2514600"/>
          </a:xfrm>
          <a:prstGeom prst="line">
            <a:avLst/>
          </a:prstGeom>
          <a:noFill/>
          <a:ln w="9525" cmpd="sng">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9" name="Line 30"/>
          <p:cNvSpPr>
            <a:spLocks noChangeShapeType="1"/>
          </p:cNvSpPr>
          <p:nvPr/>
        </p:nvSpPr>
        <p:spPr bwMode="auto">
          <a:xfrm>
            <a:off x="5355762" y="3262313"/>
            <a:ext cx="2819400"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0" name="Line 31"/>
          <p:cNvSpPr>
            <a:spLocks noChangeShapeType="1"/>
          </p:cNvSpPr>
          <p:nvPr/>
        </p:nvSpPr>
        <p:spPr bwMode="auto">
          <a:xfrm flipH="1">
            <a:off x="5355762" y="747713"/>
            <a:ext cx="1371600" cy="2514600"/>
          </a:xfrm>
          <a:prstGeom prst="line">
            <a:avLst/>
          </a:prstGeom>
          <a:noFill/>
          <a:ln w="9525" cmpd="sng">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1" name="Line 32"/>
          <p:cNvSpPr>
            <a:spLocks noChangeShapeType="1"/>
          </p:cNvSpPr>
          <p:nvPr/>
        </p:nvSpPr>
        <p:spPr bwMode="auto">
          <a:xfrm>
            <a:off x="6727362" y="747713"/>
            <a:ext cx="1447800" cy="2514600"/>
          </a:xfrm>
          <a:prstGeom prst="line">
            <a:avLst/>
          </a:prstGeom>
          <a:noFill/>
          <a:ln w="9525" cmpd="sng">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2" name="Freeform 34"/>
          <p:cNvSpPr>
            <a:spLocks/>
          </p:cNvSpPr>
          <p:nvPr/>
        </p:nvSpPr>
        <p:spPr bwMode="auto">
          <a:xfrm>
            <a:off x="2518900" y="2528888"/>
            <a:ext cx="1377950" cy="3175"/>
          </a:xfrm>
          <a:custGeom>
            <a:avLst/>
            <a:gdLst>
              <a:gd name="T0" fmla="*/ 0 w 868"/>
              <a:gd name="T1" fmla="*/ 2147483647 h 2"/>
              <a:gd name="T2" fmla="*/ 2147483647 w 868"/>
              <a:gd name="T3" fmla="*/ 0 h 2"/>
              <a:gd name="T4" fmla="*/ 0 60000 65536"/>
              <a:gd name="T5" fmla="*/ 0 60000 65536"/>
              <a:gd name="T6" fmla="*/ 0 w 868"/>
              <a:gd name="T7" fmla="*/ 0 h 2"/>
              <a:gd name="T8" fmla="*/ 868 w 868"/>
              <a:gd name="T9" fmla="*/ 2 h 2"/>
            </a:gdLst>
            <a:ahLst/>
            <a:cxnLst>
              <a:cxn ang="T4">
                <a:pos x="T0" y="T1"/>
              </a:cxn>
              <a:cxn ang="T5">
                <a:pos x="T2" y="T3"/>
              </a:cxn>
            </a:cxnLst>
            <a:rect l="T6" t="T7" r="T8" b="T9"/>
            <a:pathLst>
              <a:path w="868" h="2">
                <a:moveTo>
                  <a:pt x="0" y="2"/>
                </a:moveTo>
                <a:lnTo>
                  <a:pt x="868" y="0"/>
                </a:lnTo>
              </a:path>
            </a:pathLst>
          </a:custGeom>
          <a:noFill/>
          <a:ln w="38100"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3" name="Freeform 35"/>
          <p:cNvSpPr>
            <a:spLocks/>
          </p:cNvSpPr>
          <p:nvPr/>
        </p:nvSpPr>
        <p:spPr bwMode="auto">
          <a:xfrm>
            <a:off x="3885737" y="1651000"/>
            <a:ext cx="1588" cy="892175"/>
          </a:xfrm>
          <a:custGeom>
            <a:avLst/>
            <a:gdLst>
              <a:gd name="T0" fmla="*/ 0 w 1"/>
              <a:gd name="T1" fmla="*/ 2147483647 h 562"/>
              <a:gd name="T2" fmla="*/ 0 w 1"/>
              <a:gd name="T3" fmla="*/ 0 h 562"/>
              <a:gd name="T4" fmla="*/ 0 60000 65536"/>
              <a:gd name="T5" fmla="*/ 0 60000 65536"/>
              <a:gd name="T6" fmla="*/ 0 w 1"/>
              <a:gd name="T7" fmla="*/ 0 h 562"/>
              <a:gd name="T8" fmla="*/ 1 w 1"/>
              <a:gd name="T9" fmla="*/ 562 h 562"/>
            </a:gdLst>
            <a:ahLst/>
            <a:cxnLst>
              <a:cxn ang="T4">
                <a:pos x="T0" y="T1"/>
              </a:cxn>
              <a:cxn ang="T5">
                <a:pos x="T2" y="T3"/>
              </a:cxn>
            </a:cxnLst>
            <a:rect l="T6" t="T7" r="T8" b="T9"/>
            <a:pathLst>
              <a:path w="1" h="562">
                <a:moveTo>
                  <a:pt x="0" y="562"/>
                </a:moveTo>
                <a:lnTo>
                  <a:pt x="0" y="0"/>
                </a:lnTo>
              </a:path>
            </a:pathLst>
          </a:custGeom>
          <a:noFill/>
          <a:ln w="38100" cmpd="sng">
            <a:solidFill>
              <a:srgbClr val="00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4" name="Freeform 37"/>
          <p:cNvSpPr>
            <a:spLocks/>
          </p:cNvSpPr>
          <p:nvPr/>
        </p:nvSpPr>
        <p:spPr bwMode="auto">
          <a:xfrm>
            <a:off x="2155362" y="2508250"/>
            <a:ext cx="363538" cy="754063"/>
          </a:xfrm>
          <a:custGeom>
            <a:avLst/>
            <a:gdLst>
              <a:gd name="T0" fmla="*/ 2147483647 w 229"/>
              <a:gd name="T1" fmla="*/ 0 h 475"/>
              <a:gd name="T2" fmla="*/ 0 w 229"/>
              <a:gd name="T3" fmla="*/ 2147483647 h 475"/>
              <a:gd name="T4" fmla="*/ 0 60000 65536"/>
              <a:gd name="T5" fmla="*/ 0 60000 65536"/>
              <a:gd name="T6" fmla="*/ 0 w 229"/>
              <a:gd name="T7" fmla="*/ 0 h 475"/>
              <a:gd name="T8" fmla="*/ 229 w 229"/>
              <a:gd name="T9" fmla="*/ 475 h 475"/>
            </a:gdLst>
            <a:ahLst/>
            <a:cxnLst>
              <a:cxn ang="T4">
                <a:pos x="T0" y="T1"/>
              </a:cxn>
              <a:cxn ang="T5">
                <a:pos x="T2" y="T3"/>
              </a:cxn>
            </a:cxnLst>
            <a:rect l="T6" t="T7" r="T8" b="T9"/>
            <a:pathLst>
              <a:path w="229" h="475">
                <a:moveTo>
                  <a:pt x="229" y="0"/>
                </a:moveTo>
                <a:lnTo>
                  <a:pt x="0" y="475"/>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5" name="Freeform 38"/>
          <p:cNvSpPr>
            <a:spLocks/>
          </p:cNvSpPr>
          <p:nvPr/>
        </p:nvSpPr>
        <p:spPr bwMode="auto">
          <a:xfrm>
            <a:off x="3885737" y="1617663"/>
            <a:ext cx="874713" cy="1644650"/>
          </a:xfrm>
          <a:custGeom>
            <a:avLst/>
            <a:gdLst>
              <a:gd name="T0" fmla="*/ 0 w 551"/>
              <a:gd name="T1" fmla="*/ 0 h 1036"/>
              <a:gd name="T2" fmla="*/ 2147483647 w 551"/>
              <a:gd name="T3" fmla="*/ 2147483647 h 1036"/>
              <a:gd name="T4" fmla="*/ 0 60000 65536"/>
              <a:gd name="T5" fmla="*/ 0 60000 65536"/>
              <a:gd name="T6" fmla="*/ 0 w 551"/>
              <a:gd name="T7" fmla="*/ 0 h 1036"/>
              <a:gd name="T8" fmla="*/ 551 w 551"/>
              <a:gd name="T9" fmla="*/ 1036 h 1036"/>
            </a:gdLst>
            <a:ahLst/>
            <a:cxnLst>
              <a:cxn ang="T4">
                <a:pos x="T0" y="T1"/>
              </a:cxn>
              <a:cxn ang="T5">
                <a:pos x="T2" y="T3"/>
              </a:cxn>
            </a:cxnLst>
            <a:rect l="T6" t="T7" r="T8" b="T9"/>
            <a:pathLst>
              <a:path w="551" h="1036">
                <a:moveTo>
                  <a:pt x="0" y="0"/>
                </a:moveTo>
                <a:lnTo>
                  <a:pt x="551" y="1036"/>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6" name="Line 41"/>
          <p:cNvSpPr>
            <a:spLocks noChangeShapeType="1"/>
          </p:cNvSpPr>
          <p:nvPr/>
        </p:nvSpPr>
        <p:spPr bwMode="auto">
          <a:xfrm>
            <a:off x="2536362" y="2500313"/>
            <a:ext cx="0" cy="2141537"/>
          </a:xfrm>
          <a:prstGeom prst="line">
            <a:avLst/>
          </a:prstGeom>
          <a:noFill/>
          <a:ln w="9525" cmpd="sng">
            <a:solidFill>
              <a:srgbClr val="CC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7" name="Line 47"/>
          <p:cNvSpPr>
            <a:spLocks noChangeShapeType="1"/>
          </p:cNvSpPr>
          <p:nvPr/>
        </p:nvSpPr>
        <p:spPr bwMode="auto">
          <a:xfrm>
            <a:off x="3885737" y="1617663"/>
            <a:ext cx="2841625" cy="0"/>
          </a:xfrm>
          <a:prstGeom prst="line">
            <a:avLst/>
          </a:prstGeom>
          <a:noFill/>
          <a:ln w="9525" cmpd="sng">
            <a:solidFill>
              <a:srgbClr val="CC3300"/>
            </a:solidFill>
            <a:round/>
            <a:headEnd/>
            <a:tailEnd type="oval"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 name="Freeform 48"/>
          <p:cNvSpPr>
            <a:spLocks/>
          </p:cNvSpPr>
          <p:nvPr/>
        </p:nvSpPr>
        <p:spPr bwMode="auto">
          <a:xfrm>
            <a:off x="3907962" y="2532063"/>
            <a:ext cx="3990975" cy="1587"/>
          </a:xfrm>
          <a:custGeom>
            <a:avLst/>
            <a:gdLst>
              <a:gd name="T0" fmla="*/ 0 w 2514"/>
              <a:gd name="T1" fmla="*/ 0 h 1"/>
              <a:gd name="T2" fmla="*/ 2147483647 w 2514"/>
              <a:gd name="T3" fmla="*/ 0 h 1"/>
              <a:gd name="T4" fmla="*/ 0 60000 65536"/>
              <a:gd name="T5" fmla="*/ 0 60000 65536"/>
              <a:gd name="T6" fmla="*/ 0 w 2514"/>
              <a:gd name="T7" fmla="*/ 0 h 1"/>
              <a:gd name="T8" fmla="*/ 2514 w 2514"/>
              <a:gd name="T9" fmla="*/ 1 h 1"/>
            </a:gdLst>
            <a:ahLst/>
            <a:cxnLst>
              <a:cxn ang="T4">
                <a:pos x="T0" y="T1"/>
              </a:cxn>
              <a:cxn ang="T5">
                <a:pos x="T2" y="T3"/>
              </a:cxn>
            </a:cxnLst>
            <a:rect l="T6" t="T7" r="T8" b="T9"/>
            <a:pathLst>
              <a:path w="2514" h="1">
                <a:moveTo>
                  <a:pt x="0" y="0"/>
                </a:moveTo>
                <a:lnTo>
                  <a:pt x="2514" y="0"/>
                </a:lnTo>
              </a:path>
            </a:pathLst>
          </a:custGeom>
          <a:noFill/>
          <a:ln w="9525" cmpd="sng">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29" name="Group 85"/>
          <p:cNvGrpSpPr>
            <a:grpSpLocks/>
          </p:cNvGrpSpPr>
          <p:nvPr/>
        </p:nvGrpSpPr>
        <p:grpSpPr bwMode="auto">
          <a:xfrm>
            <a:off x="6270162" y="1617663"/>
            <a:ext cx="914400" cy="882650"/>
            <a:chOff x="0" y="0"/>
            <a:chExt cx="576" cy="556"/>
          </a:xfrm>
        </p:grpSpPr>
        <p:sp>
          <p:nvSpPr>
            <p:cNvPr id="30" name="Line 51"/>
            <p:cNvSpPr>
              <a:spLocks noChangeShapeType="1"/>
            </p:cNvSpPr>
            <p:nvPr/>
          </p:nvSpPr>
          <p:spPr bwMode="auto">
            <a:xfrm flipH="1">
              <a:off x="0" y="0"/>
              <a:ext cx="288" cy="556"/>
            </a:xfrm>
            <a:prstGeom prst="line">
              <a:avLst/>
            </a:prstGeom>
            <a:noFill/>
            <a:ln w="38100" cmpd="sng">
              <a:solidFill>
                <a:srgbClr val="003399"/>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1" name="Line 52"/>
            <p:cNvSpPr>
              <a:spLocks noChangeShapeType="1"/>
            </p:cNvSpPr>
            <p:nvPr/>
          </p:nvSpPr>
          <p:spPr bwMode="auto">
            <a:xfrm>
              <a:off x="288" y="0"/>
              <a:ext cx="288" cy="556"/>
            </a:xfrm>
            <a:prstGeom prst="line">
              <a:avLst/>
            </a:prstGeom>
            <a:noFill/>
            <a:ln w="38100" cmpd="sng">
              <a:solidFill>
                <a:srgbClr val="003399"/>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2" name="Line 46"/>
          <p:cNvSpPr>
            <a:spLocks noChangeShapeType="1"/>
          </p:cNvSpPr>
          <p:nvPr/>
        </p:nvSpPr>
        <p:spPr bwMode="auto">
          <a:xfrm>
            <a:off x="3885737" y="2500313"/>
            <a:ext cx="0" cy="2667000"/>
          </a:xfrm>
          <a:prstGeom prst="line">
            <a:avLst/>
          </a:prstGeom>
          <a:noFill/>
          <a:ln w="9525" cmpd="sng">
            <a:solidFill>
              <a:srgbClr val="CC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33" name="Group 99"/>
          <p:cNvGrpSpPr>
            <a:grpSpLocks/>
          </p:cNvGrpSpPr>
          <p:nvPr/>
        </p:nvGrpSpPr>
        <p:grpSpPr bwMode="auto">
          <a:xfrm>
            <a:off x="2536362" y="3719513"/>
            <a:ext cx="1349375" cy="1836737"/>
            <a:chOff x="0" y="0"/>
            <a:chExt cx="850" cy="1157"/>
          </a:xfrm>
        </p:grpSpPr>
        <p:sp>
          <p:nvSpPr>
            <p:cNvPr id="34" name="Freeform 53"/>
            <p:cNvSpPr>
              <a:spLocks/>
            </p:cNvSpPr>
            <p:nvPr/>
          </p:nvSpPr>
          <p:spPr bwMode="auto">
            <a:xfrm>
              <a:off x="3" y="0"/>
              <a:ext cx="579" cy="579"/>
            </a:xfrm>
            <a:custGeom>
              <a:avLst/>
              <a:gdLst>
                <a:gd name="T0" fmla="*/ 579 w 579"/>
                <a:gd name="T1" fmla="*/ 0 h 579"/>
                <a:gd name="T2" fmla="*/ 0 w 579"/>
                <a:gd name="T3" fmla="*/ 579 h 579"/>
                <a:gd name="T4" fmla="*/ 0 60000 65536"/>
                <a:gd name="T5" fmla="*/ 0 60000 65536"/>
                <a:gd name="T6" fmla="*/ 0 w 579"/>
                <a:gd name="T7" fmla="*/ 0 h 579"/>
                <a:gd name="T8" fmla="*/ 579 w 579"/>
                <a:gd name="T9" fmla="*/ 579 h 579"/>
              </a:gdLst>
              <a:ahLst/>
              <a:cxnLst>
                <a:cxn ang="T4">
                  <a:pos x="T0" y="T1"/>
                </a:cxn>
                <a:cxn ang="T5">
                  <a:pos x="T2" y="T3"/>
                </a:cxn>
              </a:cxnLst>
              <a:rect l="T6" t="T7" r="T8" b="T9"/>
              <a:pathLst>
                <a:path w="579" h="579">
                  <a:moveTo>
                    <a:pt x="579" y="0"/>
                  </a:moveTo>
                  <a:lnTo>
                    <a:pt x="0" y="579"/>
                  </a:lnTo>
                </a:path>
              </a:pathLst>
            </a:custGeom>
            <a:noFill/>
            <a:ln w="38100"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5" name="Line 54"/>
            <p:cNvSpPr>
              <a:spLocks noChangeShapeType="1"/>
            </p:cNvSpPr>
            <p:nvPr/>
          </p:nvSpPr>
          <p:spPr bwMode="auto">
            <a:xfrm>
              <a:off x="0" y="581"/>
              <a:ext cx="576" cy="576"/>
            </a:xfrm>
            <a:prstGeom prst="line">
              <a:avLst/>
            </a:prstGeom>
            <a:noFill/>
            <a:ln w="38100" cmpd="sng">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 name="Line 55"/>
            <p:cNvSpPr>
              <a:spLocks noChangeShapeType="1"/>
            </p:cNvSpPr>
            <p:nvPr/>
          </p:nvSpPr>
          <p:spPr bwMode="auto">
            <a:xfrm flipV="1">
              <a:off x="576" y="883"/>
              <a:ext cx="274" cy="274"/>
            </a:xfrm>
            <a:prstGeom prst="line">
              <a:avLst/>
            </a:prstGeom>
            <a:noFill/>
            <a:ln w="38100" cmpd="sng">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 name="Freeform 56"/>
            <p:cNvSpPr>
              <a:spLocks/>
            </p:cNvSpPr>
            <p:nvPr/>
          </p:nvSpPr>
          <p:spPr bwMode="auto">
            <a:xfrm>
              <a:off x="576" y="5"/>
              <a:ext cx="274" cy="278"/>
            </a:xfrm>
            <a:custGeom>
              <a:avLst/>
              <a:gdLst>
                <a:gd name="T0" fmla="*/ 0 w 274"/>
                <a:gd name="T1" fmla="*/ 0 h 278"/>
                <a:gd name="T2" fmla="*/ 274 w 274"/>
                <a:gd name="T3" fmla="*/ 278 h 278"/>
                <a:gd name="T4" fmla="*/ 0 60000 65536"/>
                <a:gd name="T5" fmla="*/ 0 60000 65536"/>
                <a:gd name="T6" fmla="*/ 0 w 274"/>
                <a:gd name="T7" fmla="*/ 0 h 278"/>
                <a:gd name="T8" fmla="*/ 274 w 274"/>
                <a:gd name="T9" fmla="*/ 278 h 278"/>
              </a:gdLst>
              <a:ahLst/>
              <a:cxnLst>
                <a:cxn ang="T4">
                  <a:pos x="T0" y="T1"/>
                </a:cxn>
                <a:cxn ang="T5">
                  <a:pos x="T2" y="T3"/>
                </a:cxn>
              </a:cxnLst>
              <a:rect l="T6" t="T7" r="T8" b="T9"/>
              <a:pathLst>
                <a:path w="274" h="278">
                  <a:moveTo>
                    <a:pt x="0" y="0"/>
                  </a:moveTo>
                  <a:lnTo>
                    <a:pt x="274" y="278"/>
                  </a:lnTo>
                </a:path>
              </a:pathLst>
            </a:custGeom>
            <a:noFill/>
            <a:ln w="38100"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8" name="Line 57"/>
          <p:cNvSpPr>
            <a:spLocks noChangeShapeType="1"/>
          </p:cNvSpPr>
          <p:nvPr/>
        </p:nvSpPr>
        <p:spPr bwMode="auto">
          <a:xfrm>
            <a:off x="3885737" y="4162425"/>
            <a:ext cx="0" cy="958850"/>
          </a:xfrm>
          <a:prstGeom prst="line">
            <a:avLst/>
          </a:prstGeom>
          <a:noFill/>
          <a:ln w="38100" cmpd="sng">
            <a:solidFill>
              <a:srgbClr val="003399"/>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9" name="Freeform 58"/>
          <p:cNvSpPr>
            <a:spLocks/>
          </p:cNvSpPr>
          <p:nvPr/>
        </p:nvSpPr>
        <p:spPr bwMode="auto">
          <a:xfrm>
            <a:off x="5768512" y="2532063"/>
            <a:ext cx="1973263" cy="1587"/>
          </a:xfrm>
          <a:custGeom>
            <a:avLst/>
            <a:gdLst>
              <a:gd name="T0" fmla="*/ 0 w 1243"/>
              <a:gd name="T1" fmla="*/ 0 h 1"/>
              <a:gd name="T2" fmla="*/ 2147483647 w 1243"/>
              <a:gd name="T3" fmla="*/ 0 h 1"/>
              <a:gd name="T4" fmla="*/ 0 60000 65536"/>
              <a:gd name="T5" fmla="*/ 0 60000 65536"/>
              <a:gd name="T6" fmla="*/ 0 w 1243"/>
              <a:gd name="T7" fmla="*/ 0 h 1"/>
              <a:gd name="T8" fmla="*/ 1243 w 1243"/>
              <a:gd name="T9" fmla="*/ 1 h 1"/>
            </a:gdLst>
            <a:ahLst/>
            <a:cxnLst>
              <a:cxn ang="T4">
                <a:pos x="T0" y="T1"/>
              </a:cxn>
              <a:cxn ang="T5">
                <a:pos x="T2" y="T3"/>
              </a:cxn>
            </a:cxnLst>
            <a:rect l="T6" t="T7" r="T8" b="T9"/>
            <a:pathLst>
              <a:path w="1243" h="1">
                <a:moveTo>
                  <a:pt x="0" y="0"/>
                </a:moveTo>
                <a:lnTo>
                  <a:pt x="1243" y="0"/>
                </a:lnTo>
              </a:path>
            </a:pathLst>
          </a:custGeom>
          <a:noFill/>
          <a:ln w="38100"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0" name="Line 59"/>
          <p:cNvSpPr>
            <a:spLocks noChangeShapeType="1"/>
          </p:cNvSpPr>
          <p:nvPr/>
        </p:nvSpPr>
        <p:spPr bwMode="auto">
          <a:xfrm>
            <a:off x="2155362" y="4641850"/>
            <a:ext cx="381000"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1" name="Line 60"/>
          <p:cNvSpPr>
            <a:spLocks noChangeShapeType="1"/>
          </p:cNvSpPr>
          <p:nvPr/>
        </p:nvSpPr>
        <p:spPr bwMode="auto">
          <a:xfrm flipH="1">
            <a:off x="3885737" y="4641850"/>
            <a:ext cx="860425"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42" name="Group 107"/>
          <p:cNvGrpSpPr>
            <a:grpSpLocks/>
          </p:cNvGrpSpPr>
          <p:nvPr/>
        </p:nvGrpSpPr>
        <p:grpSpPr bwMode="auto">
          <a:xfrm>
            <a:off x="3450762" y="3338513"/>
            <a:ext cx="0" cy="2590800"/>
            <a:chOff x="0" y="0"/>
            <a:chExt cx="0" cy="1632"/>
          </a:xfrm>
        </p:grpSpPr>
        <p:sp>
          <p:nvSpPr>
            <p:cNvPr id="43" name="Line 61"/>
            <p:cNvSpPr>
              <a:spLocks noChangeShapeType="1"/>
            </p:cNvSpPr>
            <p:nvPr/>
          </p:nvSpPr>
          <p:spPr bwMode="auto">
            <a:xfrm>
              <a:off x="0" y="1397"/>
              <a:ext cx="0" cy="235"/>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4" name="Line 62"/>
            <p:cNvSpPr>
              <a:spLocks noChangeShapeType="1"/>
            </p:cNvSpPr>
            <p:nvPr/>
          </p:nvSpPr>
          <p:spPr bwMode="auto">
            <a:xfrm>
              <a:off x="0" y="0"/>
              <a:ext cx="0" cy="245"/>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45" name="Group 94"/>
          <p:cNvGrpSpPr>
            <a:grpSpLocks/>
          </p:cNvGrpSpPr>
          <p:nvPr/>
        </p:nvGrpSpPr>
        <p:grpSpPr bwMode="auto">
          <a:xfrm>
            <a:off x="5355762" y="2532063"/>
            <a:ext cx="2820988" cy="730250"/>
            <a:chOff x="0" y="0"/>
            <a:chExt cx="1777" cy="460"/>
          </a:xfrm>
        </p:grpSpPr>
        <p:sp>
          <p:nvSpPr>
            <p:cNvPr id="46" name="Freeform 63"/>
            <p:cNvSpPr>
              <a:spLocks/>
            </p:cNvSpPr>
            <p:nvPr/>
          </p:nvSpPr>
          <p:spPr bwMode="auto">
            <a:xfrm>
              <a:off x="0" y="0"/>
              <a:ext cx="246" cy="460"/>
            </a:xfrm>
            <a:custGeom>
              <a:avLst/>
              <a:gdLst>
                <a:gd name="T0" fmla="*/ 0 w 246"/>
                <a:gd name="T1" fmla="*/ 460 h 460"/>
                <a:gd name="T2" fmla="*/ 246 w 246"/>
                <a:gd name="T3" fmla="*/ 0 h 460"/>
                <a:gd name="T4" fmla="*/ 0 60000 65536"/>
                <a:gd name="T5" fmla="*/ 0 60000 65536"/>
                <a:gd name="T6" fmla="*/ 0 w 246"/>
                <a:gd name="T7" fmla="*/ 0 h 460"/>
                <a:gd name="T8" fmla="*/ 246 w 246"/>
                <a:gd name="T9" fmla="*/ 460 h 460"/>
              </a:gdLst>
              <a:ahLst/>
              <a:cxnLst>
                <a:cxn ang="T4">
                  <a:pos x="T0" y="T1"/>
                </a:cxn>
                <a:cxn ang="T5">
                  <a:pos x="T2" y="T3"/>
                </a:cxn>
              </a:cxnLst>
              <a:rect l="T6" t="T7" r="T8" b="T9"/>
              <a:pathLst>
                <a:path w="246" h="460">
                  <a:moveTo>
                    <a:pt x="0" y="460"/>
                  </a:moveTo>
                  <a:lnTo>
                    <a:pt x="246"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7" name="Freeform 64"/>
            <p:cNvSpPr>
              <a:spLocks/>
            </p:cNvSpPr>
            <p:nvPr/>
          </p:nvSpPr>
          <p:spPr bwMode="auto">
            <a:xfrm>
              <a:off x="1503" y="0"/>
              <a:ext cx="274" cy="460"/>
            </a:xfrm>
            <a:custGeom>
              <a:avLst/>
              <a:gdLst>
                <a:gd name="T0" fmla="*/ 274 w 274"/>
                <a:gd name="T1" fmla="*/ 460 h 460"/>
                <a:gd name="T2" fmla="*/ 0 w 274"/>
                <a:gd name="T3" fmla="*/ 0 h 460"/>
                <a:gd name="T4" fmla="*/ 0 60000 65536"/>
                <a:gd name="T5" fmla="*/ 0 60000 65536"/>
                <a:gd name="T6" fmla="*/ 0 w 274"/>
                <a:gd name="T7" fmla="*/ 0 h 460"/>
                <a:gd name="T8" fmla="*/ 274 w 274"/>
                <a:gd name="T9" fmla="*/ 460 h 460"/>
              </a:gdLst>
              <a:ahLst/>
              <a:cxnLst>
                <a:cxn ang="T4">
                  <a:pos x="T0" y="T1"/>
                </a:cxn>
                <a:cxn ang="T5">
                  <a:pos x="T2" y="T3"/>
                </a:cxn>
              </a:cxnLst>
              <a:rect l="T6" t="T7" r="T8" b="T9"/>
              <a:pathLst>
                <a:path w="274" h="460">
                  <a:moveTo>
                    <a:pt x="274" y="460"/>
                  </a:moveTo>
                  <a:lnTo>
                    <a:pt x="0"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48" name="Line 67"/>
          <p:cNvSpPr>
            <a:spLocks noChangeShapeType="1"/>
          </p:cNvSpPr>
          <p:nvPr/>
        </p:nvSpPr>
        <p:spPr bwMode="auto">
          <a:xfrm>
            <a:off x="6727362" y="1639888"/>
            <a:ext cx="0" cy="850900"/>
          </a:xfrm>
          <a:prstGeom prst="line">
            <a:avLst/>
          </a:prstGeom>
          <a:noFill/>
          <a:ln w="38100" cmpd="sng">
            <a:solidFill>
              <a:srgbClr val="CCFF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9" name="Line 68"/>
          <p:cNvSpPr>
            <a:spLocks noChangeShapeType="1"/>
          </p:cNvSpPr>
          <p:nvPr/>
        </p:nvSpPr>
        <p:spPr bwMode="auto">
          <a:xfrm>
            <a:off x="6727362" y="1639888"/>
            <a:ext cx="0" cy="850900"/>
          </a:xfrm>
          <a:prstGeom prst="line">
            <a:avLst/>
          </a:prstGeom>
          <a:noFill/>
          <a:ln w="12700" cmpd="sng">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0" name="Text Box 69"/>
          <p:cNvSpPr txBox="1">
            <a:spLocks noChangeArrowheads="1"/>
          </p:cNvSpPr>
          <p:nvPr/>
        </p:nvSpPr>
        <p:spPr bwMode="auto">
          <a:xfrm>
            <a:off x="949413" y="128935"/>
            <a:ext cx="700704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40000"/>
              </a:lnSpc>
              <a:spcBef>
                <a:spcPct val="50000"/>
              </a:spcBef>
            </a:pPr>
            <a:r>
              <a:rPr lang="zh-CN" altLang="en-US" sz="2800" b="1" dirty="0">
                <a:solidFill>
                  <a:srgbClr val="0066CC"/>
                </a:solidFill>
                <a:latin typeface="华文细黑" panose="02010600040101010101" pitchFamily="2" charset="-122"/>
                <a:ea typeface="华文细黑" panose="02010600040101010101" pitchFamily="2" charset="-122"/>
              </a:rPr>
              <a:t>例：求四棱锥被截切后的俯视图和左视图。</a:t>
            </a:r>
          </a:p>
        </p:txBody>
      </p:sp>
      <p:grpSp>
        <p:nvGrpSpPr>
          <p:cNvPr id="51" name="Group 98"/>
          <p:cNvGrpSpPr>
            <a:grpSpLocks/>
          </p:cNvGrpSpPr>
          <p:nvPr/>
        </p:nvGrpSpPr>
        <p:grpSpPr bwMode="auto">
          <a:xfrm>
            <a:off x="3549187" y="2493963"/>
            <a:ext cx="895350" cy="2765425"/>
            <a:chOff x="0" y="0"/>
            <a:chExt cx="564" cy="1742"/>
          </a:xfrm>
        </p:grpSpPr>
        <p:sp>
          <p:nvSpPr>
            <p:cNvPr id="52" name="Text Box 71"/>
            <p:cNvSpPr txBox="1">
              <a:spLocks noChangeArrowheads="1"/>
            </p:cNvSpPr>
            <p:nvPr/>
          </p:nvSpPr>
          <p:spPr bwMode="auto">
            <a:xfrm>
              <a:off x="34" y="145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1</a:t>
              </a:r>
              <a:endParaRPr lang="en-US" altLang="zh-CN" sz="1600"/>
            </a:p>
          </p:txBody>
        </p:sp>
        <p:sp>
          <p:nvSpPr>
            <p:cNvPr id="53" name="Text Box 72"/>
            <p:cNvSpPr txBox="1">
              <a:spLocks noChangeArrowheads="1"/>
            </p:cNvSpPr>
            <p:nvPr/>
          </p:nvSpPr>
          <p:spPr bwMode="auto">
            <a:xfrm>
              <a:off x="34" y="92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2</a:t>
              </a:r>
            </a:p>
          </p:txBody>
        </p:sp>
        <p:sp>
          <p:nvSpPr>
            <p:cNvPr id="54" name="Text Box 73"/>
            <p:cNvSpPr txBox="1">
              <a:spLocks noChangeArrowheads="1"/>
            </p:cNvSpPr>
            <p:nvPr/>
          </p:nvSpPr>
          <p:spPr bwMode="auto">
            <a:xfrm>
              <a:off x="0" y="0"/>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1</a:t>
              </a:r>
              <a:r>
                <a:rPr lang="en-US" altLang="zh-CN">
                  <a:sym typeface="Symbol" panose="05050102010706020507" pitchFamily="18" charset="2"/>
                </a:rPr>
                <a:t></a:t>
              </a:r>
              <a:r>
                <a:rPr lang="en-US" altLang="zh-CN"/>
                <a:t>(2</a:t>
              </a:r>
              <a:r>
                <a:rPr lang="en-US" altLang="zh-CN">
                  <a:sym typeface="Symbol" panose="05050102010706020507" pitchFamily="18" charset="2"/>
                </a:rPr>
                <a:t></a:t>
              </a:r>
              <a:r>
                <a:rPr lang="en-US" altLang="zh-CN" sz="1600"/>
                <a:t>)</a:t>
              </a:r>
            </a:p>
          </p:txBody>
        </p:sp>
      </p:grpSp>
      <p:grpSp>
        <p:nvGrpSpPr>
          <p:cNvPr id="55" name="Group 97"/>
          <p:cNvGrpSpPr>
            <a:grpSpLocks/>
          </p:cNvGrpSpPr>
          <p:nvPr/>
        </p:nvGrpSpPr>
        <p:grpSpPr bwMode="auto">
          <a:xfrm>
            <a:off x="7337798" y="3988594"/>
            <a:ext cx="3178175" cy="1443038"/>
            <a:chOff x="0" y="0"/>
            <a:chExt cx="1714" cy="909"/>
          </a:xfrm>
        </p:grpSpPr>
        <p:sp>
          <p:nvSpPr>
            <p:cNvPr id="56" name="Text Box 77"/>
            <p:cNvSpPr txBox="1">
              <a:spLocks noChangeArrowheads="1"/>
            </p:cNvSpPr>
            <p:nvPr/>
          </p:nvSpPr>
          <p:spPr bwMode="auto">
            <a:xfrm>
              <a:off x="0" y="308"/>
              <a:ext cx="1714"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solidFill>
                    <a:srgbClr val="003399"/>
                  </a:solidFill>
                  <a:latin typeface="Times New Roman" panose="02020603050405020304" pitchFamily="18" charset="0"/>
                  <a:ea typeface="华文细黑" panose="02010600040101010101" pitchFamily="2" charset="-122"/>
                  <a:cs typeface="Times New Roman" panose="02020603050405020304" pitchFamily="18" charset="0"/>
                </a:rPr>
                <a:t>Ⅰ</a:t>
              </a:r>
              <a:r>
                <a:rPr lang="zh-CN" altLang="en-US" sz="2800" b="1" dirty="0">
                  <a:solidFill>
                    <a:srgbClr val="003399"/>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800" b="1" dirty="0">
                  <a:solidFill>
                    <a:srgbClr val="003399"/>
                  </a:solidFill>
                  <a:latin typeface="Times New Roman" panose="02020603050405020304" pitchFamily="18" charset="0"/>
                  <a:ea typeface="华文细黑" panose="02010600040101010101" pitchFamily="2" charset="-122"/>
                  <a:cs typeface="Times New Roman" panose="02020603050405020304" pitchFamily="18" charset="0"/>
                </a:rPr>
                <a:t>Ⅱ</a:t>
              </a:r>
              <a:r>
                <a:rPr lang="zh-CN" altLang="en-US" sz="2800" b="1" dirty="0">
                  <a:solidFill>
                    <a:srgbClr val="003399"/>
                  </a:solidFill>
                  <a:latin typeface="Times New Roman" panose="02020603050405020304" pitchFamily="18" charset="0"/>
                  <a:ea typeface="华文细黑" panose="02010600040101010101" pitchFamily="2" charset="-122"/>
                  <a:cs typeface="Times New Roman" panose="02020603050405020304" pitchFamily="18" charset="0"/>
                </a:rPr>
                <a:t>两点分别同时位于三个面上。</a:t>
              </a:r>
              <a:endParaRPr lang="zh-CN" altLang="en-US" sz="2800" b="1" dirty="0">
                <a:solidFill>
                  <a:srgbClr val="3399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7" name="Text Box 78"/>
            <p:cNvSpPr txBox="1">
              <a:spLocks noChangeArrowheads="1"/>
            </p:cNvSpPr>
            <p:nvPr/>
          </p:nvSpPr>
          <p:spPr bwMode="auto">
            <a:xfrm>
              <a:off x="278" y="0"/>
              <a:ext cx="10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a:solidFill>
                    <a:srgbClr val="FF0000"/>
                  </a:solidFill>
                  <a:latin typeface="华文细黑" panose="02010600040101010101" pitchFamily="2" charset="-122"/>
                  <a:ea typeface="华文细黑" panose="02010600040101010101" pitchFamily="2" charset="-122"/>
                </a:rPr>
                <a:t>三面共点：</a:t>
              </a:r>
              <a:endParaRPr lang="zh-CN" altLang="en-US" sz="2800" b="1" dirty="0">
                <a:latin typeface="华文细黑" panose="02010600040101010101" pitchFamily="2" charset="-122"/>
                <a:ea typeface="华文细黑" panose="02010600040101010101" pitchFamily="2" charset="-122"/>
              </a:endParaRPr>
            </a:p>
          </p:txBody>
        </p:sp>
      </p:grpSp>
      <p:grpSp>
        <p:nvGrpSpPr>
          <p:cNvPr id="58" name="Group 95"/>
          <p:cNvGrpSpPr>
            <a:grpSpLocks/>
          </p:cNvGrpSpPr>
          <p:nvPr/>
        </p:nvGrpSpPr>
        <p:grpSpPr bwMode="auto">
          <a:xfrm>
            <a:off x="6005050" y="2424113"/>
            <a:ext cx="461962" cy="474662"/>
            <a:chOff x="0" y="0"/>
            <a:chExt cx="291" cy="299"/>
          </a:xfrm>
        </p:grpSpPr>
        <p:sp>
          <p:nvSpPr>
            <p:cNvPr id="59" name="Text Box 76"/>
            <p:cNvSpPr txBox="1">
              <a:spLocks noChangeArrowheads="1"/>
            </p:cNvSpPr>
            <p:nvPr/>
          </p:nvSpPr>
          <p:spPr bwMode="auto">
            <a:xfrm>
              <a:off x="0" y="11"/>
              <a:ext cx="2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2</a:t>
              </a:r>
              <a:r>
                <a:rPr lang="en-US" altLang="zh-CN">
                  <a:sym typeface="Symbol" panose="05050102010706020507" pitchFamily="18" charset="2"/>
                </a:rPr>
                <a:t></a:t>
              </a:r>
              <a:endParaRPr lang="en-US" altLang="zh-CN">
                <a:sym typeface="CommercialPi BT" panose="05020102010206080802" pitchFamily="18" charset="2"/>
              </a:endParaRPr>
            </a:p>
          </p:txBody>
        </p:sp>
        <p:sp>
          <p:nvSpPr>
            <p:cNvPr id="60" name="Text Box 88"/>
            <p:cNvSpPr txBox="1">
              <a:spLocks noChangeArrowheads="1"/>
            </p:cNvSpPr>
            <p:nvPr/>
          </p:nvSpPr>
          <p:spPr bwMode="auto">
            <a:xfrm>
              <a:off x="75" y="0"/>
              <a:ext cx="18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900"/>
                <a:t>●</a:t>
              </a:r>
              <a:endParaRPr lang="en-US" altLang="zh-CN" sz="1600"/>
            </a:p>
          </p:txBody>
        </p:sp>
      </p:grpSp>
      <p:grpSp>
        <p:nvGrpSpPr>
          <p:cNvPr id="61" name="Group 96"/>
          <p:cNvGrpSpPr>
            <a:grpSpLocks/>
          </p:cNvGrpSpPr>
          <p:nvPr/>
        </p:nvGrpSpPr>
        <p:grpSpPr bwMode="auto">
          <a:xfrm>
            <a:off x="7006762" y="2424113"/>
            <a:ext cx="461963" cy="474662"/>
            <a:chOff x="0" y="0"/>
            <a:chExt cx="291" cy="299"/>
          </a:xfrm>
        </p:grpSpPr>
        <p:sp>
          <p:nvSpPr>
            <p:cNvPr id="62" name="Text Box 75"/>
            <p:cNvSpPr txBox="1">
              <a:spLocks noChangeArrowheads="1"/>
            </p:cNvSpPr>
            <p:nvPr/>
          </p:nvSpPr>
          <p:spPr bwMode="auto">
            <a:xfrm>
              <a:off x="0" y="11"/>
              <a:ext cx="2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a:t>1</a:t>
              </a:r>
              <a:r>
                <a:rPr lang="en-US" altLang="zh-CN">
                  <a:sym typeface="Symbol" panose="05050102010706020507" pitchFamily="18" charset="2"/>
                </a:rPr>
                <a:t></a:t>
              </a:r>
            </a:p>
          </p:txBody>
        </p:sp>
        <p:sp>
          <p:nvSpPr>
            <p:cNvPr id="63" name="Text Box 89"/>
            <p:cNvSpPr txBox="1">
              <a:spLocks noChangeArrowheads="1"/>
            </p:cNvSpPr>
            <p:nvPr/>
          </p:nvSpPr>
          <p:spPr bwMode="auto">
            <a:xfrm>
              <a:off x="27" y="0"/>
              <a:ext cx="18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900"/>
                <a:t>●</a:t>
              </a:r>
              <a:endParaRPr lang="en-US" altLang="zh-CN" sz="1600"/>
            </a:p>
          </p:txBody>
        </p:sp>
      </p:grpSp>
      <p:sp>
        <p:nvSpPr>
          <p:cNvPr id="64" name="Line 93"/>
          <p:cNvSpPr>
            <a:spLocks noChangeShapeType="1"/>
          </p:cNvSpPr>
          <p:nvPr/>
        </p:nvSpPr>
        <p:spPr bwMode="auto">
          <a:xfrm>
            <a:off x="6727362" y="2532063"/>
            <a:ext cx="0" cy="730250"/>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5" name="Text Box 108"/>
          <p:cNvSpPr txBox="1">
            <a:spLocks noChangeArrowheads="1"/>
          </p:cNvSpPr>
          <p:nvPr/>
        </p:nvSpPr>
        <p:spPr bwMode="auto">
          <a:xfrm>
            <a:off x="6955962" y="3809277"/>
            <a:ext cx="4265613"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solidFill>
                  <a:srgbClr val="FF0000"/>
                </a:solidFill>
                <a:latin typeface="华文细黑" panose="02010600040101010101" pitchFamily="2" charset="-122"/>
                <a:ea typeface="华文细黑" panose="02010600040101010101" pitchFamily="2" charset="-122"/>
              </a:rPr>
              <a:t>        </a:t>
            </a:r>
            <a:r>
              <a:rPr lang="zh-CN" altLang="en-US" sz="2800" b="1" dirty="0">
                <a:solidFill>
                  <a:srgbClr val="FF0000"/>
                </a:solidFill>
                <a:latin typeface="华文细黑" panose="02010600040101010101" pitchFamily="2" charset="-122"/>
                <a:ea typeface="华文细黑" panose="02010600040101010101" pitchFamily="2" charset="-122"/>
              </a:rPr>
              <a:t>注意：</a:t>
            </a:r>
            <a:endParaRPr lang="zh-CN" altLang="en-US" sz="2800" b="1" dirty="0">
              <a:latin typeface="华文细黑" panose="02010600040101010101" pitchFamily="2" charset="-122"/>
              <a:ea typeface="华文细黑" panose="02010600040101010101" pitchFamily="2" charset="-122"/>
            </a:endParaRPr>
          </a:p>
          <a:p>
            <a:r>
              <a:rPr lang="zh-CN" altLang="en-US" sz="2800" b="1" dirty="0">
                <a:solidFill>
                  <a:schemeClr val="accent2"/>
                </a:solidFill>
                <a:latin typeface="华文细黑" panose="02010600040101010101" pitchFamily="2" charset="-122"/>
                <a:ea typeface="华文细黑" panose="02010600040101010101" pitchFamily="2" charset="-122"/>
              </a:rPr>
              <a:t>要逐个截平面分析和绘制截</a:t>
            </a:r>
            <a:r>
              <a:rPr lang="zh-CN" altLang="en-US" sz="2800" b="1" dirty="0">
                <a:solidFill>
                  <a:schemeClr val="accent2"/>
                </a:solidFill>
                <a:latin typeface="Times New Roman" panose="02020603050405020304" pitchFamily="18" charset="0"/>
                <a:ea typeface="华文细黑" panose="02010600040101010101" pitchFamily="2" charset="-122"/>
                <a:cs typeface="Times New Roman" panose="02020603050405020304" pitchFamily="18" charset="0"/>
              </a:rPr>
              <a:t>交线。当平面体只有局部被截切时，先假想</a:t>
            </a:r>
            <a:r>
              <a:rPr lang="zh-CN" altLang="en-US" sz="2800" b="1" dirty="0">
                <a:solidFill>
                  <a:schemeClr val="accent2"/>
                </a:solidFill>
                <a:latin typeface="华文细黑" panose="02010600040101010101" pitchFamily="2" charset="-122"/>
                <a:ea typeface="华文细黑" panose="02010600040101010101" pitchFamily="2" charset="-122"/>
              </a:rPr>
              <a:t>为整体被截切，求出截交线后再取局部。</a:t>
            </a:r>
          </a:p>
          <a:p>
            <a:endParaRPr lang="en-US" altLang="zh-CN" sz="2800" b="1" dirty="0">
              <a:latin typeface="华文细黑" panose="02010600040101010101" pitchFamily="2" charset="-122"/>
              <a:ea typeface="华文细黑" panose="02010600040101010101" pitchFamily="2" charset="-122"/>
            </a:endParaRPr>
          </a:p>
        </p:txBody>
      </p:sp>
      <p:pic>
        <p:nvPicPr>
          <p:cNvPr id="66" name="Picture 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1836" y="825500"/>
            <a:ext cx="15049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矩形 66"/>
          <p:cNvSpPr/>
          <p:nvPr/>
        </p:nvSpPr>
        <p:spPr>
          <a:xfrm>
            <a:off x="10816069" y="2587891"/>
            <a:ext cx="261610" cy="369332"/>
          </a:xfrm>
          <a:prstGeom prst="rect">
            <a:avLst/>
          </a:prstGeom>
        </p:spPr>
        <p:txBody>
          <a:bodyPr wrap="none">
            <a:spAutoFit/>
          </a:bodyPr>
          <a:lstStyle/>
          <a:p>
            <a:r>
              <a:rPr lang="en-US" altLang="zh-CN" dirty="0">
                <a:solidFill>
                  <a:srgbClr val="003399"/>
                </a:solidFill>
                <a:latin typeface="Times New Roman" panose="02020603050405020304" pitchFamily="18" charset="0"/>
                <a:ea typeface="华文细黑" panose="02010600040101010101" pitchFamily="2" charset="-122"/>
                <a:cs typeface="Times New Roman" panose="02020603050405020304" pitchFamily="18" charset="0"/>
              </a:rPr>
              <a:t>Ⅰ</a:t>
            </a:r>
            <a:endParaRPr lang="zh-CN" altLang="en-US" dirty="0"/>
          </a:p>
        </p:txBody>
      </p:sp>
      <p:sp>
        <p:nvSpPr>
          <p:cNvPr id="68" name="矩形 67"/>
          <p:cNvSpPr/>
          <p:nvPr/>
        </p:nvSpPr>
        <p:spPr>
          <a:xfrm>
            <a:off x="10126199" y="2154793"/>
            <a:ext cx="333746" cy="369332"/>
          </a:xfrm>
          <a:prstGeom prst="rect">
            <a:avLst/>
          </a:prstGeom>
        </p:spPr>
        <p:txBody>
          <a:bodyPr wrap="none">
            <a:spAutoFit/>
          </a:bodyPr>
          <a:lstStyle/>
          <a:p>
            <a:r>
              <a:rPr lang="en-US" altLang="zh-CN" dirty="0">
                <a:solidFill>
                  <a:srgbClr val="003399"/>
                </a:solidFill>
                <a:latin typeface="Times New Roman" panose="02020603050405020304" pitchFamily="18" charset="0"/>
                <a:ea typeface="华文细黑" panose="02010600040101010101" pitchFamily="2" charset="-122"/>
                <a:cs typeface="Times New Roman" panose="02020603050405020304" pitchFamily="18" charset="0"/>
              </a:rPr>
              <a:t>Ⅱ</a:t>
            </a:r>
            <a:endParaRPr lang="zh-CN" altLang="en-US" dirty="0"/>
          </a:p>
        </p:txBody>
      </p:sp>
    </p:spTree>
    <p:extLst>
      <p:ext uri="{BB962C8B-B14F-4D97-AF65-F5344CB8AC3E}">
        <p14:creationId xmlns:p14="http://schemas.microsoft.com/office/powerpoint/2010/main" val="256428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1+#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box(in)">
                                      <p:cBhvr>
                                        <p:cTn id="13" dur="500"/>
                                        <p:tgtEl>
                                          <p:spTgt spid="65"/>
                                        </p:tgtEl>
                                      </p:cBhvr>
                                    </p:animEffec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left)">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fill="hold"/>
                                        <p:tgtEl>
                                          <p:spTgt spid="51"/>
                                        </p:tgtEl>
                                        <p:attrNameLst>
                                          <p:attrName>ppt_x</p:attrName>
                                        </p:attrNameLst>
                                      </p:cBhvr>
                                      <p:tavLst>
                                        <p:tav tm="0">
                                          <p:val>
                                            <p:strVal val="0-#ppt_w/2"/>
                                          </p:val>
                                        </p:tav>
                                        <p:tav tm="100000">
                                          <p:val>
                                            <p:strVal val="#ppt_x"/>
                                          </p:val>
                                        </p:tav>
                                      </p:tavLst>
                                    </p:anim>
                                    <p:anim calcmode="lin" valueType="num">
                                      <p:cBhvr additive="base">
                                        <p:cTn id="54"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slide(fromRight)">
                                      <p:cBhvr>
                                        <p:cTn id="59" dur="50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childTnLst>
                    </p:cTn>
                  </p:par>
                  <p:par>
                    <p:cTn id="65" fill="hold">
                      <p:stCondLst>
                        <p:cond delay="indefinite"/>
                      </p:stCondLst>
                      <p:childTnLst>
                        <p:par>
                          <p:cTn id="66" fill="hold">
                            <p:stCondLst>
                              <p:cond delay="0"/>
                            </p:stCondLst>
                            <p:childTnLst>
                              <p:par>
                                <p:cTn id="67" presetID="23" presetClass="entr" presetSubtype="32"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p:cTn id="69" dur="500" fill="hold"/>
                                        <p:tgtEl>
                                          <p:spTgt spid="61"/>
                                        </p:tgtEl>
                                        <p:attrNameLst>
                                          <p:attrName>ppt_w</p:attrName>
                                        </p:attrNameLst>
                                      </p:cBhvr>
                                      <p:tavLst>
                                        <p:tav tm="0">
                                          <p:val>
                                            <p:strVal val="4*#ppt_w"/>
                                          </p:val>
                                        </p:tav>
                                        <p:tav tm="100000">
                                          <p:val>
                                            <p:strVal val="#ppt_w"/>
                                          </p:val>
                                        </p:tav>
                                      </p:tavLst>
                                    </p:anim>
                                    <p:anim calcmode="lin" valueType="num">
                                      <p:cBhvr>
                                        <p:cTn id="70" dur="500" fill="hold"/>
                                        <p:tgtEl>
                                          <p:spTgt spid="61"/>
                                        </p:tgtEl>
                                        <p:attrNameLst>
                                          <p:attrName>ppt_h</p:attrName>
                                        </p:attrNameLst>
                                      </p:cBhvr>
                                      <p:tavLst>
                                        <p:tav tm="0">
                                          <p:val>
                                            <p:strVal val="4*#ppt_h"/>
                                          </p:val>
                                        </p:tav>
                                        <p:tav tm="100000">
                                          <p:val>
                                            <p:strVal val="#ppt_h"/>
                                          </p:val>
                                        </p:tav>
                                      </p:tavLst>
                                    </p:anim>
                                  </p:childTnLst>
                                </p:cTn>
                              </p:par>
                            </p:childTnLst>
                          </p:cTn>
                        </p:par>
                        <p:par>
                          <p:cTn id="71" fill="hold">
                            <p:stCondLst>
                              <p:cond delay="500"/>
                            </p:stCondLst>
                            <p:childTnLst>
                              <p:par>
                                <p:cTn id="72" presetID="23" presetClass="entr" presetSubtype="32" fill="hold"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p:cTn id="74" dur="500" fill="hold"/>
                                        <p:tgtEl>
                                          <p:spTgt spid="58"/>
                                        </p:tgtEl>
                                        <p:attrNameLst>
                                          <p:attrName>ppt_w</p:attrName>
                                        </p:attrNameLst>
                                      </p:cBhvr>
                                      <p:tavLst>
                                        <p:tav tm="0">
                                          <p:val>
                                            <p:strVal val="4*#ppt_w"/>
                                          </p:val>
                                        </p:tav>
                                        <p:tav tm="100000">
                                          <p:val>
                                            <p:strVal val="#ppt_w"/>
                                          </p:val>
                                        </p:tav>
                                      </p:tavLst>
                                    </p:anim>
                                    <p:anim calcmode="lin" valueType="num">
                                      <p:cBhvr>
                                        <p:cTn id="75" dur="500" fill="hold"/>
                                        <p:tgtEl>
                                          <p:spTgt spid="58"/>
                                        </p:tgtEl>
                                        <p:attrNameLst>
                                          <p:attrName>ppt_h</p:attrName>
                                        </p:attrNameLst>
                                      </p:cBhvr>
                                      <p:tavLst>
                                        <p:tav tm="0">
                                          <p:val>
                                            <p:strVal val="4*#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up)">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left)">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wipe(down)">
                                      <p:cBhvr>
                                        <p:cTn id="90" dur="500"/>
                                        <p:tgtEl>
                                          <p:spTgt spid="6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left)">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wipe(down)">
                                      <p:cBhvr>
                                        <p:cTn id="100" dur="500"/>
                                        <p:tgtEl>
                                          <p:spTgt spid="48"/>
                                        </p:tgtEl>
                                      </p:cBhvr>
                                    </p:animEffect>
                                  </p:childTnLst>
                                </p:cTn>
                              </p:par>
                            </p:childTnLst>
                          </p:cTn>
                        </p:par>
                        <p:par>
                          <p:cTn id="101" fill="hold">
                            <p:stCondLst>
                              <p:cond delay="500"/>
                            </p:stCondLst>
                            <p:childTnLst>
                              <p:par>
                                <p:cTn id="102" presetID="22" presetClass="entr" presetSubtype="4" fill="hold" grpId="0" nodeType="afterEffect">
                                  <p:stCondLst>
                                    <p:cond delay="0"/>
                                  </p:stCondLst>
                                  <p:childTnLst>
                                    <p:set>
                                      <p:cBhvr>
                                        <p:cTn id="103" dur="1" fill="hold">
                                          <p:stCondLst>
                                            <p:cond delay="0"/>
                                          </p:stCondLst>
                                        </p:cTn>
                                        <p:tgtEl>
                                          <p:spTgt spid="49"/>
                                        </p:tgtEl>
                                        <p:attrNameLst>
                                          <p:attrName>style.visibility</p:attrName>
                                        </p:attrNameLst>
                                      </p:cBhvr>
                                      <p:to>
                                        <p:strVal val="visible"/>
                                      </p:to>
                                    </p:set>
                                    <p:animEffect transition="in" filter="wipe(down)">
                                      <p:cBhvr>
                                        <p:cTn id="104" dur="500"/>
                                        <p:tgtEl>
                                          <p:spTgt spid="4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down)">
                                      <p:cBhvr>
                                        <p:cTn id="109" dur="500"/>
                                        <p:tgtEl>
                                          <p:spTgt spid="42"/>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nodeType="click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wipe(up)">
                                      <p:cBhvr>
                                        <p:cTn id="11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autoUpdateAnimBg="0"/>
      <p:bldP spid="32" grpId="0" animBg="1"/>
      <p:bldP spid="38" grpId="0" animBg="1"/>
      <p:bldP spid="39" grpId="0" animBg="1" autoUpdateAnimBg="0"/>
      <p:bldP spid="40" grpId="0" animBg="1"/>
      <p:bldP spid="41" grpId="0" animBg="1"/>
      <p:bldP spid="48" grpId="0" animBg="1"/>
      <p:bldP spid="49" grpId="0" animBg="1"/>
      <p:bldP spid="64" grpId="0" animBg="1"/>
      <p:bldP spid="6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
          <p:cNvSpPr>
            <a:spLocks noChangeArrowheads="1"/>
          </p:cNvSpPr>
          <p:nvPr/>
        </p:nvSpPr>
        <p:spPr bwMode="auto">
          <a:xfrm>
            <a:off x="9358168" y="3690650"/>
            <a:ext cx="1168400" cy="869950"/>
          </a:xfrm>
          <a:custGeom>
            <a:avLst/>
            <a:gdLst>
              <a:gd name="T0" fmla="*/ 0 w 736"/>
              <a:gd name="T1" fmla="*/ 28 h 548"/>
              <a:gd name="T2" fmla="*/ 156 w 736"/>
              <a:gd name="T3" fmla="*/ 0 h 548"/>
              <a:gd name="T4" fmla="*/ 736 w 736"/>
              <a:gd name="T5" fmla="*/ 340 h 548"/>
              <a:gd name="T6" fmla="*/ 632 w 736"/>
              <a:gd name="T7" fmla="*/ 512 h 548"/>
              <a:gd name="T8" fmla="*/ 356 w 736"/>
              <a:gd name="T9" fmla="*/ 548 h 548"/>
              <a:gd name="T10" fmla="*/ 348 w 736"/>
              <a:gd name="T11" fmla="*/ 228 h 548"/>
              <a:gd name="T12" fmla="*/ 0 w 736"/>
              <a:gd name="T13" fmla="*/ 28 h 548"/>
            </a:gdLst>
            <a:ahLst/>
            <a:cxnLst>
              <a:cxn ang="0">
                <a:pos x="T0" y="T1"/>
              </a:cxn>
              <a:cxn ang="0">
                <a:pos x="T2" y="T3"/>
              </a:cxn>
              <a:cxn ang="0">
                <a:pos x="T4" y="T5"/>
              </a:cxn>
              <a:cxn ang="0">
                <a:pos x="T6" y="T7"/>
              </a:cxn>
              <a:cxn ang="0">
                <a:pos x="T8" y="T9"/>
              </a:cxn>
              <a:cxn ang="0">
                <a:pos x="T10" y="T11"/>
              </a:cxn>
              <a:cxn ang="0">
                <a:pos x="T12" y="T13"/>
              </a:cxn>
            </a:cxnLst>
            <a:rect l="0" t="0" r="r" b="b"/>
            <a:pathLst>
              <a:path w="736" h="548">
                <a:moveTo>
                  <a:pt x="0" y="28"/>
                </a:moveTo>
                <a:lnTo>
                  <a:pt x="156" y="0"/>
                </a:lnTo>
                <a:lnTo>
                  <a:pt x="736" y="340"/>
                </a:lnTo>
                <a:lnTo>
                  <a:pt x="632" y="512"/>
                </a:lnTo>
                <a:lnTo>
                  <a:pt x="356" y="548"/>
                </a:lnTo>
                <a:lnTo>
                  <a:pt x="348" y="228"/>
                </a:lnTo>
                <a:lnTo>
                  <a:pt x="0" y="28"/>
                </a:lnTo>
                <a:close/>
              </a:path>
            </a:pathLst>
          </a:custGeom>
          <a:solidFill>
            <a:srgbClr val="FF9900"/>
          </a:solidFill>
          <a:ln w="1270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 name="Line 99"/>
          <p:cNvSpPr>
            <a:spLocks noChangeShapeType="1"/>
          </p:cNvSpPr>
          <p:nvPr/>
        </p:nvSpPr>
        <p:spPr bwMode="auto">
          <a:xfrm>
            <a:off x="5301097" y="1698337"/>
            <a:ext cx="1149350" cy="0"/>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50"/>
          <p:cNvSpPr>
            <a:spLocks noChangeShapeType="1"/>
          </p:cNvSpPr>
          <p:nvPr/>
        </p:nvSpPr>
        <p:spPr bwMode="auto">
          <a:xfrm>
            <a:off x="5294747" y="1696751"/>
            <a:ext cx="1149350" cy="1587"/>
          </a:xfrm>
          <a:prstGeom prst="line">
            <a:avLst/>
          </a:prstGeom>
          <a:noFill/>
          <a:ln w="12700">
            <a:solidFill>
              <a:srgbClr val="008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Freeform 89"/>
          <p:cNvSpPr>
            <a:spLocks noChangeArrowheads="1"/>
          </p:cNvSpPr>
          <p:nvPr/>
        </p:nvSpPr>
        <p:spPr bwMode="auto">
          <a:xfrm>
            <a:off x="9604232" y="3073114"/>
            <a:ext cx="1062037" cy="619125"/>
          </a:xfrm>
          <a:custGeom>
            <a:avLst/>
            <a:gdLst>
              <a:gd name="T0" fmla="*/ 0 w 669"/>
              <a:gd name="T1" fmla="*/ 66 h 390"/>
              <a:gd name="T2" fmla="*/ 279 w 669"/>
              <a:gd name="T3" fmla="*/ 0 h 390"/>
              <a:gd name="T4" fmla="*/ 669 w 669"/>
              <a:gd name="T5" fmla="*/ 222 h 390"/>
              <a:gd name="T6" fmla="*/ 576 w 669"/>
              <a:gd name="T7" fmla="*/ 390 h 390"/>
              <a:gd name="T8" fmla="*/ 0 w 669"/>
              <a:gd name="T9" fmla="*/ 66 h 390"/>
            </a:gdLst>
            <a:ahLst/>
            <a:cxnLst>
              <a:cxn ang="0">
                <a:pos x="T0" y="T1"/>
              </a:cxn>
              <a:cxn ang="0">
                <a:pos x="T2" y="T3"/>
              </a:cxn>
              <a:cxn ang="0">
                <a:pos x="T4" y="T5"/>
              </a:cxn>
              <a:cxn ang="0">
                <a:pos x="T6" y="T7"/>
              </a:cxn>
              <a:cxn ang="0">
                <a:pos x="T8" y="T9"/>
              </a:cxn>
            </a:cxnLst>
            <a:rect l="0" t="0" r="r" b="b"/>
            <a:pathLst>
              <a:path w="669" h="390">
                <a:moveTo>
                  <a:pt x="0" y="66"/>
                </a:moveTo>
                <a:lnTo>
                  <a:pt x="279" y="0"/>
                </a:lnTo>
                <a:lnTo>
                  <a:pt x="669" y="222"/>
                </a:lnTo>
                <a:lnTo>
                  <a:pt x="576" y="390"/>
                </a:lnTo>
                <a:lnTo>
                  <a:pt x="0" y="66"/>
                </a:lnTo>
                <a:close/>
              </a:path>
            </a:pathLst>
          </a:custGeom>
          <a:solidFill>
            <a:srgbClr val="00FF00"/>
          </a:solidFill>
          <a:ln w="1270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 name="Freeform 88"/>
          <p:cNvSpPr>
            <a:spLocks noChangeArrowheads="1"/>
          </p:cNvSpPr>
          <p:nvPr/>
        </p:nvSpPr>
        <p:spPr bwMode="auto">
          <a:xfrm>
            <a:off x="8827943" y="3511263"/>
            <a:ext cx="1066800" cy="633412"/>
          </a:xfrm>
          <a:custGeom>
            <a:avLst/>
            <a:gdLst>
              <a:gd name="T0" fmla="*/ 0 w 672"/>
              <a:gd name="T1" fmla="*/ 174 h 399"/>
              <a:gd name="T2" fmla="*/ 387 w 672"/>
              <a:gd name="T3" fmla="*/ 399 h 399"/>
              <a:gd name="T4" fmla="*/ 672 w 672"/>
              <a:gd name="T5" fmla="*/ 342 h 399"/>
              <a:gd name="T6" fmla="*/ 93 w 672"/>
              <a:gd name="T7" fmla="*/ 0 h 399"/>
              <a:gd name="T8" fmla="*/ 0 w 672"/>
              <a:gd name="T9" fmla="*/ 174 h 399"/>
            </a:gdLst>
            <a:ahLst/>
            <a:cxnLst>
              <a:cxn ang="0">
                <a:pos x="T0" y="T1"/>
              </a:cxn>
              <a:cxn ang="0">
                <a:pos x="T2" y="T3"/>
              </a:cxn>
              <a:cxn ang="0">
                <a:pos x="T4" y="T5"/>
              </a:cxn>
              <a:cxn ang="0">
                <a:pos x="T6" y="T7"/>
              </a:cxn>
              <a:cxn ang="0">
                <a:pos x="T8" y="T9"/>
              </a:cxn>
            </a:cxnLst>
            <a:rect l="0" t="0" r="r" b="b"/>
            <a:pathLst>
              <a:path w="672" h="399">
                <a:moveTo>
                  <a:pt x="0" y="174"/>
                </a:moveTo>
                <a:lnTo>
                  <a:pt x="387" y="399"/>
                </a:lnTo>
                <a:lnTo>
                  <a:pt x="672" y="342"/>
                </a:lnTo>
                <a:lnTo>
                  <a:pt x="93" y="0"/>
                </a:lnTo>
                <a:lnTo>
                  <a:pt x="0" y="174"/>
                </a:lnTo>
                <a:close/>
              </a:path>
            </a:pathLst>
          </a:custGeom>
          <a:solidFill>
            <a:srgbClr val="00FF00"/>
          </a:solidFill>
          <a:ln w="1270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 name="Freeform 87"/>
          <p:cNvSpPr>
            <a:spLocks noChangeArrowheads="1"/>
          </p:cNvSpPr>
          <p:nvPr/>
        </p:nvSpPr>
        <p:spPr bwMode="auto">
          <a:xfrm>
            <a:off x="10366231" y="3449351"/>
            <a:ext cx="309562" cy="1757363"/>
          </a:xfrm>
          <a:custGeom>
            <a:avLst/>
            <a:gdLst>
              <a:gd name="T0" fmla="*/ 0 w 195"/>
              <a:gd name="T1" fmla="*/ 1107 h 1107"/>
              <a:gd name="T2" fmla="*/ 0 w 195"/>
              <a:gd name="T3" fmla="*/ 657 h 1107"/>
              <a:gd name="T4" fmla="*/ 102 w 195"/>
              <a:gd name="T5" fmla="*/ 480 h 1107"/>
              <a:gd name="T6" fmla="*/ 99 w 195"/>
              <a:gd name="T7" fmla="*/ 147 h 1107"/>
              <a:gd name="T8" fmla="*/ 189 w 195"/>
              <a:gd name="T9" fmla="*/ 0 h 1107"/>
              <a:gd name="T10" fmla="*/ 195 w 195"/>
              <a:gd name="T11" fmla="*/ 777 h 1107"/>
              <a:gd name="T12" fmla="*/ 0 w 195"/>
              <a:gd name="T13" fmla="*/ 1107 h 1107"/>
            </a:gdLst>
            <a:ahLst/>
            <a:cxnLst>
              <a:cxn ang="0">
                <a:pos x="T0" y="T1"/>
              </a:cxn>
              <a:cxn ang="0">
                <a:pos x="T2" y="T3"/>
              </a:cxn>
              <a:cxn ang="0">
                <a:pos x="T4" y="T5"/>
              </a:cxn>
              <a:cxn ang="0">
                <a:pos x="T6" y="T7"/>
              </a:cxn>
              <a:cxn ang="0">
                <a:pos x="T8" y="T9"/>
              </a:cxn>
              <a:cxn ang="0">
                <a:pos x="T10" y="T11"/>
              </a:cxn>
              <a:cxn ang="0">
                <a:pos x="T12" y="T13"/>
              </a:cxn>
            </a:cxnLst>
            <a:rect l="0" t="0" r="r" b="b"/>
            <a:pathLst>
              <a:path w="195" h="1107">
                <a:moveTo>
                  <a:pt x="0" y="1107"/>
                </a:moveTo>
                <a:lnTo>
                  <a:pt x="0" y="657"/>
                </a:lnTo>
                <a:lnTo>
                  <a:pt x="102" y="480"/>
                </a:lnTo>
                <a:lnTo>
                  <a:pt x="99" y="147"/>
                </a:lnTo>
                <a:lnTo>
                  <a:pt x="189" y="0"/>
                </a:lnTo>
                <a:lnTo>
                  <a:pt x="195" y="777"/>
                </a:lnTo>
                <a:lnTo>
                  <a:pt x="0" y="1107"/>
                </a:lnTo>
                <a:close/>
              </a:path>
            </a:pathLst>
          </a:custGeom>
          <a:solidFill>
            <a:srgbClr val="00FF00"/>
          </a:solidFill>
          <a:ln w="1270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 name="Freeform 85"/>
          <p:cNvSpPr>
            <a:spLocks noChangeArrowheads="1"/>
          </p:cNvSpPr>
          <p:nvPr/>
        </p:nvSpPr>
        <p:spPr bwMode="auto">
          <a:xfrm>
            <a:off x="8823181" y="3777963"/>
            <a:ext cx="628650" cy="1600200"/>
          </a:xfrm>
          <a:custGeom>
            <a:avLst/>
            <a:gdLst>
              <a:gd name="T0" fmla="*/ 0 w 396"/>
              <a:gd name="T1" fmla="*/ 783 h 1008"/>
              <a:gd name="T2" fmla="*/ 3 w 396"/>
              <a:gd name="T3" fmla="*/ 0 h 1008"/>
              <a:gd name="T4" fmla="*/ 396 w 396"/>
              <a:gd name="T5" fmla="*/ 231 h 1008"/>
              <a:gd name="T6" fmla="*/ 396 w 396"/>
              <a:gd name="T7" fmla="*/ 1008 h 1008"/>
              <a:gd name="T8" fmla="*/ 0 w 396"/>
              <a:gd name="T9" fmla="*/ 783 h 1008"/>
            </a:gdLst>
            <a:ahLst/>
            <a:cxnLst>
              <a:cxn ang="0">
                <a:pos x="T0" y="T1"/>
              </a:cxn>
              <a:cxn ang="0">
                <a:pos x="T2" y="T3"/>
              </a:cxn>
              <a:cxn ang="0">
                <a:pos x="T4" y="T5"/>
              </a:cxn>
              <a:cxn ang="0">
                <a:pos x="T6" y="T7"/>
              </a:cxn>
              <a:cxn ang="0">
                <a:pos x="T8" y="T9"/>
              </a:cxn>
            </a:cxnLst>
            <a:rect l="0" t="0" r="r" b="b"/>
            <a:pathLst>
              <a:path w="396" h="1008">
                <a:moveTo>
                  <a:pt x="0" y="783"/>
                </a:moveTo>
                <a:lnTo>
                  <a:pt x="3" y="0"/>
                </a:lnTo>
                <a:lnTo>
                  <a:pt x="396" y="231"/>
                </a:lnTo>
                <a:lnTo>
                  <a:pt x="396" y="1008"/>
                </a:lnTo>
                <a:lnTo>
                  <a:pt x="0" y="783"/>
                </a:lnTo>
                <a:close/>
              </a:path>
            </a:pathLst>
          </a:custGeom>
          <a:solidFill>
            <a:srgbClr val="00FF00"/>
          </a:solidFill>
          <a:ln w="1270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 name="Freeform 86"/>
          <p:cNvSpPr>
            <a:spLocks noChangeArrowheads="1"/>
          </p:cNvSpPr>
          <p:nvPr/>
        </p:nvSpPr>
        <p:spPr bwMode="auto">
          <a:xfrm>
            <a:off x="9447069" y="4044663"/>
            <a:ext cx="923925" cy="1338262"/>
          </a:xfrm>
          <a:custGeom>
            <a:avLst/>
            <a:gdLst>
              <a:gd name="T0" fmla="*/ 3 w 582"/>
              <a:gd name="T1" fmla="*/ 843 h 843"/>
              <a:gd name="T2" fmla="*/ 582 w 582"/>
              <a:gd name="T3" fmla="*/ 735 h 843"/>
              <a:gd name="T4" fmla="*/ 582 w 582"/>
              <a:gd name="T5" fmla="*/ 285 h 843"/>
              <a:gd name="T6" fmla="*/ 291 w 582"/>
              <a:gd name="T7" fmla="*/ 339 h 843"/>
              <a:gd name="T8" fmla="*/ 291 w 582"/>
              <a:gd name="T9" fmla="*/ 0 h 843"/>
              <a:gd name="T10" fmla="*/ 0 w 582"/>
              <a:gd name="T11" fmla="*/ 60 h 843"/>
              <a:gd name="T12" fmla="*/ 3 w 582"/>
              <a:gd name="T13" fmla="*/ 843 h 843"/>
            </a:gdLst>
            <a:ahLst/>
            <a:cxnLst>
              <a:cxn ang="0">
                <a:pos x="T0" y="T1"/>
              </a:cxn>
              <a:cxn ang="0">
                <a:pos x="T2" y="T3"/>
              </a:cxn>
              <a:cxn ang="0">
                <a:pos x="T4" y="T5"/>
              </a:cxn>
              <a:cxn ang="0">
                <a:pos x="T6" y="T7"/>
              </a:cxn>
              <a:cxn ang="0">
                <a:pos x="T8" y="T9"/>
              </a:cxn>
              <a:cxn ang="0">
                <a:pos x="T10" y="T11"/>
              </a:cxn>
              <a:cxn ang="0">
                <a:pos x="T12" y="T13"/>
              </a:cxn>
            </a:cxnLst>
            <a:rect l="0" t="0" r="r" b="b"/>
            <a:pathLst>
              <a:path w="582" h="843">
                <a:moveTo>
                  <a:pt x="3" y="843"/>
                </a:moveTo>
                <a:lnTo>
                  <a:pt x="582" y="735"/>
                </a:lnTo>
                <a:lnTo>
                  <a:pt x="582" y="285"/>
                </a:lnTo>
                <a:lnTo>
                  <a:pt x="291" y="339"/>
                </a:lnTo>
                <a:lnTo>
                  <a:pt x="291" y="0"/>
                </a:lnTo>
                <a:lnTo>
                  <a:pt x="0" y="60"/>
                </a:lnTo>
                <a:lnTo>
                  <a:pt x="3" y="843"/>
                </a:lnTo>
                <a:close/>
              </a:path>
            </a:pathLst>
          </a:custGeom>
          <a:solidFill>
            <a:srgbClr val="00FF00"/>
          </a:solidFill>
          <a:ln w="1270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 name="Line 9"/>
          <p:cNvSpPr>
            <a:spLocks noChangeShapeType="1"/>
          </p:cNvSpPr>
          <p:nvPr/>
        </p:nvSpPr>
        <p:spPr bwMode="auto">
          <a:xfrm flipV="1">
            <a:off x="5294747" y="1201450"/>
            <a:ext cx="1588" cy="495300"/>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82"/>
          <p:cNvGrpSpPr>
            <a:grpSpLocks/>
          </p:cNvGrpSpPr>
          <p:nvPr/>
        </p:nvGrpSpPr>
        <p:grpSpPr bwMode="auto">
          <a:xfrm>
            <a:off x="8827944" y="3081050"/>
            <a:ext cx="1846263" cy="2300288"/>
            <a:chOff x="926" y="1444"/>
            <a:chExt cx="895" cy="1114"/>
          </a:xfrm>
        </p:grpSpPr>
        <p:sp>
          <p:nvSpPr>
            <p:cNvPr id="12" name="Line 10"/>
            <p:cNvSpPr>
              <a:spLocks noChangeShapeType="1"/>
            </p:cNvSpPr>
            <p:nvPr/>
          </p:nvSpPr>
          <p:spPr bwMode="auto">
            <a:xfrm flipV="1">
              <a:off x="1188" y="1743"/>
              <a:ext cx="112" cy="2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1"/>
            <p:cNvSpPr>
              <a:spLocks noChangeShapeType="1"/>
            </p:cNvSpPr>
            <p:nvPr/>
          </p:nvSpPr>
          <p:spPr bwMode="auto">
            <a:xfrm flipH="1" flipV="1">
              <a:off x="1300" y="1743"/>
              <a:ext cx="445" cy="25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2"/>
            <p:cNvSpPr>
              <a:spLocks noChangeShapeType="1"/>
            </p:cNvSpPr>
            <p:nvPr/>
          </p:nvSpPr>
          <p:spPr bwMode="auto">
            <a:xfrm>
              <a:off x="1300" y="1486"/>
              <a:ext cx="1" cy="25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3"/>
            <p:cNvSpPr>
              <a:spLocks noChangeShapeType="1"/>
            </p:cNvSpPr>
            <p:nvPr/>
          </p:nvSpPr>
          <p:spPr bwMode="auto">
            <a:xfrm>
              <a:off x="1745" y="1743"/>
              <a:ext cx="1" cy="25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4"/>
            <p:cNvSpPr>
              <a:spLocks noChangeShapeType="1"/>
            </p:cNvSpPr>
            <p:nvPr/>
          </p:nvSpPr>
          <p:spPr bwMode="auto">
            <a:xfrm>
              <a:off x="1450" y="1914"/>
              <a:ext cx="1" cy="25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5"/>
            <p:cNvSpPr>
              <a:spLocks noChangeShapeType="1"/>
            </p:cNvSpPr>
            <p:nvPr/>
          </p:nvSpPr>
          <p:spPr bwMode="auto">
            <a:xfrm flipH="1">
              <a:off x="1670" y="2001"/>
              <a:ext cx="75" cy="129"/>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6"/>
            <p:cNvSpPr>
              <a:spLocks noChangeShapeType="1"/>
            </p:cNvSpPr>
            <p:nvPr/>
          </p:nvSpPr>
          <p:spPr bwMode="auto">
            <a:xfrm flipH="1">
              <a:off x="1450" y="2130"/>
              <a:ext cx="220" cy="4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a:off x="1300" y="1486"/>
              <a:ext cx="445" cy="25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8"/>
            <p:cNvSpPr>
              <a:spLocks noChangeShapeType="1"/>
            </p:cNvSpPr>
            <p:nvPr/>
          </p:nvSpPr>
          <p:spPr bwMode="auto">
            <a:xfrm flipH="1" flipV="1">
              <a:off x="1001" y="1656"/>
              <a:ext cx="449" cy="25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p:cNvSpPr>
              <a:spLocks noChangeShapeType="1"/>
            </p:cNvSpPr>
            <p:nvPr/>
          </p:nvSpPr>
          <p:spPr bwMode="auto">
            <a:xfrm>
              <a:off x="1820" y="1614"/>
              <a:ext cx="1" cy="60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0"/>
            <p:cNvSpPr>
              <a:spLocks noChangeShapeType="1"/>
            </p:cNvSpPr>
            <p:nvPr/>
          </p:nvSpPr>
          <p:spPr bwMode="auto">
            <a:xfrm>
              <a:off x="1670" y="2130"/>
              <a:ext cx="1" cy="34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1"/>
            <p:cNvSpPr>
              <a:spLocks noChangeShapeType="1"/>
            </p:cNvSpPr>
            <p:nvPr/>
          </p:nvSpPr>
          <p:spPr bwMode="auto">
            <a:xfrm>
              <a:off x="1225" y="1959"/>
              <a:ext cx="1" cy="599"/>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2"/>
            <p:cNvSpPr>
              <a:spLocks noChangeShapeType="1"/>
            </p:cNvSpPr>
            <p:nvPr/>
          </p:nvSpPr>
          <p:spPr bwMode="auto">
            <a:xfrm>
              <a:off x="926" y="1785"/>
              <a:ext cx="1" cy="60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3"/>
            <p:cNvSpPr>
              <a:spLocks noChangeShapeType="1"/>
            </p:cNvSpPr>
            <p:nvPr/>
          </p:nvSpPr>
          <p:spPr bwMode="auto">
            <a:xfrm flipH="1" flipV="1">
              <a:off x="926" y="2387"/>
              <a:ext cx="299" cy="17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4"/>
            <p:cNvSpPr>
              <a:spLocks noChangeShapeType="1"/>
            </p:cNvSpPr>
            <p:nvPr/>
          </p:nvSpPr>
          <p:spPr bwMode="auto">
            <a:xfrm flipH="1">
              <a:off x="1225" y="2475"/>
              <a:ext cx="445" cy="8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5"/>
            <p:cNvSpPr>
              <a:spLocks noChangeShapeType="1"/>
            </p:cNvSpPr>
            <p:nvPr/>
          </p:nvSpPr>
          <p:spPr bwMode="auto">
            <a:xfrm flipH="1">
              <a:off x="1670" y="2217"/>
              <a:ext cx="150" cy="25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6"/>
            <p:cNvSpPr>
              <a:spLocks noChangeShapeType="1"/>
            </p:cNvSpPr>
            <p:nvPr/>
          </p:nvSpPr>
          <p:spPr bwMode="auto">
            <a:xfrm flipV="1">
              <a:off x="1300" y="1444"/>
              <a:ext cx="225" cy="4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7"/>
            <p:cNvSpPr>
              <a:spLocks noChangeShapeType="1"/>
            </p:cNvSpPr>
            <p:nvPr/>
          </p:nvSpPr>
          <p:spPr bwMode="auto">
            <a:xfrm flipV="1">
              <a:off x="926" y="1656"/>
              <a:ext cx="75" cy="129"/>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8"/>
            <p:cNvSpPr>
              <a:spLocks noChangeShapeType="1"/>
            </p:cNvSpPr>
            <p:nvPr/>
          </p:nvSpPr>
          <p:spPr bwMode="auto">
            <a:xfrm flipH="1" flipV="1">
              <a:off x="926" y="1785"/>
              <a:ext cx="299" cy="17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9"/>
            <p:cNvSpPr>
              <a:spLocks noChangeShapeType="1"/>
            </p:cNvSpPr>
            <p:nvPr/>
          </p:nvSpPr>
          <p:spPr bwMode="auto">
            <a:xfrm flipH="1">
              <a:off x="1225" y="1914"/>
              <a:ext cx="225" cy="4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flipH="1">
              <a:off x="1745" y="1614"/>
              <a:ext cx="75" cy="129"/>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1"/>
            <p:cNvSpPr>
              <a:spLocks noChangeShapeType="1"/>
            </p:cNvSpPr>
            <p:nvPr/>
          </p:nvSpPr>
          <p:spPr bwMode="auto">
            <a:xfrm>
              <a:off x="1525" y="1444"/>
              <a:ext cx="295" cy="17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 name="Line 32"/>
          <p:cNvSpPr>
            <a:spLocks noChangeShapeType="1"/>
          </p:cNvSpPr>
          <p:nvPr/>
        </p:nvSpPr>
        <p:spPr bwMode="auto">
          <a:xfrm>
            <a:off x="4040622" y="1696750"/>
            <a:ext cx="1588" cy="66516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3"/>
          <p:cNvSpPr>
            <a:spLocks noChangeShapeType="1"/>
          </p:cNvSpPr>
          <p:nvPr/>
        </p:nvSpPr>
        <p:spPr bwMode="auto">
          <a:xfrm flipH="1" flipV="1">
            <a:off x="4037448" y="1577688"/>
            <a:ext cx="3175" cy="930275"/>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6"/>
          <p:cNvSpPr>
            <a:spLocks noChangeShapeType="1"/>
          </p:cNvSpPr>
          <p:nvPr/>
        </p:nvSpPr>
        <p:spPr bwMode="auto">
          <a:xfrm>
            <a:off x="3704072" y="3101688"/>
            <a:ext cx="1588" cy="1147763"/>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49"/>
          <p:cNvSpPr>
            <a:spLocks noChangeShapeType="1"/>
          </p:cNvSpPr>
          <p:nvPr/>
        </p:nvSpPr>
        <p:spPr bwMode="auto">
          <a:xfrm>
            <a:off x="4370822" y="3101688"/>
            <a:ext cx="1588" cy="1147763"/>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65"/>
          <p:cNvSpPr>
            <a:spLocks noChangeShapeType="1"/>
          </p:cNvSpPr>
          <p:nvPr/>
        </p:nvSpPr>
        <p:spPr bwMode="auto">
          <a:xfrm>
            <a:off x="6442510" y="1696751"/>
            <a:ext cx="196850" cy="1587"/>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66"/>
          <p:cNvSpPr>
            <a:spLocks noChangeShapeType="1"/>
          </p:cNvSpPr>
          <p:nvPr/>
        </p:nvSpPr>
        <p:spPr bwMode="auto">
          <a:xfrm flipV="1">
            <a:off x="6442511" y="1201450"/>
            <a:ext cx="1587" cy="495300"/>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67"/>
          <p:cNvSpPr>
            <a:spLocks noChangeShapeType="1"/>
          </p:cNvSpPr>
          <p:nvPr/>
        </p:nvSpPr>
        <p:spPr bwMode="auto">
          <a:xfrm flipH="1">
            <a:off x="5102661" y="1696751"/>
            <a:ext cx="192087" cy="1587"/>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71"/>
          <p:cNvSpPr>
            <a:spLocks noChangeShapeType="1"/>
          </p:cNvSpPr>
          <p:nvPr/>
        </p:nvSpPr>
        <p:spPr bwMode="auto">
          <a:xfrm flipH="1">
            <a:off x="3373872" y="1201451"/>
            <a:ext cx="3302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72"/>
          <p:cNvSpPr>
            <a:spLocks noChangeShapeType="1"/>
          </p:cNvSpPr>
          <p:nvPr/>
        </p:nvSpPr>
        <p:spPr bwMode="auto">
          <a:xfrm flipV="1">
            <a:off x="4370822" y="1201450"/>
            <a:ext cx="1588" cy="49530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73"/>
          <p:cNvSpPr>
            <a:spLocks noChangeShapeType="1"/>
          </p:cNvSpPr>
          <p:nvPr/>
        </p:nvSpPr>
        <p:spPr bwMode="auto">
          <a:xfrm>
            <a:off x="3704072" y="1696751"/>
            <a:ext cx="6667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74"/>
          <p:cNvSpPr>
            <a:spLocks noChangeShapeType="1"/>
          </p:cNvSpPr>
          <p:nvPr/>
        </p:nvSpPr>
        <p:spPr bwMode="auto">
          <a:xfrm>
            <a:off x="3704072" y="1201450"/>
            <a:ext cx="1588" cy="49530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75"/>
          <p:cNvSpPr>
            <a:spLocks noChangeShapeType="1"/>
          </p:cNvSpPr>
          <p:nvPr/>
        </p:nvSpPr>
        <p:spPr bwMode="auto">
          <a:xfrm>
            <a:off x="3373872" y="1201450"/>
            <a:ext cx="1588" cy="116046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76"/>
          <p:cNvSpPr>
            <a:spLocks noChangeShapeType="1"/>
          </p:cNvSpPr>
          <p:nvPr/>
        </p:nvSpPr>
        <p:spPr bwMode="auto">
          <a:xfrm flipH="1">
            <a:off x="4370822" y="1201451"/>
            <a:ext cx="3365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77"/>
          <p:cNvSpPr>
            <a:spLocks noChangeShapeType="1"/>
          </p:cNvSpPr>
          <p:nvPr/>
        </p:nvSpPr>
        <p:spPr bwMode="auto">
          <a:xfrm flipV="1">
            <a:off x="4707372" y="1201450"/>
            <a:ext cx="1588" cy="116046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78"/>
          <p:cNvSpPr>
            <a:spLocks noChangeShapeType="1"/>
          </p:cNvSpPr>
          <p:nvPr/>
        </p:nvSpPr>
        <p:spPr bwMode="auto">
          <a:xfrm>
            <a:off x="3373872" y="2361912"/>
            <a:ext cx="133350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9" name="Group 91"/>
          <p:cNvGrpSpPr>
            <a:grpSpLocks/>
          </p:cNvGrpSpPr>
          <p:nvPr/>
        </p:nvGrpSpPr>
        <p:grpSpPr bwMode="auto">
          <a:xfrm>
            <a:off x="3200835" y="2790538"/>
            <a:ext cx="1674812" cy="1749425"/>
            <a:chOff x="2841" y="1984"/>
            <a:chExt cx="1055" cy="1102"/>
          </a:xfrm>
        </p:grpSpPr>
        <p:sp>
          <p:nvSpPr>
            <p:cNvPr id="50" name="Line 42"/>
            <p:cNvSpPr>
              <a:spLocks noChangeShapeType="1"/>
            </p:cNvSpPr>
            <p:nvPr/>
          </p:nvSpPr>
          <p:spPr bwMode="auto">
            <a:xfrm flipV="1">
              <a:off x="3370" y="2782"/>
              <a:ext cx="420" cy="24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3"/>
            <p:cNvSpPr>
              <a:spLocks noChangeShapeType="1"/>
            </p:cNvSpPr>
            <p:nvPr/>
          </p:nvSpPr>
          <p:spPr bwMode="auto">
            <a:xfrm>
              <a:off x="2950" y="2782"/>
              <a:ext cx="420" cy="24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44"/>
            <p:cNvSpPr>
              <a:spLocks noChangeShapeType="1"/>
            </p:cNvSpPr>
            <p:nvPr/>
          </p:nvSpPr>
          <p:spPr bwMode="auto">
            <a:xfrm>
              <a:off x="2950" y="2300"/>
              <a:ext cx="1" cy="482"/>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45"/>
            <p:cNvSpPr>
              <a:spLocks noChangeShapeType="1"/>
            </p:cNvSpPr>
            <p:nvPr/>
          </p:nvSpPr>
          <p:spPr bwMode="auto">
            <a:xfrm flipH="1">
              <a:off x="2950" y="2055"/>
              <a:ext cx="420" cy="245"/>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47"/>
            <p:cNvSpPr>
              <a:spLocks noChangeShapeType="1"/>
            </p:cNvSpPr>
            <p:nvPr/>
          </p:nvSpPr>
          <p:spPr bwMode="auto">
            <a:xfrm flipH="1" flipV="1">
              <a:off x="3370" y="2055"/>
              <a:ext cx="420" cy="245"/>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48"/>
            <p:cNvSpPr>
              <a:spLocks noChangeShapeType="1"/>
            </p:cNvSpPr>
            <p:nvPr/>
          </p:nvSpPr>
          <p:spPr bwMode="auto">
            <a:xfrm flipV="1">
              <a:off x="3790" y="2300"/>
              <a:ext cx="1" cy="482"/>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79"/>
            <p:cNvSpPr>
              <a:spLocks noChangeShapeType="1"/>
            </p:cNvSpPr>
            <p:nvPr/>
          </p:nvSpPr>
          <p:spPr bwMode="auto">
            <a:xfrm flipV="1">
              <a:off x="3370" y="1984"/>
              <a:ext cx="1" cy="1102"/>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80"/>
            <p:cNvSpPr>
              <a:spLocks noChangeShapeType="1"/>
            </p:cNvSpPr>
            <p:nvPr/>
          </p:nvSpPr>
          <p:spPr bwMode="auto">
            <a:xfrm>
              <a:off x="2841" y="2541"/>
              <a:ext cx="1055" cy="1"/>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 name="Text Box 90"/>
          <p:cNvSpPr txBox="1">
            <a:spLocks noChangeArrowheads="1"/>
          </p:cNvSpPr>
          <p:nvPr/>
        </p:nvSpPr>
        <p:spPr bwMode="auto">
          <a:xfrm>
            <a:off x="849392" y="191675"/>
            <a:ext cx="8084264"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nSpc>
                <a:spcPct val="140000"/>
              </a:lnSpc>
              <a:spcBef>
                <a:spcPct val="50000"/>
              </a:spcBef>
            </a:pPr>
            <a:r>
              <a:rPr lang="zh-CN" altLang="en-US" sz="2800" dirty="0">
                <a:solidFill>
                  <a:srgbClr val="0066CC"/>
                </a:solidFill>
                <a:latin typeface="华文细黑" panose="02010600040101010101" pitchFamily="2" charset="-122"/>
                <a:ea typeface="华文细黑" panose="02010600040101010101" pitchFamily="2" charset="-122"/>
              </a:rPr>
              <a:t>例：已知开槽六棱柱的正面投影，求其余两投影。</a:t>
            </a:r>
          </a:p>
        </p:txBody>
      </p:sp>
      <p:grpSp>
        <p:nvGrpSpPr>
          <p:cNvPr id="59" name="Group 95"/>
          <p:cNvGrpSpPr>
            <a:grpSpLocks/>
          </p:cNvGrpSpPr>
          <p:nvPr/>
        </p:nvGrpSpPr>
        <p:grpSpPr bwMode="auto">
          <a:xfrm>
            <a:off x="5096311" y="1076037"/>
            <a:ext cx="1546225" cy="1411288"/>
            <a:chOff x="4035" y="904"/>
            <a:chExt cx="974" cy="889"/>
          </a:xfrm>
        </p:grpSpPr>
        <p:sp>
          <p:nvSpPr>
            <p:cNvPr id="60" name="Line 68"/>
            <p:cNvSpPr>
              <a:spLocks noChangeShapeType="1"/>
            </p:cNvSpPr>
            <p:nvPr/>
          </p:nvSpPr>
          <p:spPr bwMode="auto">
            <a:xfrm flipV="1">
              <a:off x="4762" y="983"/>
              <a:ext cx="1" cy="73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69"/>
            <p:cNvSpPr>
              <a:spLocks noChangeShapeType="1"/>
            </p:cNvSpPr>
            <p:nvPr/>
          </p:nvSpPr>
          <p:spPr bwMode="auto">
            <a:xfrm flipV="1">
              <a:off x="4280" y="983"/>
              <a:ext cx="1" cy="73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70"/>
            <p:cNvSpPr>
              <a:spLocks noChangeShapeType="1"/>
            </p:cNvSpPr>
            <p:nvPr/>
          </p:nvSpPr>
          <p:spPr bwMode="auto">
            <a:xfrm>
              <a:off x="4039" y="1714"/>
              <a:ext cx="968" cy="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81"/>
            <p:cNvSpPr>
              <a:spLocks noChangeShapeType="1"/>
            </p:cNvSpPr>
            <p:nvPr/>
          </p:nvSpPr>
          <p:spPr bwMode="auto">
            <a:xfrm>
              <a:off x="4521" y="904"/>
              <a:ext cx="1" cy="889"/>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92"/>
            <p:cNvSpPr>
              <a:spLocks noChangeShapeType="1"/>
            </p:cNvSpPr>
            <p:nvPr/>
          </p:nvSpPr>
          <p:spPr bwMode="auto">
            <a:xfrm flipV="1">
              <a:off x="4036" y="979"/>
              <a:ext cx="1" cy="73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93"/>
            <p:cNvSpPr>
              <a:spLocks noChangeShapeType="1"/>
            </p:cNvSpPr>
            <p:nvPr/>
          </p:nvSpPr>
          <p:spPr bwMode="auto">
            <a:xfrm flipV="1">
              <a:off x="5008" y="979"/>
              <a:ext cx="1" cy="73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94"/>
            <p:cNvSpPr>
              <a:spLocks noChangeShapeType="1"/>
            </p:cNvSpPr>
            <p:nvPr/>
          </p:nvSpPr>
          <p:spPr bwMode="auto">
            <a:xfrm>
              <a:off x="4035" y="974"/>
              <a:ext cx="968" cy="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 name="Line 96"/>
          <p:cNvSpPr>
            <a:spLocks noChangeShapeType="1"/>
          </p:cNvSpPr>
          <p:nvPr/>
        </p:nvSpPr>
        <p:spPr bwMode="auto">
          <a:xfrm>
            <a:off x="3700897" y="1685637"/>
            <a:ext cx="0" cy="142240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97"/>
          <p:cNvSpPr>
            <a:spLocks noChangeShapeType="1"/>
          </p:cNvSpPr>
          <p:nvPr/>
        </p:nvSpPr>
        <p:spPr bwMode="auto">
          <a:xfrm>
            <a:off x="4367647" y="1691987"/>
            <a:ext cx="0" cy="142240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98"/>
          <p:cNvSpPr>
            <a:spLocks noChangeShapeType="1"/>
          </p:cNvSpPr>
          <p:nvPr/>
        </p:nvSpPr>
        <p:spPr bwMode="auto">
          <a:xfrm>
            <a:off x="4373997" y="1698337"/>
            <a:ext cx="717550"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101"/>
          <p:cNvSpPr>
            <a:spLocks noChangeShapeType="1"/>
          </p:cNvSpPr>
          <p:nvPr/>
        </p:nvSpPr>
        <p:spPr bwMode="auto">
          <a:xfrm flipH="1">
            <a:off x="5077261" y="1182401"/>
            <a:ext cx="211137" cy="793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102"/>
          <p:cNvSpPr>
            <a:spLocks noChangeShapeType="1"/>
          </p:cNvSpPr>
          <p:nvPr/>
        </p:nvSpPr>
        <p:spPr bwMode="auto">
          <a:xfrm flipV="1">
            <a:off x="5097897" y="1195100"/>
            <a:ext cx="1588" cy="49530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103"/>
          <p:cNvSpPr>
            <a:spLocks noChangeShapeType="1"/>
          </p:cNvSpPr>
          <p:nvPr/>
        </p:nvSpPr>
        <p:spPr bwMode="auto">
          <a:xfrm flipV="1">
            <a:off x="6640947" y="1188750"/>
            <a:ext cx="1588" cy="49530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04"/>
          <p:cNvSpPr>
            <a:spLocks noChangeShapeType="1"/>
          </p:cNvSpPr>
          <p:nvPr/>
        </p:nvSpPr>
        <p:spPr bwMode="auto">
          <a:xfrm flipH="1">
            <a:off x="6448861" y="1182401"/>
            <a:ext cx="211137" cy="793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Freeform 106"/>
          <p:cNvSpPr>
            <a:spLocks noChangeArrowheads="1"/>
          </p:cNvSpPr>
          <p:nvPr/>
        </p:nvSpPr>
        <p:spPr bwMode="auto">
          <a:xfrm>
            <a:off x="9599468" y="3176300"/>
            <a:ext cx="914400" cy="1060450"/>
          </a:xfrm>
          <a:custGeom>
            <a:avLst/>
            <a:gdLst>
              <a:gd name="T0" fmla="*/ 0 w 576"/>
              <a:gd name="T1" fmla="*/ 324 h 668"/>
              <a:gd name="T2" fmla="*/ 0 w 576"/>
              <a:gd name="T3" fmla="*/ 0 h 668"/>
              <a:gd name="T4" fmla="*/ 576 w 576"/>
              <a:gd name="T5" fmla="*/ 328 h 668"/>
              <a:gd name="T6" fmla="*/ 576 w 576"/>
              <a:gd name="T7" fmla="*/ 668 h 668"/>
              <a:gd name="T8" fmla="*/ 0 w 576"/>
              <a:gd name="T9" fmla="*/ 324 h 668"/>
            </a:gdLst>
            <a:ahLst/>
            <a:cxnLst>
              <a:cxn ang="0">
                <a:pos x="T0" y="T1"/>
              </a:cxn>
              <a:cxn ang="0">
                <a:pos x="T2" y="T3"/>
              </a:cxn>
              <a:cxn ang="0">
                <a:pos x="T4" y="T5"/>
              </a:cxn>
              <a:cxn ang="0">
                <a:pos x="T6" y="T7"/>
              </a:cxn>
              <a:cxn ang="0">
                <a:pos x="T8" y="T9"/>
              </a:cxn>
            </a:cxnLst>
            <a:rect l="0" t="0" r="r" b="b"/>
            <a:pathLst>
              <a:path w="576" h="668">
                <a:moveTo>
                  <a:pt x="0" y="324"/>
                </a:moveTo>
                <a:lnTo>
                  <a:pt x="0" y="0"/>
                </a:lnTo>
                <a:lnTo>
                  <a:pt x="576" y="328"/>
                </a:lnTo>
                <a:lnTo>
                  <a:pt x="576" y="668"/>
                </a:lnTo>
                <a:lnTo>
                  <a:pt x="0" y="324"/>
                </a:lnTo>
                <a:close/>
              </a:path>
            </a:pathLst>
          </a:custGeom>
          <a:solidFill>
            <a:srgbClr val="FFFF99"/>
          </a:solidFill>
          <a:ln w="1270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 name="Text Box 111"/>
          <p:cNvSpPr txBox="1">
            <a:spLocks noChangeArrowheads="1"/>
          </p:cNvSpPr>
          <p:nvPr/>
        </p:nvSpPr>
        <p:spPr bwMode="auto">
          <a:xfrm>
            <a:off x="1216891" y="4598681"/>
            <a:ext cx="2095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dirty="0">
                <a:solidFill>
                  <a:srgbClr val="FF6666"/>
                </a:solidFill>
                <a:latin typeface="华文细黑" panose="02010600040101010101" pitchFamily="2" charset="-122"/>
                <a:ea typeface="华文细黑" panose="02010600040101010101" pitchFamily="2" charset="-122"/>
              </a:rPr>
              <a:t>作图步骤</a:t>
            </a:r>
            <a:r>
              <a:rPr lang="zh-CN" altLang="en-US" b="0" dirty="0">
                <a:solidFill>
                  <a:srgbClr val="FF6666"/>
                </a:solidFill>
                <a:latin typeface="华文细黑" panose="02010600040101010101" pitchFamily="2" charset="-122"/>
                <a:ea typeface="华文细黑" panose="02010600040101010101" pitchFamily="2" charset="-122"/>
              </a:rPr>
              <a:t>：</a:t>
            </a:r>
          </a:p>
        </p:txBody>
      </p:sp>
      <p:sp>
        <p:nvSpPr>
          <p:cNvPr id="76" name="Text Box 112"/>
          <p:cNvSpPr txBox="1">
            <a:spLocks noChangeArrowheads="1"/>
          </p:cNvSpPr>
          <p:nvPr/>
        </p:nvSpPr>
        <p:spPr bwMode="auto">
          <a:xfrm>
            <a:off x="1166090" y="4954281"/>
            <a:ext cx="5843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(1)</a:t>
            </a:r>
            <a:r>
              <a:rPr lang="zh-CN" altLang="en-US" dirty="0">
                <a:latin typeface="Times New Roman" panose="02020603050405020304" pitchFamily="18" charset="0"/>
                <a:ea typeface="华文细黑" panose="02010600040101010101" pitchFamily="2" charset="-122"/>
                <a:cs typeface="Times New Roman" panose="02020603050405020304" pitchFamily="18" charset="0"/>
              </a:rPr>
              <a:t>先作出完整六棱柱的俯视图和左视图；</a:t>
            </a:r>
          </a:p>
        </p:txBody>
      </p:sp>
      <p:sp>
        <p:nvSpPr>
          <p:cNvPr id="77" name="Text Box 113"/>
          <p:cNvSpPr txBox="1">
            <a:spLocks noChangeArrowheads="1"/>
          </p:cNvSpPr>
          <p:nvPr/>
        </p:nvSpPr>
        <p:spPr bwMode="auto">
          <a:xfrm>
            <a:off x="1166091" y="5309881"/>
            <a:ext cx="464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(2)</a:t>
            </a:r>
            <a:r>
              <a:rPr lang="zh-CN" altLang="en-US" dirty="0">
                <a:latin typeface="Times New Roman" panose="02020603050405020304" pitchFamily="18" charset="0"/>
                <a:ea typeface="华文细黑" panose="02010600040101010101" pitchFamily="2" charset="-122"/>
                <a:cs typeface="Times New Roman" panose="02020603050405020304" pitchFamily="18" charset="0"/>
              </a:rPr>
              <a:t>完成切槽部分的俯视图；</a:t>
            </a:r>
          </a:p>
        </p:txBody>
      </p:sp>
      <p:sp>
        <p:nvSpPr>
          <p:cNvPr id="78" name="Text Box 114"/>
          <p:cNvSpPr txBox="1">
            <a:spLocks noChangeArrowheads="1"/>
          </p:cNvSpPr>
          <p:nvPr/>
        </p:nvSpPr>
        <p:spPr bwMode="auto">
          <a:xfrm>
            <a:off x="1166091" y="5652781"/>
            <a:ext cx="464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(3)</a:t>
            </a:r>
            <a:r>
              <a:rPr lang="zh-CN" altLang="en-US" dirty="0">
                <a:latin typeface="Times New Roman" panose="02020603050405020304" pitchFamily="18" charset="0"/>
                <a:ea typeface="华文细黑" panose="02010600040101010101" pitchFamily="2" charset="-122"/>
                <a:cs typeface="Times New Roman" panose="02020603050405020304" pitchFamily="18" charset="0"/>
              </a:rPr>
              <a:t>完成切槽部分的左视图。</a:t>
            </a:r>
          </a:p>
        </p:txBody>
      </p:sp>
    </p:spTree>
    <p:extLst>
      <p:ext uri="{BB962C8B-B14F-4D97-AF65-F5344CB8AC3E}">
        <p14:creationId xmlns:p14="http://schemas.microsoft.com/office/powerpoint/2010/main" val="344420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10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wipe(left)">
                                      <p:cBhvr>
                                        <p:cTn id="12" dur="10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10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10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10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up)">
                                      <p:cBhvr>
                                        <p:cTn id="32" dur="1000"/>
                                        <p:tgtEl>
                                          <p:spTgt spid="6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up)">
                                      <p:cBhvr>
                                        <p:cTn id="35" dur="1000"/>
                                        <p:tgtEl>
                                          <p:spTgt spid="6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67"/>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68"/>
                                        </p:tgtEl>
                                        <p:attrNameLst>
                                          <p:attrName>style.visibility</p:attrName>
                                        </p:attrNameLst>
                                      </p:cBhvr>
                                      <p:to>
                                        <p:strVal val="hidden"/>
                                      </p:to>
                                    </p:set>
                                  </p:childTnLst>
                                </p:cTn>
                              </p:par>
                            </p:childTnLst>
                          </p:cTn>
                        </p:par>
                        <p:par>
                          <p:cTn id="42" fill="hold">
                            <p:stCondLst>
                              <p:cond delay="0"/>
                            </p:stCondLst>
                            <p:childTnLst>
                              <p:par>
                                <p:cTn id="43" presetID="22" presetClass="entr" presetSubtype="1"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1000"/>
                                        <p:tgtEl>
                                          <p:spTgt spid="3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10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wipe(left)">
                                      <p:cBhvr>
                                        <p:cTn id="53" dur="1000"/>
                                        <p:tgtEl>
                                          <p:spTgt spid="7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wipe(left)">
                                      <p:cBhvr>
                                        <p:cTn id="58" dur="1000"/>
                                        <p:tgtEl>
                                          <p:spTgt spid="6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69"/>
                                        </p:tgtEl>
                                        <p:attrNameLst>
                                          <p:attrName>style.visibility</p:attrName>
                                        </p:attrNameLst>
                                      </p:cBhvr>
                                      <p:to>
                                        <p:strVal val="hidden"/>
                                      </p:to>
                                    </p:set>
                                  </p:childTnLst>
                                </p:cTn>
                              </p:par>
                            </p:childTnLst>
                          </p:cTn>
                        </p:par>
                        <p:par>
                          <p:cTn id="63" fill="hold">
                            <p:stCondLst>
                              <p:cond delay="0"/>
                            </p:stCondLst>
                            <p:childTnLst>
                              <p:par>
                                <p:cTn id="64" presetID="22" presetClass="entr" presetSubtype="8" fill="hold" grpId="0"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left)">
                                      <p:cBhvr>
                                        <p:cTn id="66" dur="1000"/>
                                        <p:tgtEl>
                                          <p:spTgt spid="40"/>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1000"/>
                                        <p:tgtEl>
                                          <p:spTgt spid="3"/>
                                        </p:tgtEl>
                                      </p:cBhvr>
                                    </p:animEffect>
                                  </p:childTnLst>
                                </p:cTn>
                              </p:par>
                            </p:childTnLst>
                          </p:cTn>
                        </p:par>
                        <p:par>
                          <p:cTn id="71" fill="hold">
                            <p:stCondLst>
                              <p:cond delay="2000"/>
                            </p:stCondLst>
                            <p:childTnLst>
                              <p:par>
                                <p:cTn id="72" presetID="22" presetClass="entr" presetSubtype="8"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left)">
                                      <p:cBhvr>
                                        <p:cTn id="74" dur="10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1000"/>
                                        <p:tgtEl>
                                          <p:spTgt spid="1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down)">
                                      <p:cBhvr>
                                        <p:cTn id="82" dur="10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wipe(down)">
                                      <p:cBhvr>
                                        <p:cTn id="87" dur="1000"/>
                                        <p:tgtEl>
                                          <p:spTgt spid="71"/>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left)">
                                      <p:cBhvr>
                                        <p:cTn id="91" dur="1000"/>
                                        <p:tgtEl>
                                          <p:spTgt spid="7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wipe(down)">
                                      <p:cBhvr>
                                        <p:cTn id="96" dur="1000"/>
                                        <p:tgtEl>
                                          <p:spTgt spid="72"/>
                                        </p:tgtEl>
                                      </p:cBhvr>
                                    </p:animEffect>
                                  </p:childTnLst>
                                </p:cTn>
                              </p:par>
                            </p:childTnLst>
                          </p:cTn>
                        </p:par>
                        <p:par>
                          <p:cTn id="97" fill="hold">
                            <p:stCondLst>
                              <p:cond delay="1000"/>
                            </p:stCondLst>
                            <p:childTnLst>
                              <p:par>
                                <p:cTn id="98" presetID="22" presetClass="entr" presetSubtype="2" fill="hold" grpId="0" nodeType="afterEffect">
                                  <p:stCondLst>
                                    <p:cond delay="0"/>
                                  </p:stCondLst>
                                  <p:childTnLst>
                                    <p:set>
                                      <p:cBhvr>
                                        <p:cTn id="99" dur="1" fill="hold">
                                          <p:stCondLst>
                                            <p:cond delay="0"/>
                                          </p:stCondLst>
                                        </p:cTn>
                                        <p:tgtEl>
                                          <p:spTgt spid="73"/>
                                        </p:tgtEl>
                                        <p:attrNameLst>
                                          <p:attrName>style.visibility</p:attrName>
                                        </p:attrNameLst>
                                      </p:cBhvr>
                                      <p:to>
                                        <p:strVal val="visible"/>
                                      </p:to>
                                    </p:set>
                                    <p:animEffect transition="in" filter="wipe(right)">
                                      <p:cBhvr>
                                        <p:cTn id="100" dur="1000"/>
                                        <p:tgtEl>
                                          <p:spTgt spid="7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3"/>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10" grpId="0" animBg="1"/>
      <p:bldP spid="36" grpId="0" animBg="1"/>
      <p:bldP spid="37" grpId="0" animBg="1"/>
      <p:bldP spid="38" grpId="0" animBg="1"/>
      <p:bldP spid="39" grpId="0" animBg="1"/>
      <p:bldP spid="40" grpId="0" animBg="1"/>
      <p:bldP spid="67" grpId="0" animBg="1"/>
      <p:bldP spid="67" grpId="1" animBg="1"/>
      <p:bldP spid="68" grpId="0" animBg="1"/>
      <p:bldP spid="68" grpId="1" animBg="1"/>
      <p:bldP spid="69" grpId="0" animBg="1"/>
      <p:bldP spid="69" grpId="1" animBg="1"/>
      <p:bldP spid="70" grpId="0" animBg="1"/>
      <p:bldP spid="71" grpId="0" animBg="1"/>
      <p:bldP spid="72" grpId="0" animBg="1"/>
      <p:bldP spid="73" grpId="0" animBg="1"/>
      <p:bldP spid="75" grpId="0"/>
      <p:bldP spid="76" grpId="0"/>
      <p:bldP spid="77" grpId="0"/>
      <p:bldP spid="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577850" y="963613"/>
            <a:ext cx="5937250" cy="5734050"/>
            <a:chOff x="1706" y="1085"/>
            <a:chExt cx="2295" cy="2217"/>
          </a:xfrm>
        </p:grpSpPr>
        <p:grpSp>
          <p:nvGrpSpPr>
            <p:cNvPr id="4" name="Group 4"/>
            <p:cNvGrpSpPr>
              <a:grpSpLocks/>
            </p:cNvGrpSpPr>
            <p:nvPr/>
          </p:nvGrpSpPr>
          <p:grpSpPr bwMode="auto">
            <a:xfrm>
              <a:off x="1706" y="1085"/>
              <a:ext cx="2295" cy="2217"/>
              <a:chOff x="1706" y="1085"/>
              <a:chExt cx="2295" cy="2217"/>
            </a:xfrm>
          </p:grpSpPr>
          <p:sp>
            <p:nvSpPr>
              <p:cNvPr id="17" name="Freeform 5"/>
              <p:cNvSpPr>
                <a:spLocks noChangeArrowheads="1"/>
              </p:cNvSpPr>
              <p:nvPr/>
            </p:nvSpPr>
            <p:spPr bwMode="auto">
              <a:xfrm>
                <a:off x="2321" y="1085"/>
                <a:ext cx="6" cy="1"/>
              </a:xfrm>
              <a:custGeom>
                <a:avLst/>
                <a:gdLst>
                  <a:gd name="T0" fmla="*/ 49 w 49"/>
                  <a:gd name="T1" fmla="*/ 0 h 1"/>
                  <a:gd name="T2" fmla="*/ 0 w 49"/>
                  <a:gd name="T3" fmla="*/ 0 h 1"/>
                  <a:gd name="T4" fmla="*/ 1 w 49"/>
                  <a:gd name="T5" fmla="*/ 0 h 1"/>
                </a:gdLst>
                <a:ahLst/>
                <a:cxnLst>
                  <a:cxn ang="0">
                    <a:pos x="T0" y="T1"/>
                  </a:cxn>
                  <a:cxn ang="0">
                    <a:pos x="T2" y="T3"/>
                  </a:cxn>
                  <a:cxn ang="0">
                    <a:pos x="T4" y="T5"/>
                  </a:cxn>
                </a:cxnLst>
                <a:rect l="0" t="0" r="r" b="b"/>
                <a:pathLst>
                  <a:path w="49" h="1">
                    <a:moveTo>
                      <a:pt x="49"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 name="Freeform 6"/>
              <p:cNvSpPr>
                <a:spLocks noChangeArrowheads="1"/>
              </p:cNvSpPr>
              <p:nvPr/>
            </p:nvSpPr>
            <p:spPr bwMode="auto">
              <a:xfrm>
                <a:off x="1706" y="2006"/>
                <a:ext cx="929" cy="1"/>
              </a:xfrm>
              <a:custGeom>
                <a:avLst/>
                <a:gdLst>
                  <a:gd name="T0" fmla="*/ 7435 w 7435"/>
                  <a:gd name="T1" fmla="*/ 0 h 1"/>
                  <a:gd name="T2" fmla="*/ 0 w 7435"/>
                  <a:gd name="T3" fmla="*/ 0 h 1"/>
                  <a:gd name="T4" fmla="*/ 1 w 7435"/>
                  <a:gd name="T5" fmla="*/ 0 h 1"/>
                </a:gdLst>
                <a:ahLst/>
                <a:cxnLst>
                  <a:cxn ang="0">
                    <a:pos x="T0" y="T1"/>
                  </a:cxn>
                  <a:cxn ang="0">
                    <a:pos x="T2" y="T3"/>
                  </a:cxn>
                  <a:cxn ang="0">
                    <a:pos x="T4" y="T5"/>
                  </a:cxn>
                </a:cxnLst>
                <a:rect l="0" t="0" r="r" b="b"/>
                <a:pathLst>
                  <a:path w="7435" h="1">
                    <a:moveTo>
                      <a:pt x="7435"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 name="Freeform 7"/>
              <p:cNvSpPr>
                <a:spLocks noChangeArrowheads="1"/>
              </p:cNvSpPr>
              <p:nvPr/>
            </p:nvSpPr>
            <p:spPr bwMode="auto">
              <a:xfrm>
                <a:off x="2327" y="1085"/>
                <a:ext cx="308" cy="921"/>
              </a:xfrm>
              <a:custGeom>
                <a:avLst/>
                <a:gdLst>
                  <a:gd name="T0" fmla="*/ 2462 w 2462"/>
                  <a:gd name="T1" fmla="*/ 7368 h 7368"/>
                  <a:gd name="T2" fmla="*/ 0 w 2462"/>
                  <a:gd name="T3" fmla="*/ 0 h 7368"/>
                  <a:gd name="T4" fmla="*/ 1 w 2462"/>
                  <a:gd name="T5" fmla="*/ 0 h 7368"/>
                </a:gdLst>
                <a:ahLst/>
                <a:cxnLst>
                  <a:cxn ang="0">
                    <a:pos x="T0" y="T1"/>
                  </a:cxn>
                  <a:cxn ang="0">
                    <a:pos x="T2" y="T3"/>
                  </a:cxn>
                  <a:cxn ang="0">
                    <a:pos x="T4" y="T5"/>
                  </a:cxn>
                </a:cxnLst>
                <a:rect l="0" t="0" r="r" b="b"/>
                <a:pathLst>
                  <a:path w="2462" h="7368">
                    <a:moveTo>
                      <a:pt x="2462" y="7368"/>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 name="Freeform 8"/>
              <p:cNvSpPr>
                <a:spLocks noChangeArrowheads="1"/>
              </p:cNvSpPr>
              <p:nvPr/>
            </p:nvSpPr>
            <p:spPr bwMode="auto">
              <a:xfrm>
                <a:off x="1706" y="1836"/>
                <a:ext cx="114" cy="170"/>
              </a:xfrm>
              <a:custGeom>
                <a:avLst/>
                <a:gdLst>
                  <a:gd name="T0" fmla="*/ 0 w 911"/>
                  <a:gd name="T1" fmla="*/ 1363 h 1363"/>
                  <a:gd name="T2" fmla="*/ 910 w 911"/>
                  <a:gd name="T3" fmla="*/ 0 h 1363"/>
                  <a:gd name="T4" fmla="*/ 911 w 911"/>
                  <a:gd name="T5" fmla="*/ 0 h 1363"/>
                </a:gdLst>
                <a:ahLst/>
                <a:cxnLst>
                  <a:cxn ang="0">
                    <a:pos x="T0" y="T1"/>
                  </a:cxn>
                  <a:cxn ang="0">
                    <a:pos x="T2" y="T3"/>
                  </a:cxn>
                  <a:cxn ang="0">
                    <a:pos x="T4" y="T5"/>
                  </a:cxn>
                </a:cxnLst>
                <a:rect l="0" t="0" r="r" b="b"/>
                <a:pathLst>
                  <a:path w="911" h="1363">
                    <a:moveTo>
                      <a:pt x="0" y="1363"/>
                    </a:moveTo>
                    <a:lnTo>
                      <a:pt x="910" y="0"/>
                    </a:lnTo>
                    <a:lnTo>
                      <a:pt x="91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 name="Freeform 9"/>
              <p:cNvSpPr>
                <a:spLocks noChangeArrowheads="1"/>
              </p:cNvSpPr>
              <p:nvPr/>
            </p:nvSpPr>
            <p:spPr bwMode="auto">
              <a:xfrm>
                <a:off x="2114" y="1085"/>
                <a:ext cx="207" cy="310"/>
              </a:xfrm>
              <a:custGeom>
                <a:avLst/>
                <a:gdLst>
                  <a:gd name="T0" fmla="*/ 0 w 1656"/>
                  <a:gd name="T1" fmla="*/ 2476 h 2476"/>
                  <a:gd name="T2" fmla="*/ 1655 w 1656"/>
                  <a:gd name="T3" fmla="*/ 0 h 2476"/>
                  <a:gd name="T4" fmla="*/ 1656 w 1656"/>
                  <a:gd name="T5" fmla="*/ 0 h 2476"/>
                </a:gdLst>
                <a:ahLst/>
                <a:cxnLst>
                  <a:cxn ang="0">
                    <a:pos x="T0" y="T1"/>
                  </a:cxn>
                  <a:cxn ang="0">
                    <a:pos x="T2" y="T3"/>
                  </a:cxn>
                  <a:cxn ang="0">
                    <a:pos x="T4" y="T5"/>
                  </a:cxn>
                </a:cxnLst>
                <a:rect l="0" t="0" r="r" b="b"/>
                <a:pathLst>
                  <a:path w="1656" h="2476">
                    <a:moveTo>
                      <a:pt x="0" y="2476"/>
                    </a:moveTo>
                    <a:lnTo>
                      <a:pt x="1655" y="0"/>
                    </a:lnTo>
                    <a:lnTo>
                      <a:pt x="165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 name="Freeform 10"/>
              <p:cNvSpPr>
                <a:spLocks noChangeArrowheads="1"/>
              </p:cNvSpPr>
              <p:nvPr/>
            </p:nvSpPr>
            <p:spPr bwMode="auto">
              <a:xfrm>
                <a:off x="1820" y="1836"/>
                <a:ext cx="673" cy="1"/>
              </a:xfrm>
              <a:custGeom>
                <a:avLst/>
                <a:gdLst>
                  <a:gd name="T0" fmla="*/ 5384 w 5384"/>
                  <a:gd name="T1" fmla="*/ 0 h 1"/>
                  <a:gd name="T2" fmla="*/ 0 w 5384"/>
                  <a:gd name="T3" fmla="*/ 0 h 1"/>
                  <a:gd name="T4" fmla="*/ 1 w 5384"/>
                  <a:gd name="T5" fmla="*/ 0 h 1"/>
                </a:gdLst>
                <a:ahLst/>
                <a:cxnLst>
                  <a:cxn ang="0">
                    <a:pos x="T0" y="T1"/>
                  </a:cxn>
                  <a:cxn ang="0">
                    <a:pos x="T2" y="T3"/>
                  </a:cxn>
                  <a:cxn ang="0">
                    <a:pos x="T4" y="T5"/>
                  </a:cxn>
                </a:cxnLst>
                <a:rect l="0" t="0" r="r" b="b"/>
                <a:pathLst>
                  <a:path w="5384" h="1">
                    <a:moveTo>
                      <a:pt x="5384"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 name="Freeform 11"/>
              <p:cNvSpPr>
                <a:spLocks noChangeArrowheads="1"/>
              </p:cNvSpPr>
              <p:nvPr/>
            </p:nvSpPr>
            <p:spPr bwMode="auto">
              <a:xfrm>
                <a:off x="2114" y="1395"/>
                <a:ext cx="379" cy="441"/>
              </a:xfrm>
              <a:custGeom>
                <a:avLst/>
                <a:gdLst>
                  <a:gd name="T0" fmla="*/ 0 w 3026"/>
                  <a:gd name="T1" fmla="*/ 0 h 3529"/>
                  <a:gd name="T2" fmla="*/ 3025 w 3026"/>
                  <a:gd name="T3" fmla="*/ 3529 h 3529"/>
                  <a:gd name="T4" fmla="*/ 3026 w 3026"/>
                  <a:gd name="T5" fmla="*/ 3529 h 3529"/>
                </a:gdLst>
                <a:ahLst/>
                <a:cxnLst>
                  <a:cxn ang="0">
                    <a:pos x="T0" y="T1"/>
                  </a:cxn>
                  <a:cxn ang="0">
                    <a:pos x="T2" y="T3"/>
                  </a:cxn>
                  <a:cxn ang="0">
                    <a:pos x="T4" y="T5"/>
                  </a:cxn>
                </a:cxnLst>
                <a:rect l="0" t="0" r="r" b="b"/>
                <a:pathLst>
                  <a:path w="3026" h="3529">
                    <a:moveTo>
                      <a:pt x="0" y="0"/>
                    </a:moveTo>
                    <a:lnTo>
                      <a:pt x="3025" y="3529"/>
                    </a:lnTo>
                    <a:lnTo>
                      <a:pt x="3026" y="352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 name="Freeform 12"/>
              <p:cNvSpPr>
                <a:spLocks noChangeArrowheads="1"/>
              </p:cNvSpPr>
              <p:nvPr/>
            </p:nvSpPr>
            <p:spPr bwMode="auto">
              <a:xfrm>
                <a:off x="2321" y="2765"/>
                <a:ext cx="6" cy="4"/>
              </a:xfrm>
              <a:custGeom>
                <a:avLst/>
                <a:gdLst>
                  <a:gd name="T0" fmla="*/ 49 w 49"/>
                  <a:gd name="T1" fmla="*/ 28 h 28"/>
                  <a:gd name="T2" fmla="*/ 0 w 49"/>
                  <a:gd name="T3" fmla="*/ 0 h 28"/>
                  <a:gd name="T4" fmla="*/ 1 w 49"/>
                  <a:gd name="T5" fmla="*/ 0 h 28"/>
                </a:gdLst>
                <a:ahLst/>
                <a:cxnLst>
                  <a:cxn ang="0">
                    <a:pos x="T0" y="T1"/>
                  </a:cxn>
                  <a:cxn ang="0">
                    <a:pos x="T2" y="T3"/>
                  </a:cxn>
                  <a:cxn ang="0">
                    <a:pos x="T4" y="T5"/>
                  </a:cxn>
                </a:cxnLst>
                <a:rect l="0" t="0" r="r" b="b"/>
                <a:pathLst>
                  <a:path w="49" h="28">
                    <a:moveTo>
                      <a:pt x="49" y="28"/>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 name="Freeform 13"/>
              <p:cNvSpPr>
                <a:spLocks noChangeArrowheads="1"/>
              </p:cNvSpPr>
              <p:nvPr/>
            </p:nvSpPr>
            <p:spPr bwMode="auto">
              <a:xfrm>
                <a:off x="1706" y="2765"/>
                <a:ext cx="929" cy="537"/>
              </a:xfrm>
              <a:custGeom>
                <a:avLst/>
                <a:gdLst>
                  <a:gd name="T0" fmla="*/ 7435 w 7435"/>
                  <a:gd name="T1" fmla="*/ 4298 h 4298"/>
                  <a:gd name="T2" fmla="*/ 0 w 7435"/>
                  <a:gd name="T3" fmla="*/ 0 h 4298"/>
                  <a:gd name="T4" fmla="*/ 1 w 7435"/>
                  <a:gd name="T5" fmla="*/ 0 h 4298"/>
                </a:gdLst>
                <a:ahLst/>
                <a:cxnLst>
                  <a:cxn ang="0">
                    <a:pos x="T0" y="T1"/>
                  </a:cxn>
                  <a:cxn ang="0">
                    <a:pos x="T2" y="T3"/>
                  </a:cxn>
                  <a:cxn ang="0">
                    <a:pos x="T4" y="T5"/>
                  </a:cxn>
                </a:cxnLst>
                <a:rect l="0" t="0" r="r" b="b"/>
                <a:pathLst>
                  <a:path w="7435" h="4298">
                    <a:moveTo>
                      <a:pt x="7435" y="4298"/>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 name="Freeform 14"/>
              <p:cNvSpPr>
                <a:spLocks noChangeArrowheads="1"/>
              </p:cNvSpPr>
              <p:nvPr/>
            </p:nvSpPr>
            <p:spPr bwMode="auto">
              <a:xfrm>
                <a:off x="2635" y="2228"/>
                <a:ext cx="1" cy="1074"/>
              </a:xfrm>
              <a:custGeom>
                <a:avLst/>
                <a:gdLst>
                  <a:gd name="T0" fmla="*/ 0 w 1"/>
                  <a:gd name="T1" fmla="*/ 0 h 8595"/>
                  <a:gd name="T2" fmla="*/ 0 w 1"/>
                  <a:gd name="T3" fmla="*/ 8595 h 8595"/>
                  <a:gd name="T4" fmla="*/ 1 w 1"/>
                  <a:gd name="T5" fmla="*/ 8595 h 8595"/>
                </a:gdLst>
                <a:ahLst/>
                <a:cxnLst>
                  <a:cxn ang="0">
                    <a:pos x="T0" y="T1"/>
                  </a:cxn>
                  <a:cxn ang="0">
                    <a:pos x="T2" y="T3"/>
                  </a:cxn>
                  <a:cxn ang="0">
                    <a:pos x="T4" y="T5"/>
                  </a:cxn>
                </a:cxnLst>
                <a:rect l="0" t="0" r="r" b="b"/>
                <a:pathLst>
                  <a:path w="1" h="8595">
                    <a:moveTo>
                      <a:pt x="0" y="0"/>
                    </a:moveTo>
                    <a:lnTo>
                      <a:pt x="0" y="8595"/>
                    </a:lnTo>
                    <a:lnTo>
                      <a:pt x="1" y="859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 name="Freeform 15"/>
              <p:cNvSpPr>
                <a:spLocks noChangeArrowheads="1"/>
              </p:cNvSpPr>
              <p:nvPr/>
            </p:nvSpPr>
            <p:spPr bwMode="auto">
              <a:xfrm>
                <a:off x="2327" y="2769"/>
                <a:ext cx="308" cy="533"/>
              </a:xfrm>
              <a:custGeom>
                <a:avLst/>
                <a:gdLst>
                  <a:gd name="T0" fmla="*/ 2462 w 2462"/>
                  <a:gd name="T1" fmla="*/ 4270 h 4270"/>
                  <a:gd name="T2" fmla="*/ 0 w 2462"/>
                  <a:gd name="T3" fmla="*/ 0 h 4270"/>
                  <a:gd name="T4" fmla="*/ 1 w 2462"/>
                  <a:gd name="T5" fmla="*/ 0 h 4270"/>
                </a:gdLst>
                <a:ahLst/>
                <a:cxnLst>
                  <a:cxn ang="0">
                    <a:pos x="T0" y="T1"/>
                  </a:cxn>
                  <a:cxn ang="0">
                    <a:pos x="T2" y="T3"/>
                  </a:cxn>
                  <a:cxn ang="0">
                    <a:pos x="T4" y="T5"/>
                  </a:cxn>
                </a:cxnLst>
                <a:rect l="0" t="0" r="r" b="b"/>
                <a:pathLst>
                  <a:path w="2462" h="4270">
                    <a:moveTo>
                      <a:pt x="2462" y="427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 name="Freeform 16"/>
              <p:cNvSpPr>
                <a:spLocks noChangeArrowheads="1"/>
              </p:cNvSpPr>
              <p:nvPr/>
            </p:nvSpPr>
            <p:spPr bwMode="auto">
              <a:xfrm>
                <a:off x="2327" y="2762"/>
                <a:ext cx="1" cy="7"/>
              </a:xfrm>
              <a:custGeom>
                <a:avLst/>
                <a:gdLst>
                  <a:gd name="T0" fmla="*/ 0 w 1"/>
                  <a:gd name="T1" fmla="*/ 0 h 56"/>
                  <a:gd name="T2" fmla="*/ 0 w 1"/>
                  <a:gd name="T3" fmla="*/ 56 h 56"/>
                  <a:gd name="T4" fmla="*/ 1 w 1"/>
                  <a:gd name="T5" fmla="*/ 56 h 56"/>
                </a:gdLst>
                <a:ahLst/>
                <a:cxnLst>
                  <a:cxn ang="0">
                    <a:pos x="T0" y="T1"/>
                  </a:cxn>
                  <a:cxn ang="0">
                    <a:pos x="T2" y="T3"/>
                  </a:cxn>
                  <a:cxn ang="0">
                    <a:pos x="T4" y="T5"/>
                  </a:cxn>
                </a:cxnLst>
                <a:rect l="0" t="0" r="r" b="b"/>
                <a:pathLst>
                  <a:path w="1" h="56">
                    <a:moveTo>
                      <a:pt x="0" y="0"/>
                    </a:moveTo>
                    <a:lnTo>
                      <a:pt x="0" y="56"/>
                    </a:lnTo>
                    <a:lnTo>
                      <a:pt x="1" y="5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 name="Freeform 17"/>
              <p:cNvSpPr>
                <a:spLocks noChangeArrowheads="1"/>
              </p:cNvSpPr>
              <p:nvPr/>
            </p:nvSpPr>
            <p:spPr bwMode="auto">
              <a:xfrm>
                <a:off x="1706" y="2765"/>
                <a:ext cx="114" cy="1"/>
              </a:xfrm>
              <a:custGeom>
                <a:avLst/>
                <a:gdLst>
                  <a:gd name="T0" fmla="*/ 0 w 911"/>
                  <a:gd name="T1" fmla="*/ 0 h 1"/>
                  <a:gd name="T2" fmla="*/ 910 w 911"/>
                  <a:gd name="T3" fmla="*/ 0 h 1"/>
                  <a:gd name="T4" fmla="*/ 911 w 911"/>
                  <a:gd name="T5" fmla="*/ 0 h 1"/>
                </a:gdLst>
                <a:ahLst/>
                <a:cxnLst>
                  <a:cxn ang="0">
                    <a:pos x="T0" y="T1"/>
                  </a:cxn>
                  <a:cxn ang="0">
                    <a:pos x="T2" y="T3"/>
                  </a:cxn>
                  <a:cxn ang="0">
                    <a:pos x="T4" y="T5"/>
                  </a:cxn>
                </a:cxnLst>
                <a:rect l="0" t="0" r="r" b="b"/>
                <a:pathLst>
                  <a:path w="911" h="1">
                    <a:moveTo>
                      <a:pt x="0" y="0"/>
                    </a:moveTo>
                    <a:lnTo>
                      <a:pt x="910" y="0"/>
                    </a:lnTo>
                    <a:lnTo>
                      <a:pt x="91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 name="Freeform 18"/>
              <p:cNvSpPr>
                <a:spLocks noChangeArrowheads="1"/>
              </p:cNvSpPr>
              <p:nvPr/>
            </p:nvSpPr>
            <p:spPr bwMode="auto">
              <a:xfrm>
                <a:off x="1706" y="2228"/>
                <a:ext cx="929" cy="537"/>
              </a:xfrm>
              <a:custGeom>
                <a:avLst/>
                <a:gdLst>
                  <a:gd name="T0" fmla="*/ 0 w 7436"/>
                  <a:gd name="T1" fmla="*/ 4297 h 4297"/>
                  <a:gd name="T2" fmla="*/ 7435 w 7436"/>
                  <a:gd name="T3" fmla="*/ 0 h 4297"/>
                  <a:gd name="T4" fmla="*/ 7436 w 7436"/>
                  <a:gd name="T5" fmla="*/ 0 h 4297"/>
                </a:gdLst>
                <a:ahLst/>
                <a:cxnLst>
                  <a:cxn ang="0">
                    <a:pos x="T0" y="T1"/>
                  </a:cxn>
                  <a:cxn ang="0">
                    <a:pos x="T2" y="T3"/>
                  </a:cxn>
                  <a:cxn ang="0">
                    <a:pos x="T4" y="T5"/>
                  </a:cxn>
                </a:cxnLst>
                <a:rect l="0" t="0" r="r" b="b"/>
                <a:pathLst>
                  <a:path w="7436" h="4297">
                    <a:moveTo>
                      <a:pt x="0" y="4297"/>
                    </a:moveTo>
                    <a:lnTo>
                      <a:pt x="7435" y="0"/>
                    </a:lnTo>
                    <a:lnTo>
                      <a:pt x="743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 name="Freeform 19"/>
              <p:cNvSpPr>
                <a:spLocks noChangeArrowheads="1"/>
              </p:cNvSpPr>
              <p:nvPr/>
            </p:nvSpPr>
            <p:spPr bwMode="auto">
              <a:xfrm>
                <a:off x="2327" y="2228"/>
                <a:ext cx="308" cy="534"/>
              </a:xfrm>
              <a:custGeom>
                <a:avLst/>
                <a:gdLst>
                  <a:gd name="T0" fmla="*/ 2462 w 2462"/>
                  <a:gd name="T1" fmla="*/ 0 h 4269"/>
                  <a:gd name="T2" fmla="*/ 0 w 2462"/>
                  <a:gd name="T3" fmla="*/ 4269 h 4269"/>
                  <a:gd name="T4" fmla="*/ 1 w 2462"/>
                  <a:gd name="T5" fmla="*/ 4269 h 4269"/>
                </a:gdLst>
                <a:ahLst/>
                <a:cxnLst>
                  <a:cxn ang="0">
                    <a:pos x="T0" y="T1"/>
                  </a:cxn>
                  <a:cxn ang="0">
                    <a:pos x="T2" y="T3"/>
                  </a:cxn>
                  <a:cxn ang="0">
                    <a:pos x="T4" y="T5"/>
                  </a:cxn>
                </a:cxnLst>
                <a:rect l="0" t="0" r="r" b="b"/>
                <a:pathLst>
                  <a:path w="2462" h="4269">
                    <a:moveTo>
                      <a:pt x="2462" y="0"/>
                    </a:moveTo>
                    <a:lnTo>
                      <a:pt x="0" y="4269"/>
                    </a:lnTo>
                    <a:lnTo>
                      <a:pt x="1" y="426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 name="Freeform 20"/>
              <p:cNvSpPr>
                <a:spLocks noChangeArrowheads="1"/>
              </p:cNvSpPr>
              <p:nvPr/>
            </p:nvSpPr>
            <p:spPr bwMode="auto">
              <a:xfrm>
                <a:off x="2321" y="2762"/>
                <a:ext cx="6" cy="3"/>
              </a:xfrm>
              <a:custGeom>
                <a:avLst/>
                <a:gdLst>
                  <a:gd name="T0" fmla="*/ 0 w 50"/>
                  <a:gd name="T1" fmla="*/ 28 h 28"/>
                  <a:gd name="T2" fmla="*/ 49 w 50"/>
                  <a:gd name="T3" fmla="*/ 0 h 28"/>
                  <a:gd name="T4" fmla="*/ 50 w 50"/>
                  <a:gd name="T5" fmla="*/ 0 h 28"/>
                </a:gdLst>
                <a:ahLst/>
                <a:cxnLst>
                  <a:cxn ang="0">
                    <a:pos x="T0" y="T1"/>
                  </a:cxn>
                  <a:cxn ang="0">
                    <a:pos x="T2" y="T3"/>
                  </a:cxn>
                  <a:cxn ang="0">
                    <a:pos x="T4" y="T5"/>
                  </a:cxn>
                </a:cxnLst>
                <a:rect l="0" t="0" r="r" b="b"/>
                <a:pathLst>
                  <a:path w="50" h="28">
                    <a:moveTo>
                      <a:pt x="0" y="28"/>
                    </a:moveTo>
                    <a:lnTo>
                      <a:pt x="49" y="0"/>
                    </a:lnTo>
                    <a:lnTo>
                      <a:pt x="50"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 name="Freeform 21"/>
              <p:cNvSpPr>
                <a:spLocks noChangeArrowheads="1"/>
              </p:cNvSpPr>
              <p:nvPr/>
            </p:nvSpPr>
            <p:spPr bwMode="auto">
              <a:xfrm>
                <a:off x="2114" y="2765"/>
                <a:ext cx="207" cy="1"/>
              </a:xfrm>
              <a:custGeom>
                <a:avLst/>
                <a:gdLst>
                  <a:gd name="T0" fmla="*/ 0 w 1656"/>
                  <a:gd name="T1" fmla="*/ 0 h 1"/>
                  <a:gd name="T2" fmla="*/ 1655 w 1656"/>
                  <a:gd name="T3" fmla="*/ 0 h 1"/>
                  <a:gd name="T4" fmla="*/ 1656 w 1656"/>
                  <a:gd name="T5" fmla="*/ 0 h 1"/>
                </a:gdLst>
                <a:ahLst/>
                <a:cxnLst>
                  <a:cxn ang="0">
                    <a:pos x="T0" y="T1"/>
                  </a:cxn>
                  <a:cxn ang="0">
                    <a:pos x="T2" y="T3"/>
                  </a:cxn>
                  <a:cxn ang="0">
                    <a:pos x="T4" y="T5"/>
                  </a:cxn>
                </a:cxnLst>
                <a:rect l="0" t="0" r="r" b="b"/>
                <a:pathLst>
                  <a:path w="1656" h="1">
                    <a:moveTo>
                      <a:pt x="0" y="0"/>
                    </a:moveTo>
                    <a:lnTo>
                      <a:pt x="1655" y="0"/>
                    </a:lnTo>
                    <a:lnTo>
                      <a:pt x="165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 name="Freeform 22"/>
              <p:cNvSpPr>
                <a:spLocks noChangeArrowheads="1"/>
              </p:cNvSpPr>
              <p:nvPr/>
            </p:nvSpPr>
            <p:spPr bwMode="auto">
              <a:xfrm>
                <a:off x="1820" y="2765"/>
                <a:ext cx="673" cy="389"/>
              </a:xfrm>
              <a:custGeom>
                <a:avLst/>
                <a:gdLst>
                  <a:gd name="T0" fmla="*/ 5384 w 5384"/>
                  <a:gd name="T1" fmla="*/ 3112 h 3112"/>
                  <a:gd name="T2" fmla="*/ 0 w 5384"/>
                  <a:gd name="T3" fmla="*/ 0 h 3112"/>
                  <a:gd name="T4" fmla="*/ 1 w 5384"/>
                  <a:gd name="T5" fmla="*/ 0 h 3112"/>
                </a:gdLst>
                <a:ahLst/>
                <a:cxnLst>
                  <a:cxn ang="0">
                    <a:pos x="T0" y="T1"/>
                  </a:cxn>
                  <a:cxn ang="0">
                    <a:pos x="T2" y="T3"/>
                  </a:cxn>
                  <a:cxn ang="0">
                    <a:pos x="T4" y="T5"/>
                  </a:cxn>
                </a:cxnLst>
                <a:rect l="0" t="0" r="r" b="b"/>
                <a:pathLst>
                  <a:path w="5384" h="3112">
                    <a:moveTo>
                      <a:pt x="5384" y="3112"/>
                    </a:moveTo>
                    <a:lnTo>
                      <a:pt x="0" y="0"/>
                    </a:lnTo>
                    <a:lnTo>
                      <a:pt x="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 name="Freeform 23"/>
              <p:cNvSpPr>
                <a:spLocks noChangeArrowheads="1"/>
              </p:cNvSpPr>
              <p:nvPr/>
            </p:nvSpPr>
            <p:spPr bwMode="auto">
              <a:xfrm>
                <a:off x="1820" y="2376"/>
                <a:ext cx="673" cy="389"/>
              </a:xfrm>
              <a:custGeom>
                <a:avLst/>
                <a:gdLst>
                  <a:gd name="T0" fmla="*/ 0 w 5385"/>
                  <a:gd name="T1" fmla="*/ 3112 h 3112"/>
                  <a:gd name="T2" fmla="*/ 5384 w 5385"/>
                  <a:gd name="T3" fmla="*/ 0 h 3112"/>
                  <a:gd name="T4" fmla="*/ 5385 w 5385"/>
                  <a:gd name="T5" fmla="*/ 0 h 3112"/>
                </a:gdLst>
                <a:ahLst/>
                <a:cxnLst>
                  <a:cxn ang="0">
                    <a:pos x="T0" y="T1"/>
                  </a:cxn>
                  <a:cxn ang="0">
                    <a:pos x="T2" y="T3"/>
                  </a:cxn>
                  <a:cxn ang="0">
                    <a:pos x="T4" y="T5"/>
                  </a:cxn>
                </a:cxnLst>
                <a:rect l="0" t="0" r="r" b="b"/>
                <a:pathLst>
                  <a:path w="5385" h="3112">
                    <a:moveTo>
                      <a:pt x="0" y="3112"/>
                    </a:moveTo>
                    <a:lnTo>
                      <a:pt x="5384" y="0"/>
                    </a:lnTo>
                    <a:lnTo>
                      <a:pt x="5385"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 name="Freeform 24"/>
              <p:cNvSpPr>
                <a:spLocks noChangeArrowheads="1"/>
              </p:cNvSpPr>
              <p:nvPr/>
            </p:nvSpPr>
            <p:spPr bwMode="auto">
              <a:xfrm>
                <a:off x="2114" y="2765"/>
                <a:ext cx="379" cy="389"/>
              </a:xfrm>
              <a:custGeom>
                <a:avLst/>
                <a:gdLst>
                  <a:gd name="T0" fmla="*/ 0 w 3026"/>
                  <a:gd name="T1" fmla="*/ 0 h 3112"/>
                  <a:gd name="T2" fmla="*/ 3025 w 3026"/>
                  <a:gd name="T3" fmla="*/ 3112 h 3112"/>
                  <a:gd name="T4" fmla="*/ 3026 w 3026"/>
                  <a:gd name="T5" fmla="*/ 3112 h 3112"/>
                </a:gdLst>
                <a:ahLst/>
                <a:cxnLst>
                  <a:cxn ang="0">
                    <a:pos x="T0" y="T1"/>
                  </a:cxn>
                  <a:cxn ang="0">
                    <a:pos x="T2" y="T3"/>
                  </a:cxn>
                  <a:cxn ang="0">
                    <a:pos x="T4" y="T5"/>
                  </a:cxn>
                </a:cxnLst>
                <a:rect l="0" t="0" r="r" b="b"/>
                <a:pathLst>
                  <a:path w="3026" h="3112">
                    <a:moveTo>
                      <a:pt x="0" y="0"/>
                    </a:moveTo>
                    <a:lnTo>
                      <a:pt x="3025" y="3112"/>
                    </a:lnTo>
                    <a:lnTo>
                      <a:pt x="3026" y="3112"/>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 name="Freeform 25"/>
              <p:cNvSpPr>
                <a:spLocks noChangeArrowheads="1"/>
              </p:cNvSpPr>
              <p:nvPr/>
            </p:nvSpPr>
            <p:spPr bwMode="auto">
              <a:xfrm>
                <a:off x="2114" y="2376"/>
                <a:ext cx="379" cy="389"/>
              </a:xfrm>
              <a:custGeom>
                <a:avLst/>
                <a:gdLst>
                  <a:gd name="T0" fmla="*/ 3025 w 3025"/>
                  <a:gd name="T1" fmla="*/ 0 h 3112"/>
                  <a:gd name="T2" fmla="*/ 0 w 3025"/>
                  <a:gd name="T3" fmla="*/ 3112 h 3112"/>
                  <a:gd name="T4" fmla="*/ 1 w 3025"/>
                  <a:gd name="T5" fmla="*/ 3112 h 3112"/>
                </a:gdLst>
                <a:ahLst/>
                <a:cxnLst>
                  <a:cxn ang="0">
                    <a:pos x="T0" y="T1"/>
                  </a:cxn>
                  <a:cxn ang="0">
                    <a:pos x="T2" y="T3"/>
                  </a:cxn>
                  <a:cxn ang="0">
                    <a:pos x="T4" y="T5"/>
                  </a:cxn>
                </a:cxnLst>
                <a:rect l="0" t="0" r="r" b="b"/>
                <a:pathLst>
                  <a:path w="3025" h="3112">
                    <a:moveTo>
                      <a:pt x="3025" y="0"/>
                    </a:moveTo>
                    <a:lnTo>
                      <a:pt x="0" y="3112"/>
                    </a:lnTo>
                    <a:lnTo>
                      <a:pt x="1" y="3112"/>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 name="Freeform 26"/>
              <p:cNvSpPr>
                <a:spLocks noChangeArrowheads="1"/>
              </p:cNvSpPr>
              <p:nvPr/>
            </p:nvSpPr>
            <p:spPr bwMode="auto">
              <a:xfrm>
                <a:off x="3465" y="1085"/>
                <a:ext cx="3" cy="1"/>
              </a:xfrm>
              <a:custGeom>
                <a:avLst/>
                <a:gdLst>
                  <a:gd name="T0" fmla="*/ 28 w 28"/>
                  <a:gd name="T1" fmla="*/ 0 h 1"/>
                  <a:gd name="T2" fmla="*/ 0 w 28"/>
                  <a:gd name="T3" fmla="*/ 0 h 1"/>
                  <a:gd name="T4" fmla="*/ 2 w 28"/>
                  <a:gd name="T5" fmla="*/ 0 h 1"/>
                </a:gdLst>
                <a:ahLst/>
                <a:cxnLst>
                  <a:cxn ang="0">
                    <a:pos x="T0" y="T1"/>
                  </a:cxn>
                  <a:cxn ang="0">
                    <a:pos x="T2" y="T3"/>
                  </a:cxn>
                  <a:cxn ang="0">
                    <a:pos x="T4" y="T5"/>
                  </a:cxn>
                </a:cxnLst>
                <a:rect l="0" t="0" r="r" b="b"/>
                <a:pathLst>
                  <a:path w="28" h="1">
                    <a:moveTo>
                      <a:pt x="28" y="0"/>
                    </a:moveTo>
                    <a:lnTo>
                      <a:pt x="0" y="0"/>
                    </a:lnTo>
                    <a:lnTo>
                      <a:pt x="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 name="Freeform 27"/>
              <p:cNvSpPr>
                <a:spLocks noChangeArrowheads="1"/>
              </p:cNvSpPr>
              <p:nvPr/>
            </p:nvSpPr>
            <p:spPr bwMode="auto">
              <a:xfrm>
                <a:off x="3465" y="2006"/>
                <a:ext cx="536" cy="1"/>
              </a:xfrm>
              <a:custGeom>
                <a:avLst/>
                <a:gdLst>
                  <a:gd name="T0" fmla="*/ 4293 w 4293"/>
                  <a:gd name="T1" fmla="*/ 0 h 1"/>
                  <a:gd name="T2" fmla="*/ 0 w 4293"/>
                  <a:gd name="T3" fmla="*/ 0 h 1"/>
                  <a:gd name="T4" fmla="*/ 2 w 4293"/>
                  <a:gd name="T5" fmla="*/ 0 h 1"/>
                </a:gdLst>
                <a:ahLst/>
                <a:cxnLst>
                  <a:cxn ang="0">
                    <a:pos x="T0" y="T1"/>
                  </a:cxn>
                  <a:cxn ang="0">
                    <a:pos x="T2" y="T3"/>
                  </a:cxn>
                  <a:cxn ang="0">
                    <a:pos x="T4" y="T5"/>
                  </a:cxn>
                </a:cxnLst>
                <a:rect l="0" t="0" r="r" b="b"/>
                <a:pathLst>
                  <a:path w="4293" h="1">
                    <a:moveTo>
                      <a:pt x="4293" y="0"/>
                    </a:moveTo>
                    <a:lnTo>
                      <a:pt x="0" y="0"/>
                    </a:lnTo>
                    <a:lnTo>
                      <a:pt x="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 name="Freeform 28"/>
              <p:cNvSpPr>
                <a:spLocks noChangeArrowheads="1"/>
              </p:cNvSpPr>
              <p:nvPr/>
            </p:nvSpPr>
            <p:spPr bwMode="auto">
              <a:xfrm>
                <a:off x="3468" y="1085"/>
                <a:ext cx="533" cy="921"/>
              </a:xfrm>
              <a:custGeom>
                <a:avLst/>
                <a:gdLst>
                  <a:gd name="T0" fmla="*/ 4265 w 4265"/>
                  <a:gd name="T1" fmla="*/ 7368 h 7368"/>
                  <a:gd name="T2" fmla="*/ 0 w 4265"/>
                  <a:gd name="T3" fmla="*/ 0 h 7368"/>
                  <a:gd name="T4" fmla="*/ 1 w 4265"/>
                  <a:gd name="T5" fmla="*/ 0 h 7368"/>
                </a:gdLst>
                <a:ahLst/>
                <a:cxnLst>
                  <a:cxn ang="0">
                    <a:pos x="T0" y="T1"/>
                  </a:cxn>
                  <a:cxn ang="0">
                    <a:pos x="T2" y="T3"/>
                  </a:cxn>
                  <a:cxn ang="0">
                    <a:pos x="T4" y="T5"/>
                  </a:cxn>
                </a:cxnLst>
                <a:rect l="0" t="0" r="r" b="b"/>
                <a:pathLst>
                  <a:path w="4265" h="7368">
                    <a:moveTo>
                      <a:pt x="4265" y="7368"/>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 name="Freeform 29"/>
              <p:cNvSpPr>
                <a:spLocks noChangeArrowheads="1"/>
              </p:cNvSpPr>
              <p:nvPr/>
            </p:nvSpPr>
            <p:spPr bwMode="auto">
              <a:xfrm>
                <a:off x="3465" y="1836"/>
                <a:ext cx="1" cy="170"/>
              </a:xfrm>
              <a:custGeom>
                <a:avLst/>
                <a:gdLst>
                  <a:gd name="T0" fmla="*/ 0 w 2"/>
                  <a:gd name="T1" fmla="*/ 1363 h 1363"/>
                  <a:gd name="T2" fmla="*/ 0 w 2"/>
                  <a:gd name="T3" fmla="*/ 0 h 1363"/>
                  <a:gd name="T4" fmla="*/ 2 w 2"/>
                  <a:gd name="T5" fmla="*/ 0 h 1363"/>
                </a:gdLst>
                <a:ahLst/>
                <a:cxnLst>
                  <a:cxn ang="0">
                    <a:pos x="T0" y="T1"/>
                  </a:cxn>
                  <a:cxn ang="0">
                    <a:pos x="T2" y="T3"/>
                  </a:cxn>
                  <a:cxn ang="0">
                    <a:pos x="T4" y="T5"/>
                  </a:cxn>
                </a:cxnLst>
                <a:rect l="0" t="0" r="r" b="b"/>
                <a:pathLst>
                  <a:path w="2" h="1363">
                    <a:moveTo>
                      <a:pt x="0" y="1363"/>
                    </a:moveTo>
                    <a:lnTo>
                      <a:pt x="0" y="0"/>
                    </a:lnTo>
                    <a:lnTo>
                      <a:pt x="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 name="Freeform 30"/>
              <p:cNvSpPr>
                <a:spLocks noChangeArrowheads="1"/>
              </p:cNvSpPr>
              <p:nvPr/>
            </p:nvSpPr>
            <p:spPr bwMode="auto">
              <a:xfrm>
                <a:off x="2928" y="2006"/>
                <a:ext cx="537" cy="1"/>
              </a:xfrm>
              <a:custGeom>
                <a:avLst/>
                <a:gdLst>
                  <a:gd name="T0" fmla="*/ 4293 w 4293"/>
                  <a:gd name="T1" fmla="*/ 0 h 1"/>
                  <a:gd name="T2" fmla="*/ 0 w 4293"/>
                  <a:gd name="T3" fmla="*/ 0 h 1"/>
                  <a:gd name="T4" fmla="*/ 1 w 4293"/>
                  <a:gd name="T5" fmla="*/ 0 h 1"/>
                </a:gdLst>
                <a:ahLst/>
                <a:cxnLst>
                  <a:cxn ang="0">
                    <a:pos x="T0" y="T1"/>
                  </a:cxn>
                  <a:cxn ang="0">
                    <a:pos x="T2" y="T3"/>
                  </a:cxn>
                  <a:cxn ang="0">
                    <a:pos x="T4" y="T5"/>
                  </a:cxn>
                </a:cxnLst>
                <a:rect l="0" t="0" r="r" b="b"/>
                <a:pathLst>
                  <a:path w="4293" h="1">
                    <a:moveTo>
                      <a:pt x="4293"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 name="Freeform 31"/>
              <p:cNvSpPr>
                <a:spLocks noChangeArrowheads="1"/>
              </p:cNvSpPr>
              <p:nvPr/>
            </p:nvSpPr>
            <p:spPr bwMode="auto">
              <a:xfrm>
                <a:off x="2928" y="1085"/>
                <a:ext cx="533" cy="921"/>
              </a:xfrm>
              <a:custGeom>
                <a:avLst/>
                <a:gdLst>
                  <a:gd name="T0" fmla="*/ 0 w 4266"/>
                  <a:gd name="T1" fmla="*/ 7368 h 7368"/>
                  <a:gd name="T2" fmla="*/ 4265 w 4266"/>
                  <a:gd name="T3" fmla="*/ 0 h 7368"/>
                  <a:gd name="T4" fmla="*/ 4266 w 4266"/>
                  <a:gd name="T5" fmla="*/ 0 h 7368"/>
                </a:gdLst>
                <a:ahLst/>
                <a:cxnLst>
                  <a:cxn ang="0">
                    <a:pos x="T0" y="T1"/>
                  </a:cxn>
                  <a:cxn ang="0">
                    <a:pos x="T2" y="T3"/>
                  </a:cxn>
                  <a:cxn ang="0">
                    <a:pos x="T4" y="T5"/>
                  </a:cxn>
                </a:cxnLst>
                <a:rect l="0" t="0" r="r" b="b"/>
                <a:pathLst>
                  <a:path w="4266" h="7368">
                    <a:moveTo>
                      <a:pt x="0" y="7368"/>
                    </a:moveTo>
                    <a:lnTo>
                      <a:pt x="4265" y="0"/>
                    </a:lnTo>
                    <a:lnTo>
                      <a:pt x="426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 name="Freeform 32"/>
              <p:cNvSpPr>
                <a:spLocks noChangeArrowheads="1"/>
              </p:cNvSpPr>
              <p:nvPr/>
            </p:nvSpPr>
            <p:spPr bwMode="auto">
              <a:xfrm>
                <a:off x="3461" y="1085"/>
                <a:ext cx="4" cy="1"/>
              </a:xfrm>
              <a:custGeom>
                <a:avLst/>
                <a:gdLst>
                  <a:gd name="T0" fmla="*/ 28 w 28"/>
                  <a:gd name="T1" fmla="*/ 0 h 1"/>
                  <a:gd name="T2" fmla="*/ 0 w 28"/>
                  <a:gd name="T3" fmla="*/ 0 h 1"/>
                  <a:gd name="T4" fmla="*/ 1 w 28"/>
                  <a:gd name="T5" fmla="*/ 0 h 1"/>
                </a:gdLst>
                <a:ahLst/>
                <a:cxnLst>
                  <a:cxn ang="0">
                    <a:pos x="T0" y="T1"/>
                  </a:cxn>
                  <a:cxn ang="0">
                    <a:pos x="T2" y="T3"/>
                  </a:cxn>
                  <a:cxn ang="0">
                    <a:pos x="T4" y="T5"/>
                  </a:cxn>
                </a:cxnLst>
                <a:rect l="0" t="0" r="r" b="b"/>
                <a:pathLst>
                  <a:path w="28" h="1">
                    <a:moveTo>
                      <a:pt x="28"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 name="Freeform 33"/>
              <p:cNvSpPr>
                <a:spLocks noChangeArrowheads="1"/>
              </p:cNvSpPr>
              <p:nvPr/>
            </p:nvSpPr>
            <p:spPr bwMode="auto">
              <a:xfrm>
                <a:off x="3465" y="1085"/>
                <a:ext cx="1" cy="310"/>
              </a:xfrm>
              <a:custGeom>
                <a:avLst/>
                <a:gdLst>
                  <a:gd name="T0" fmla="*/ 0 w 2"/>
                  <a:gd name="T1" fmla="*/ 2476 h 2476"/>
                  <a:gd name="T2" fmla="*/ 0 w 2"/>
                  <a:gd name="T3" fmla="*/ 0 h 2476"/>
                  <a:gd name="T4" fmla="*/ 2 w 2"/>
                  <a:gd name="T5" fmla="*/ 0 h 2476"/>
                </a:gdLst>
                <a:ahLst/>
                <a:cxnLst>
                  <a:cxn ang="0">
                    <a:pos x="T0" y="T1"/>
                  </a:cxn>
                  <a:cxn ang="0">
                    <a:pos x="T2" y="T3"/>
                  </a:cxn>
                  <a:cxn ang="0">
                    <a:pos x="T4" y="T5"/>
                  </a:cxn>
                </a:cxnLst>
                <a:rect l="0" t="0" r="r" b="b"/>
                <a:pathLst>
                  <a:path w="2" h="2476">
                    <a:moveTo>
                      <a:pt x="0" y="2476"/>
                    </a:moveTo>
                    <a:lnTo>
                      <a:pt x="0" y="0"/>
                    </a:lnTo>
                    <a:lnTo>
                      <a:pt x="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 name="Freeform 34"/>
              <p:cNvSpPr>
                <a:spLocks noChangeArrowheads="1"/>
              </p:cNvSpPr>
              <p:nvPr/>
            </p:nvSpPr>
            <p:spPr bwMode="auto">
              <a:xfrm>
                <a:off x="3465" y="1836"/>
                <a:ext cx="388" cy="1"/>
              </a:xfrm>
              <a:custGeom>
                <a:avLst/>
                <a:gdLst>
                  <a:gd name="T0" fmla="*/ 3108 w 3108"/>
                  <a:gd name="T1" fmla="*/ 0 h 1"/>
                  <a:gd name="T2" fmla="*/ 0 w 3108"/>
                  <a:gd name="T3" fmla="*/ 0 h 1"/>
                  <a:gd name="T4" fmla="*/ 2 w 3108"/>
                  <a:gd name="T5" fmla="*/ 0 h 1"/>
                </a:gdLst>
                <a:ahLst/>
                <a:cxnLst>
                  <a:cxn ang="0">
                    <a:pos x="T0" y="T1"/>
                  </a:cxn>
                  <a:cxn ang="0">
                    <a:pos x="T2" y="T3"/>
                  </a:cxn>
                  <a:cxn ang="0">
                    <a:pos x="T4" y="T5"/>
                  </a:cxn>
                </a:cxnLst>
                <a:rect l="0" t="0" r="r" b="b"/>
                <a:pathLst>
                  <a:path w="3108" h="1">
                    <a:moveTo>
                      <a:pt x="3108" y="0"/>
                    </a:moveTo>
                    <a:lnTo>
                      <a:pt x="0" y="0"/>
                    </a:lnTo>
                    <a:lnTo>
                      <a:pt x="2"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 name="Freeform 35"/>
              <p:cNvSpPr>
                <a:spLocks noChangeArrowheads="1"/>
              </p:cNvSpPr>
              <p:nvPr/>
            </p:nvSpPr>
            <p:spPr bwMode="auto">
              <a:xfrm>
                <a:off x="3076" y="1836"/>
                <a:ext cx="389" cy="1"/>
              </a:xfrm>
              <a:custGeom>
                <a:avLst/>
                <a:gdLst>
                  <a:gd name="T0" fmla="*/ 3108 w 3108"/>
                  <a:gd name="T1" fmla="*/ 0 h 1"/>
                  <a:gd name="T2" fmla="*/ 0 w 3108"/>
                  <a:gd name="T3" fmla="*/ 0 h 1"/>
                  <a:gd name="T4" fmla="*/ 1 w 3108"/>
                  <a:gd name="T5" fmla="*/ 0 h 1"/>
                </a:gdLst>
                <a:ahLst/>
                <a:cxnLst>
                  <a:cxn ang="0">
                    <a:pos x="T0" y="T1"/>
                  </a:cxn>
                  <a:cxn ang="0">
                    <a:pos x="T2" y="T3"/>
                  </a:cxn>
                  <a:cxn ang="0">
                    <a:pos x="T4" y="T5"/>
                  </a:cxn>
                </a:cxnLst>
                <a:rect l="0" t="0" r="r" b="b"/>
                <a:pathLst>
                  <a:path w="3108" h="1">
                    <a:moveTo>
                      <a:pt x="3108" y="0"/>
                    </a:moveTo>
                    <a:lnTo>
                      <a:pt x="0" y="0"/>
                    </a:lnTo>
                    <a:lnTo>
                      <a:pt x="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 name="Freeform 36"/>
              <p:cNvSpPr>
                <a:spLocks noChangeArrowheads="1"/>
              </p:cNvSpPr>
              <p:nvPr/>
            </p:nvSpPr>
            <p:spPr bwMode="auto">
              <a:xfrm>
                <a:off x="3465" y="1395"/>
                <a:ext cx="389" cy="441"/>
              </a:xfrm>
              <a:custGeom>
                <a:avLst/>
                <a:gdLst>
                  <a:gd name="T0" fmla="*/ 0 w 3109"/>
                  <a:gd name="T1" fmla="*/ 0 h 3529"/>
                  <a:gd name="T2" fmla="*/ 3108 w 3109"/>
                  <a:gd name="T3" fmla="*/ 3529 h 3529"/>
                  <a:gd name="T4" fmla="*/ 3109 w 3109"/>
                  <a:gd name="T5" fmla="*/ 3529 h 3529"/>
                </a:gdLst>
                <a:ahLst/>
                <a:cxnLst>
                  <a:cxn ang="0">
                    <a:pos x="T0" y="T1"/>
                  </a:cxn>
                  <a:cxn ang="0">
                    <a:pos x="T2" y="T3"/>
                  </a:cxn>
                  <a:cxn ang="0">
                    <a:pos x="T4" y="T5"/>
                  </a:cxn>
                </a:cxnLst>
                <a:rect l="0" t="0" r="r" b="b"/>
                <a:pathLst>
                  <a:path w="3109" h="3529">
                    <a:moveTo>
                      <a:pt x="0" y="0"/>
                    </a:moveTo>
                    <a:lnTo>
                      <a:pt x="3108" y="3529"/>
                    </a:lnTo>
                    <a:lnTo>
                      <a:pt x="3109" y="352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 name="Freeform 37"/>
              <p:cNvSpPr>
                <a:spLocks noChangeArrowheads="1"/>
              </p:cNvSpPr>
              <p:nvPr/>
            </p:nvSpPr>
            <p:spPr bwMode="auto">
              <a:xfrm>
                <a:off x="3076" y="1395"/>
                <a:ext cx="389" cy="441"/>
              </a:xfrm>
              <a:custGeom>
                <a:avLst/>
                <a:gdLst>
                  <a:gd name="T0" fmla="*/ 0 w 3110"/>
                  <a:gd name="T1" fmla="*/ 3529 h 3529"/>
                  <a:gd name="T2" fmla="*/ 3108 w 3110"/>
                  <a:gd name="T3" fmla="*/ 0 h 3529"/>
                  <a:gd name="T4" fmla="*/ 3110 w 3110"/>
                  <a:gd name="T5" fmla="*/ 0 h 3529"/>
                </a:gdLst>
                <a:ahLst/>
                <a:cxnLst>
                  <a:cxn ang="0">
                    <a:pos x="T0" y="T1"/>
                  </a:cxn>
                  <a:cxn ang="0">
                    <a:pos x="T2" y="T3"/>
                  </a:cxn>
                  <a:cxn ang="0">
                    <a:pos x="T4" y="T5"/>
                  </a:cxn>
                </a:cxnLst>
                <a:rect l="0" t="0" r="r" b="b"/>
                <a:pathLst>
                  <a:path w="3110" h="3529">
                    <a:moveTo>
                      <a:pt x="0" y="3529"/>
                    </a:moveTo>
                    <a:lnTo>
                      <a:pt x="3108" y="0"/>
                    </a:lnTo>
                    <a:lnTo>
                      <a:pt x="311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5" name="Group 38"/>
            <p:cNvGrpSpPr>
              <a:grpSpLocks/>
            </p:cNvGrpSpPr>
            <p:nvPr/>
          </p:nvGrpSpPr>
          <p:grpSpPr bwMode="auto">
            <a:xfrm>
              <a:off x="2493" y="2376"/>
              <a:ext cx="1" cy="778"/>
              <a:chOff x="2493" y="2376"/>
              <a:chExt cx="1" cy="778"/>
            </a:xfrm>
          </p:grpSpPr>
          <p:sp>
            <p:nvSpPr>
              <p:cNvPr id="6" name="Freeform 39"/>
              <p:cNvSpPr>
                <a:spLocks noChangeArrowheads="1"/>
              </p:cNvSpPr>
              <p:nvPr/>
            </p:nvSpPr>
            <p:spPr bwMode="auto">
              <a:xfrm>
                <a:off x="2493" y="2376"/>
                <a:ext cx="1" cy="48"/>
              </a:xfrm>
              <a:custGeom>
                <a:avLst/>
                <a:gdLst>
                  <a:gd name="T0" fmla="*/ 0 w 1"/>
                  <a:gd name="T1" fmla="*/ 0 h 384"/>
                  <a:gd name="T2" fmla="*/ 0 w 1"/>
                  <a:gd name="T3" fmla="*/ 384 h 384"/>
                  <a:gd name="T4" fmla="*/ 1 w 1"/>
                  <a:gd name="T5" fmla="*/ 384 h 384"/>
                </a:gdLst>
                <a:ahLst/>
                <a:cxnLst>
                  <a:cxn ang="0">
                    <a:pos x="T0" y="T1"/>
                  </a:cxn>
                  <a:cxn ang="0">
                    <a:pos x="T2" y="T3"/>
                  </a:cxn>
                  <a:cxn ang="0">
                    <a:pos x="T4" y="T5"/>
                  </a:cxn>
                </a:cxnLst>
                <a:rect l="0" t="0" r="r" b="b"/>
                <a:pathLst>
                  <a:path w="1" h="384">
                    <a:moveTo>
                      <a:pt x="0" y="0"/>
                    </a:moveTo>
                    <a:lnTo>
                      <a:pt x="0" y="384"/>
                    </a:lnTo>
                    <a:lnTo>
                      <a:pt x="1" y="38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 name="Freeform 40"/>
              <p:cNvSpPr>
                <a:spLocks noChangeArrowheads="1"/>
              </p:cNvSpPr>
              <p:nvPr/>
            </p:nvSpPr>
            <p:spPr bwMode="auto">
              <a:xfrm>
                <a:off x="2493" y="2449"/>
                <a:ext cx="1" cy="48"/>
              </a:xfrm>
              <a:custGeom>
                <a:avLst/>
                <a:gdLst>
                  <a:gd name="T0" fmla="*/ 0 w 1"/>
                  <a:gd name="T1" fmla="*/ 0 h 389"/>
                  <a:gd name="T2" fmla="*/ 0 w 1"/>
                  <a:gd name="T3" fmla="*/ 389 h 389"/>
                  <a:gd name="T4" fmla="*/ 1 w 1"/>
                  <a:gd name="T5" fmla="*/ 389 h 389"/>
                </a:gdLst>
                <a:ahLst/>
                <a:cxnLst>
                  <a:cxn ang="0">
                    <a:pos x="T0" y="T1"/>
                  </a:cxn>
                  <a:cxn ang="0">
                    <a:pos x="T2" y="T3"/>
                  </a:cxn>
                  <a:cxn ang="0">
                    <a:pos x="T4" y="T5"/>
                  </a:cxn>
                </a:cxnLst>
                <a:rect l="0" t="0" r="r" b="b"/>
                <a:pathLst>
                  <a:path w="1" h="389">
                    <a:moveTo>
                      <a:pt x="0" y="0"/>
                    </a:moveTo>
                    <a:lnTo>
                      <a:pt x="0" y="389"/>
                    </a:lnTo>
                    <a:lnTo>
                      <a:pt x="1" y="38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 name="Freeform 41"/>
              <p:cNvSpPr>
                <a:spLocks noChangeArrowheads="1"/>
              </p:cNvSpPr>
              <p:nvPr/>
            </p:nvSpPr>
            <p:spPr bwMode="auto">
              <a:xfrm>
                <a:off x="2493" y="2522"/>
                <a:ext cx="1" cy="48"/>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 name="Freeform 42"/>
              <p:cNvSpPr>
                <a:spLocks noChangeArrowheads="1"/>
              </p:cNvSpPr>
              <p:nvPr/>
            </p:nvSpPr>
            <p:spPr bwMode="auto">
              <a:xfrm>
                <a:off x="2493" y="2595"/>
                <a:ext cx="1" cy="48"/>
              </a:xfrm>
              <a:custGeom>
                <a:avLst/>
                <a:gdLst>
                  <a:gd name="T0" fmla="*/ 0 w 1"/>
                  <a:gd name="T1" fmla="*/ 0 h 389"/>
                  <a:gd name="T2" fmla="*/ 0 w 1"/>
                  <a:gd name="T3" fmla="*/ 389 h 389"/>
                  <a:gd name="T4" fmla="*/ 1 w 1"/>
                  <a:gd name="T5" fmla="*/ 389 h 389"/>
                </a:gdLst>
                <a:ahLst/>
                <a:cxnLst>
                  <a:cxn ang="0">
                    <a:pos x="T0" y="T1"/>
                  </a:cxn>
                  <a:cxn ang="0">
                    <a:pos x="T2" y="T3"/>
                  </a:cxn>
                  <a:cxn ang="0">
                    <a:pos x="T4" y="T5"/>
                  </a:cxn>
                </a:cxnLst>
                <a:rect l="0" t="0" r="r" b="b"/>
                <a:pathLst>
                  <a:path w="1" h="389">
                    <a:moveTo>
                      <a:pt x="0" y="0"/>
                    </a:moveTo>
                    <a:lnTo>
                      <a:pt x="0" y="389"/>
                    </a:lnTo>
                    <a:lnTo>
                      <a:pt x="1" y="38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 name="Freeform 43"/>
              <p:cNvSpPr>
                <a:spLocks noChangeArrowheads="1"/>
              </p:cNvSpPr>
              <p:nvPr/>
            </p:nvSpPr>
            <p:spPr bwMode="auto">
              <a:xfrm>
                <a:off x="2493" y="2668"/>
                <a:ext cx="1" cy="49"/>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 name="Freeform 44"/>
              <p:cNvSpPr>
                <a:spLocks noChangeArrowheads="1"/>
              </p:cNvSpPr>
              <p:nvPr/>
            </p:nvSpPr>
            <p:spPr bwMode="auto">
              <a:xfrm>
                <a:off x="2493" y="2741"/>
                <a:ext cx="1" cy="49"/>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 name="Freeform 45"/>
              <p:cNvSpPr>
                <a:spLocks noChangeArrowheads="1"/>
              </p:cNvSpPr>
              <p:nvPr/>
            </p:nvSpPr>
            <p:spPr bwMode="auto">
              <a:xfrm>
                <a:off x="2493" y="2814"/>
                <a:ext cx="1" cy="49"/>
              </a:xfrm>
              <a:custGeom>
                <a:avLst/>
                <a:gdLst>
                  <a:gd name="T0" fmla="*/ 0 w 1"/>
                  <a:gd name="T1" fmla="*/ 0 h 391"/>
                  <a:gd name="T2" fmla="*/ 0 w 1"/>
                  <a:gd name="T3" fmla="*/ 391 h 391"/>
                  <a:gd name="T4" fmla="*/ 1 w 1"/>
                  <a:gd name="T5" fmla="*/ 391 h 391"/>
                </a:gdLst>
                <a:ahLst/>
                <a:cxnLst>
                  <a:cxn ang="0">
                    <a:pos x="T0" y="T1"/>
                  </a:cxn>
                  <a:cxn ang="0">
                    <a:pos x="T2" y="T3"/>
                  </a:cxn>
                  <a:cxn ang="0">
                    <a:pos x="T4" y="T5"/>
                  </a:cxn>
                </a:cxnLst>
                <a:rect l="0" t="0" r="r" b="b"/>
                <a:pathLst>
                  <a:path w="1" h="391">
                    <a:moveTo>
                      <a:pt x="0" y="0"/>
                    </a:moveTo>
                    <a:lnTo>
                      <a:pt x="0" y="391"/>
                    </a:lnTo>
                    <a:lnTo>
                      <a:pt x="1" y="391"/>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 name="Freeform 46"/>
              <p:cNvSpPr>
                <a:spLocks noChangeArrowheads="1"/>
              </p:cNvSpPr>
              <p:nvPr/>
            </p:nvSpPr>
            <p:spPr bwMode="auto">
              <a:xfrm>
                <a:off x="2493" y="2887"/>
                <a:ext cx="1" cy="49"/>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 name="Freeform 47"/>
              <p:cNvSpPr>
                <a:spLocks noChangeArrowheads="1"/>
              </p:cNvSpPr>
              <p:nvPr/>
            </p:nvSpPr>
            <p:spPr bwMode="auto">
              <a:xfrm>
                <a:off x="2493" y="2960"/>
                <a:ext cx="1" cy="49"/>
              </a:xfrm>
              <a:custGeom>
                <a:avLst/>
                <a:gdLst>
                  <a:gd name="T0" fmla="*/ 0 w 1"/>
                  <a:gd name="T1" fmla="*/ 0 h 389"/>
                  <a:gd name="T2" fmla="*/ 0 w 1"/>
                  <a:gd name="T3" fmla="*/ 389 h 389"/>
                  <a:gd name="T4" fmla="*/ 1 w 1"/>
                  <a:gd name="T5" fmla="*/ 389 h 389"/>
                </a:gdLst>
                <a:ahLst/>
                <a:cxnLst>
                  <a:cxn ang="0">
                    <a:pos x="T0" y="T1"/>
                  </a:cxn>
                  <a:cxn ang="0">
                    <a:pos x="T2" y="T3"/>
                  </a:cxn>
                  <a:cxn ang="0">
                    <a:pos x="T4" y="T5"/>
                  </a:cxn>
                </a:cxnLst>
                <a:rect l="0" t="0" r="r" b="b"/>
                <a:pathLst>
                  <a:path w="1" h="389">
                    <a:moveTo>
                      <a:pt x="0" y="0"/>
                    </a:moveTo>
                    <a:lnTo>
                      <a:pt x="0" y="389"/>
                    </a:lnTo>
                    <a:lnTo>
                      <a:pt x="1" y="38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 name="Freeform 48"/>
              <p:cNvSpPr>
                <a:spLocks noChangeArrowheads="1"/>
              </p:cNvSpPr>
              <p:nvPr/>
            </p:nvSpPr>
            <p:spPr bwMode="auto">
              <a:xfrm>
                <a:off x="2493" y="3033"/>
                <a:ext cx="1" cy="49"/>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 name="Freeform 49"/>
              <p:cNvSpPr>
                <a:spLocks noChangeArrowheads="1"/>
              </p:cNvSpPr>
              <p:nvPr/>
            </p:nvSpPr>
            <p:spPr bwMode="auto">
              <a:xfrm>
                <a:off x="2493" y="3106"/>
                <a:ext cx="1" cy="48"/>
              </a:xfrm>
              <a:custGeom>
                <a:avLst/>
                <a:gdLst>
                  <a:gd name="T0" fmla="*/ 0 w 1"/>
                  <a:gd name="T1" fmla="*/ 0 h 383"/>
                  <a:gd name="T2" fmla="*/ 0 w 1"/>
                  <a:gd name="T3" fmla="*/ 383 h 383"/>
                  <a:gd name="T4" fmla="*/ 1 w 1"/>
                  <a:gd name="T5" fmla="*/ 383 h 383"/>
                </a:gdLst>
                <a:ahLst/>
                <a:cxnLst>
                  <a:cxn ang="0">
                    <a:pos x="T0" y="T1"/>
                  </a:cxn>
                  <a:cxn ang="0">
                    <a:pos x="T2" y="T3"/>
                  </a:cxn>
                  <a:cxn ang="0">
                    <a:pos x="T4" y="T5"/>
                  </a:cxn>
                </a:cxnLst>
                <a:rect l="0" t="0" r="r" b="b"/>
                <a:pathLst>
                  <a:path w="1" h="383">
                    <a:moveTo>
                      <a:pt x="0" y="0"/>
                    </a:moveTo>
                    <a:lnTo>
                      <a:pt x="0" y="383"/>
                    </a:lnTo>
                    <a:lnTo>
                      <a:pt x="1" y="38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sp>
        <p:nvSpPr>
          <p:cNvPr id="50" name="Freeform 61"/>
          <p:cNvSpPr>
            <a:spLocks noChangeArrowheads="1"/>
          </p:cNvSpPr>
          <p:nvPr/>
        </p:nvSpPr>
        <p:spPr bwMode="auto">
          <a:xfrm>
            <a:off x="1411288" y="5278438"/>
            <a:ext cx="222250" cy="3175"/>
          </a:xfrm>
          <a:custGeom>
            <a:avLst/>
            <a:gdLst>
              <a:gd name="T0" fmla="*/ 692 w 692"/>
              <a:gd name="T1" fmla="*/ 0 h 3175"/>
              <a:gd name="T2" fmla="*/ 0 w 692"/>
              <a:gd name="T3" fmla="*/ 0 h 3175"/>
              <a:gd name="T4" fmla="*/ 1 w 692"/>
              <a:gd name="T5" fmla="*/ 0 h 3175"/>
            </a:gdLst>
            <a:ahLst/>
            <a:cxnLst>
              <a:cxn ang="0">
                <a:pos x="T0" y="T1"/>
              </a:cxn>
              <a:cxn ang="0">
                <a:pos x="T2" y="T3"/>
              </a:cxn>
              <a:cxn ang="0">
                <a:pos x="T4" y="T5"/>
              </a:cxn>
            </a:cxnLst>
            <a:rect l="0" t="0" r="r" b="b"/>
            <a:pathLst>
              <a:path w="692" h="3175">
                <a:moveTo>
                  <a:pt x="692" y="0"/>
                </a:moveTo>
                <a:lnTo>
                  <a:pt x="0" y="0"/>
                </a:lnTo>
                <a:lnTo>
                  <a:pt x="1"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 name="Freeform 62"/>
          <p:cNvSpPr>
            <a:spLocks noChangeArrowheads="1"/>
          </p:cNvSpPr>
          <p:nvPr/>
        </p:nvSpPr>
        <p:spPr bwMode="auto">
          <a:xfrm>
            <a:off x="1284288" y="5278438"/>
            <a:ext cx="61912" cy="3175"/>
          </a:xfrm>
          <a:custGeom>
            <a:avLst/>
            <a:gdLst>
              <a:gd name="T0" fmla="*/ 195 w 195"/>
              <a:gd name="T1" fmla="*/ 0 h 3175"/>
              <a:gd name="T2" fmla="*/ 0 w 195"/>
              <a:gd name="T3" fmla="*/ 0 h 3175"/>
              <a:gd name="T4" fmla="*/ 1 w 195"/>
              <a:gd name="T5" fmla="*/ 0 h 3175"/>
            </a:gdLst>
            <a:ahLst/>
            <a:cxnLst>
              <a:cxn ang="0">
                <a:pos x="T0" y="T1"/>
              </a:cxn>
              <a:cxn ang="0">
                <a:pos x="T2" y="T3"/>
              </a:cxn>
              <a:cxn ang="0">
                <a:pos x="T4" y="T5"/>
              </a:cxn>
            </a:cxnLst>
            <a:rect l="0" t="0" r="r" b="b"/>
            <a:pathLst>
              <a:path w="195" h="3175">
                <a:moveTo>
                  <a:pt x="195" y="0"/>
                </a:moveTo>
                <a:lnTo>
                  <a:pt x="0" y="0"/>
                </a:lnTo>
                <a:lnTo>
                  <a:pt x="1"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 name="Freeform 63"/>
          <p:cNvSpPr>
            <a:spLocks noChangeArrowheads="1"/>
          </p:cNvSpPr>
          <p:nvPr/>
        </p:nvSpPr>
        <p:spPr bwMode="auto">
          <a:xfrm>
            <a:off x="1157288" y="5278438"/>
            <a:ext cx="65087" cy="3175"/>
          </a:xfrm>
          <a:custGeom>
            <a:avLst/>
            <a:gdLst>
              <a:gd name="T0" fmla="*/ 195 w 195"/>
              <a:gd name="T1" fmla="*/ 0 h 3175"/>
              <a:gd name="T2" fmla="*/ 0 w 195"/>
              <a:gd name="T3" fmla="*/ 0 h 3175"/>
              <a:gd name="T4" fmla="*/ 1 w 195"/>
              <a:gd name="T5" fmla="*/ 0 h 3175"/>
            </a:gdLst>
            <a:ahLst/>
            <a:cxnLst>
              <a:cxn ang="0">
                <a:pos x="T0" y="T1"/>
              </a:cxn>
              <a:cxn ang="0">
                <a:pos x="T2" y="T3"/>
              </a:cxn>
              <a:cxn ang="0">
                <a:pos x="T4" y="T5"/>
              </a:cxn>
            </a:cxnLst>
            <a:rect l="0" t="0" r="r" b="b"/>
            <a:pathLst>
              <a:path w="195" h="3175">
                <a:moveTo>
                  <a:pt x="195" y="0"/>
                </a:moveTo>
                <a:lnTo>
                  <a:pt x="0" y="0"/>
                </a:lnTo>
                <a:lnTo>
                  <a:pt x="1"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 name="Freeform 64"/>
          <p:cNvSpPr>
            <a:spLocks noChangeArrowheads="1"/>
          </p:cNvSpPr>
          <p:nvPr/>
        </p:nvSpPr>
        <p:spPr bwMode="auto">
          <a:xfrm>
            <a:off x="873125" y="5278438"/>
            <a:ext cx="222250" cy="3175"/>
          </a:xfrm>
          <a:custGeom>
            <a:avLst/>
            <a:gdLst>
              <a:gd name="T0" fmla="*/ 693 w 693"/>
              <a:gd name="T1" fmla="*/ 0 h 3175"/>
              <a:gd name="T2" fmla="*/ 0 w 693"/>
              <a:gd name="T3" fmla="*/ 0 h 3175"/>
              <a:gd name="T4" fmla="*/ 1 w 693"/>
              <a:gd name="T5" fmla="*/ 0 h 3175"/>
            </a:gdLst>
            <a:ahLst/>
            <a:cxnLst>
              <a:cxn ang="0">
                <a:pos x="T0" y="T1"/>
              </a:cxn>
              <a:cxn ang="0">
                <a:pos x="T2" y="T3"/>
              </a:cxn>
              <a:cxn ang="0">
                <a:pos x="T4" y="T5"/>
              </a:cxn>
            </a:cxnLst>
            <a:rect l="0" t="0" r="r" b="b"/>
            <a:pathLst>
              <a:path w="693" h="3175">
                <a:moveTo>
                  <a:pt x="693" y="0"/>
                </a:moveTo>
                <a:lnTo>
                  <a:pt x="0" y="0"/>
                </a:lnTo>
                <a:lnTo>
                  <a:pt x="1"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 name="Freeform 65"/>
          <p:cNvSpPr>
            <a:spLocks noChangeArrowheads="1"/>
          </p:cNvSpPr>
          <p:nvPr/>
        </p:nvSpPr>
        <p:spPr bwMode="auto">
          <a:xfrm>
            <a:off x="5127625" y="1735138"/>
            <a:ext cx="3175" cy="411162"/>
          </a:xfrm>
          <a:custGeom>
            <a:avLst/>
            <a:gdLst>
              <a:gd name="T0" fmla="*/ 0 w 2"/>
              <a:gd name="T1" fmla="*/ 0 h 1278"/>
              <a:gd name="T2" fmla="*/ 0 w 2"/>
              <a:gd name="T3" fmla="*/ 1278 h 1278"/>
              <a:gd name="T4" fmla="*/ 2 w 2"/>
              <a:gd name="T5" fmla="*/ 1278 h 1278"/>
            </a:gdLst>
            <a:ahLst/>
            <a:cxnLst>
              <a:cxn ang="0">
                <a:pos x="T0" y="T1"/>
              </a:cxn>
              <a:cxn ang="0">
                <a:pos x="T2" y="T3"/>
              </a:cxn>
              <a:cxn ang="0">
                <a:pos x="T4" y="T5"/>
              </a:cxn>
            </a:cxnLst>
            <a:rect l="0" t="0" r="r" b="b"/>
            <a:pathLst>
              <a:path w="2" h="1278">
                <a:moveTo>
                  <a:pt x="0" y="0"/>
                </a:moveTo>
                <a:lnTo>
                  <a:pt x="0" y="1278"/>
                </a:lnTo>
                <a:lnTo>
                  <a:pt x="2" y="1278"/>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 name="Freeform 66"/>
          <p:cNvSpPr>
            <a:spLocks noChangeArrowheads="1"/>
          </p:cNvSpPr>
          <p:nvPr/>
        </p:nvSpPr>
        <p:spPr bwMode="auto">
          <a:xfrm>
            <a:off x="5127625" y="2211388"/>
            <a:ext cx="3175" cy="61912"/>
          </a:xfrm>
          <a:custGeom>
            <a:avLst/>
            <a:gdLst>
              <a:gd name="T0" fmla="*/ 0 w 2"/>
              <a:gd name="T1" fmla="*/ 0 h 195"/>
              <a:gd name="T2" fmla="*/ 0 w 2"/>
              <a:gd name="T3" fmla="*/ 195 h 195"/>
              <a:gd name="T4" fmla="*/ 2 w 2"/>
              <a:gd name="T5" fmla="*/ 195 h 195"/>
            </a:gdLst>
            <a:ahLst/>
            <a:cxnLst>
              <a:cxn ang="0">
                <a:pos x="T0" y="T1"/>
              </a:cxn>
              <a:cxn ang="0">
                <a:pos x="T2" y="T3"/>
              </a:cxn>
              <a:cxn ang="0">
                <a:pos x="T4" y="T5"/>
              </a:cxn>
            </a:cxnLst>
            <a:rect l="0" t="0" r="r" b="b"/>
            <a:pathLst>
              <a:path w="2" h="195">
                <a:moveTo>
                  <a:pt x="0" y="0"/>
                </a:moveTo>
                <a:lnTo>
                  <a:pt x="0" y="195"/>
                </a:lnTo>
                <a:lnTo>
                  <a:pt x="2" y="195"/>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 name="Freeform 67"/>
          <p:cNvSpPr>
            <a:spLocks noChangeArrowheads="1"/>
          </p:cNvSpPr>
          <p:nvPr/>
        </p:nvSpPr>
        <p:spPr bwMode="auto">
          <a:xfrm>
            <a:off x="5127625" y="2338388"/>
            <a:ext cx="3175" cy="61912"/>
          </a:xfrm>
          <a:custGeom>
            <a:avLst/>
            <a:gdLst>
              <a:gd name="T0" fmla="*/ 0 w 2"/>
              <a:gd name="T1" fmla="*/ 0 h 195"/>
              <a:gd name="T2" fmla="*/ 0 w 2"/>
              <a:gd name="T3" fmla="*/ 195 h 195"/>
              <a:gd name="T4" fmla="*/ 2 w 2"/>
              <a:gd name="T5" fmla="*/ 195 h 195"/>
            </a:gdLst>
            <a:ahLst/>
            <a:cxnLst>
              <a:cxn ang="0">
                <a:pos x="T0" y="T1"/>
              </a:cxn>
              <a:cxn ang="0">
                <a:pos x="T2" y="T3"/>
              </a:cxn>
              <a:cxn ang="0">
                <a:pos x="T4" y="T5"/>
              </a:cxn>
            </a:cxnLst>
            <a:rect l="0" t="0" r="r" b="b"/>
            <a:pathLst>
              <a:path w="2" h="195">
                <a:moveTo>
                  <a:pt x="0" y="0"/>
                </a:moveTo>
                <a:lnTo>
                  <a:pt x="0" y="195"/>
                </a:lnTo>
                <a:lnTo>
                  <a:pt x="2" y="195"/>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 name="Freeform 68"/>
          <p:cNvSpPr>
            <a:spLocks noChangeArrowheads="1"/>
          </p:cNvSpPr>
          <p:nvPr/>
        </p:nvSpPr>
        <p:spPr bwMode="auto">
          <a:xfrm>
            <a:off x="5127625" y="2462213"/>
            <a:ext cx="3175" cy="414337"/>
          </a:xfrm>
          <a:custGeom>
            <a:avLst/>
            <a:gdLst>
              <a:gd name="T0" fmla="*/ 0 w 2"/>
              <a:gd name="T1" fmla="*/ 0 h 1277"/>
              <a:gd name="T2" fmla="*/ 0 w 2"/>
              <a:gd name="T3" fmla="*/ 1277 h 1277"/>
              <a:gd name="T4" fmla="*/ 2 w 2"/>
              <a:gd name="T5" fmla="*/ 1277 h 1277"/>
            </a:gdLst>
            <a:ahLst/>
            <a:cxnLst>
              <a:cxn ang="0">
                <a:pos x="T0" y="T1"/>
              </a:cxn>
              <a:cxn ang="0">
                <a:pos x="T2" y="T3"/>
              </a:cxn>
              <a:cxn ang="0">
                <a:pos x="T4" y="T5"/>
              </a:cxn>
            </a:cxnLst>
            <a:rect l="0" t="0" r="r" b="b"/>
            <a:pathLst>
              <a:path w="2" h="1277">
                <a:moveTo>
                  <a:pt x="0" y="0"/>
                </a:moveTo>
                <a:lnTo>
                  <a:pt x="0" y="1277"/>
                </a:lnTo>
                <a:lnTo>
                  <a:pt x="2" y="127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58" name="Group 83"/>
          <p:cNvGrpSpPr>
            <a:grpSpLocks/>
          </p:cNvGrpSpPr>
          <p:nvPr/>
        </p:nvGrpSpPr>
        <p:grpSpPr bwMode="auto">
          <a:xfrm>
            <a:off x="577850" y="933450"/>
            <a:ext cx="5937250" cy="5734050"/>
            <a:chOff x="436" y="606"/>
            <a:chExt cx="3740" cy="3612"/>
          </a:xfrm>
        </p:grpSpPr>
        <p:sp>
          <p:nvSpPr>
            <p:cNvPr id="59" name="Freeform 84"/>
            <p:cNvSpPr>
              <a:spLocks noChangeArrowheads="1"/>
            </p:cNvSpPr>
            <p:nvPr/>
          </p:nvSpPr>
          <p:spPr bwMode="auto">
            <a:xfrm>
              <a:off x="1438" y="606"/>
              <a:ext cx="10" cy="2"/>
            </a:xfrm>
            <a:custGeom>
              <a:avLst/>
              <a:gdLst>
                <a:gd name="T0" fmla="*/ 49 w 49"/>
                <a:gd name="T1" fmla="*/ 0 h 2"/>
                <a:gd name="T2" fmla="*/ 0 w 49"/>
                <a:gd name="T3" fmla="*/ 0 h 2"/>
                <a:gd name="T4" fmla="*/ 1 w 49"/>
                <a:gd name="T5" fmla="*/ 0 h 2"/>
              </a:gdLst>
              <a:ahLst/>
              <a:cxnLst>
                <a:cxn ang="0">
                  <a:pos x="T0" y="T1"/>
                </a:cxn>
                <a:cxn ang="0">
                  <a:pos x="T2" y="T3"/>
                </a:cxn>
                <a:cxn ang="0">
                  <a:pos x="T4" y="T5"/>
                </a:cxn>
              </a:cxnLst>
              <a:rect l="0" t="0" r="r" b="b"/>
              <a:pathLst>
                <a:path w="49" h="2">
                  <a:moveTo>
                    <a:pt x="49" y="0"/>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 name="Freeform 85"/>
            <p:cNvSpPr>
              <a:spLocks noChangeArrowheads="1"/>
            </p:cNvSpPr>
            <p:nvPr/>
          </p:nvSpPr>
          <p:spPr bwMode="auto">
            <a:xfrm>
              <a:off x="436" y="2107"/>
              <a:ext cx="1514" cy="1"/>
            </a:xfrm>
            <a:custGeom>
              <a:avLst/>
              <a:gdLst>
                <a:gd name="T0" fmla="*/ 7435 w 7435"/>
                <a:gd name="T1" fmla="*/ 0 h 1"/>
                <a:gd name="T2" fmla="*/ 0 w 7435"/>
                <a:gd name="T3" fmla="*/ 0 h 1"/>
                <a:gd name="T4" fmla="*/ 1 w 7435"/>
                <a:gd name="T5" fmla="*/ 0 h 1"/>
              </a:gdLst>
              <a:ahLst/>
              <a:cxnLst>
                <a:cxn ang="0">
                  <a:pos x="T0" y="T1"/>
                </a:cxn>
                <a:cxn ang="0">
                  <a:pos x="T2" y="T3"/>
                </a:cxn>
                <a:cxn ang="0">
                  <a:pos x="T4" y="T5"/>
                </a:cxn>
              </a:cxnLst>
              <a:rect l="0" t="0" r="r" b="b"/>
              <a:pathLst>
                <a:path w="7435" h="1">
                  <a:moveTo>
                    <a:pt x="7435" y="0"/>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 name="Freeform 86"/>
            <p:cNvSpPr>
              <a:spLocks noChangeArrowheads="1"/>
            </p:cNvSpPr>
            <p:nvPr/>
          </p:nvSpPr>
          <p:spPr bwMode="auto">
            <a:xfrm>
              <a:off x="1448" y="606"/>
              <a:ext cx="502" cy="1501"/>
            </a:xfrm>
            <a:custGeom>
              <a:avLst/>
              <a:gdLst>
                <a:gd name="T0" fmla="*/ 2462 w 2462"/>
                <a:gd name="T1" fmla="*/ 7368 h 7368"/>
                <a:gd name="T2" fmla="*/ 0 w 2462"/>
                <a:gd name="T3" fmla="*/ 0 h 7368"/>
                <a:gd name="T4" fmla="*/ 1 w 2462"/>
                <a:gd name="T5" fmla="*/ 0 h 7368"/>
              </a:gdLst>
              <a:ahLst/>
              <a:cxnLst>
                <a:cxn ang="0">
                  <a:pos x="T0" y="T1"/>
                </a:cxn>
                <a:cxn ang="0">
                  <a:pos x="T2" y="T3"/>
                </a:cxn>
                <a:cxn ang="0">
                  <a:pos x="T4" y="T5"/>
                </a:cxn>
              </a:cxnLst>
              <a:rect l="0" t="0" r="r" b="b"/>
              <a:pathLst>
                <a:path w="2462" h="7368">
                  <a:moveTo>
                    <a:pt x="2462" y="7368"/>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 name="Freeform 87"/>
            <p:cNvSpPr>
              <a:spLocks noChangeArrowheads="1"/>
            </p:cNvSpPr>
            <p:nvPr/>
          </p:nvSpPr>
          <p:spPr bwMode="auto">
            <a:xfrm>
              <a:off x="436" y="1830"/>
              <a:ext cx="186" cy="277"/>
            </a:xfrm>
            <a:custGeom>
              <a:avLst/>
              <a:gdLst>
                <a:gd name="T0" fmla="*/ 0 w 911"/>
                <a:gd name="T1" fmla="*/ 1363 h 1363"/>
                <a:gd name="T2" fmla="*/ 910 w 911"/>
                <a:gd name="T3" fmla="*/ 0 h 1363"/>
                <a:gd name="T4" fmla="*/ 911 w 911"/>
                <a:gd name="T5" fmla="*/ 0 h 1363"/>
              </a:gdLst>
              <a:ahLst/>
              <a:cxnLst>
                <a:cxn ang="0">
                  <a:pos x="T0" y="T1"/>
                </a:cxn>
                <a:cxn ang="0">
                  <a:pos x="T2" y="T3"/>
                </a:cxn>
                <a:cxn ang="0">
                  <a:pos x="T4" y="T5"/>
                </a:cxn>
              </a:cxnLst>
              <a:rect l="0" t="0" r="r" b="b"/>
              <a:pathLst>
                <a:path w="911" h="1363">
                  <a:moveTo>
                    <a:pt x="0" y="1363"/>
                  </a:moveTo>
                  <a:lnTo>
                    <a:pt x="910" y="0"/>
                  </a:lnTo>
                  <a:lnTo>
                    <a:pt x="91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 name="Freeform 88"/>
            <p:cNvSpPr>
              <a:spLocks noChangeArrowheads="1"/>
            </p:cNvSpPr>
            <p:nvPr/>
          </p:nvSpPr>
          <p:spPr bwMode="auto">
            <a:xfrm>
              <a:off x="1101" y="606"/>
              <a:ext cx="337" cy="505"/>
            </a:xfrm>
            <a:custGeom>
              <a:avLst/>
              <a:gdLst>
                <a:gd name="T0" fmla="*/ 0 w 1656"/>
                <a:gd name="T1" fmla="*/ 2476 h 2476"/>
                <a:gd name="T2" fmla="*/ 1655 w 1656"/>
                <a:gd name="T3" fmla="*/ 0 h 2476"/>
                <a:gd name="T4" fmla="*/ 1656 w 1656"/>
                <a:gd name="T5" fmla="*/ 0 h 2476"/>
              </a:gdLst>
              <a:ahLst/>
              <a:cxnLst>
                <a:cxn ang="0">
                  <a:pos x="T0" y="T1"/>
                </a:cxn>
                <a:cxn ang="0">
                  <a:pos x="T2" y="T3"/>
                </a:cxn>
                <a:cxn ang="0">
                  <a:pos x="T4" y="T5"/>
                </a:cxn>
              </a:cxnLst>
              <a:rect l="0" t="0" r="r" b="b"/>
              <a:pathLst>
                <a:path w="1656" h="2476">
                  <a:moveTo>
                    <a:pt x="0" y="2476"/>
                  </a:moveTo>
                  <a:lnTo>
                    <a:pt x="1655" y="0"/>
                  </a:lnTo>
                  <a:lnTo>
                    <a:pt x="1656"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 name="Freeform 89"/>
            <p:cNvSpPr>
              <a:spLocks noChangeArrowheads="1"/>
            </p:cNvSpPr>
            <p:nvPr/>
          </p:nvSpPr>
          <p:spPr bwMode="auto">
            <a:xfrm>
              <a:off x="622" y="1830"/>
              <a:ext cx="1097" cy="1"/>
            </a:xfrm>
            <a:custGeom>
              <a:avLst/>
              <a:gdLst>
                <a:gd name="T0" fmla="*/ 5384 w 5384"/>
                <a:gd name="T1" fmla="*/ 0 h 1"/>
                <a:gd name="T2" fmla="*/ 0 w 5384"/>
                <a:gd name="T3" fmla="*/ 0 h 1"/>
                <a:gd name="T4" fmla="*/ 1 w 5384"/>
                <a:gd name="T5" fmla="*/ 0 h 1"/>
              </a:gdLst>
              <a:ahLst/>
              <a:cxnLst>
                <a:cxn ang="0">
                  <a:pos x="T0" y="T1"/>
                </a:cxn>
                <a:cxn ang="0">
                  <a:pos x="T2" y="T3"/>
                </a:cxn>
                <a:cxn ang="0">
                  <a:pos x="T4" y="T5"/>
                </a:cxn>
              </a:cxnLst>
              <a:rect l="0" t="0" r="r" b="b"/>
              <a:pathLst>
                <a:path w="5384" h="1">
                  <a:moveTo>
                    <a:pt x="5384" y="0"/>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 name="Freeform 90"/>
            <p:cNvSpPr>
              <a:spLocks noChangeArrowheads="1"/>
            </p:cNvSpPr>
            <p:nvPr/>
          </p:nvSpPr>
          <p:spPr bwMode="auto">
            <a:xfrm>
              <a:off x="1101" y="1111"/>
              <a:ext cx="618" cy="719"/>
            </a:xfrm>
            <a:custGeom>
              <a:avLst/>
              <a:gdLst>
                <a:gd name="T0" fmla="*/ 0 w 3026"/>
                <a:gd name="T1" fmla="*/ 0 h 3529"/>
                <a:gd name="T2" fmla="*/ 3025 w 3026"/>
                <a:gd name="T3" fmla="*/ 3529 h 3529"/>
                <a:gd name="T4" fmla="*/ 3026 w 3026"/>
                <a:gd name="T5" fmla="*/ 3529 h 3529"/>
              </a:gdLst>
              <a:ahLst/>
              <a:cxnLst>
                <a:cxn ang="0">
                  <a:pos x="T0" y="T1"/>
                </a:cxn>
                <a:cxn ang="0">
                  <a:pos x="T2" y="T3"/>
                </a:cxn>
                <a:cxn ang="0">
                  <a:pos x="T4" y="T5"/>
                </a:cxn>
              </a:cxnLst>
              <a:rect l="0" t="0" r="r" b="b"/>
              <a:pathLst>
                <a:path w="3026" h="3529">
                  <a:moveTo>
                    <a:pt x="0" y="0"/>
                  </a:moveTo>
                  <a:lnTo>
                    <a:pt x="3025" y="3529"/>
                  </a:lnTo>
                  <a:lnTo>
                    <a:pt x="3026" y="3529"/>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 name="Freeform 91"/>
            <p:cNvSpPr>
              <a:spLocks noChangeArrowheads="1"/>
            </p:cNvSpPr>
            <p:nvPr/>
          </p:nvSpPr>
          <p:spPr bwMode="auto">
            <a:xfrm>
              <a:off x="1438" y="3343"/>
              <a:ext cx="10" cy="7"/>
            </a:xfrm>
            <a:custGeom>
              <a:avLst/>
              <a:gdLst>
                <a:gd name="T0" fmla="*/ 49 w 49"/>
                <a:gd name="T1" fmla="*/ 28 h 28"/>
                <a:gd name="T2" fmla="*/ 0 w 49"/>
                <a:gd name="T3" fmla="*/ 0 h 28"/>
                <a:gd name="T4" fmla="*/ 1 w 49"/>
                <a:gd name="T5" fmla="*/ 0 h 28"/>
              </a:gdLst>
              <a:ahLst/>
              <a:cxnLst>
                <a:cxn ang="0">
                  <a:pos x="T0" y="T1"/>
                </a:cxn>
                <a:cxn ang="0">
                  <a:pos x="T2" y="T3"/>
                </a:cxn>
                <a:cxn ang="0">
                  <a:pos x="T4" y="T5"/>
                </a:cxn>
              </a:cxnLst>
              <a:rect l="0" t="0" r="r" b="b"/>
              <a:pathLst>
                <a:path w="49" h="28">
                  <a:moveTo>
                    <a:pt x="49" y="28"/>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 name="Freeform 92"/>
            <p:cNvSpPr>
              <a:spLocks noChangeArrowheads="1"/>
            </p:cNvSpPr>
            <p:nvPr/>
          </p:nvSpPr>
          <p:spPr bwMode="auto">
            <a:xfrm>
              <a:off x="436" y="3343"/>
              <a:ext cx="1514" cy="875"/>
            </a:xfrm>
            <a:custGeom>
              <a:avLst/>
              <a:gdLst>
                <a:gd name="T0" fmla="*/ 7435 w 7435"/>
                <a:gd name="T1" fmla="*/ 4298 h 4298"/>
                <a:gd name="T2" fmla="*/ 0 w 7435"/>
                <a:gd name="T3" fmla="*/ 0 h 4298"/>
                <a:gd name="T4" fmla="*/ 1 w 7435"/>
                <a:gd name="T5" fmla="*/ 0 h 4298"/>
              </a:gdLst>
              <a:ahLst/>
              <a:cxnLst>
                <a:cxn ang="0">
                  <a:pos x="T0" y="T1"/>
                </a:cxn>
                <a:cxn ang="0">
                  <a:pos x="T2" y="T3"/>
                </a:cxn>
                <a:cxn ang="0">
                  <a:pos x="T4" y="T5"/>
                </a:cxn>
              </a:cxnLst>
              <a:rect l="0" t="0" r="r" b="b"/>
              <a:pathLst>
                <a:path w="7435" h="4298">
                  <a:moveTo>
                    <a:pt x="7435" y="4298"/>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 name="Freeform 93"/>
            <p:cNvSpPr>
              <a:spLocks noChangeArrowheads="1"/>
            </p:cNvSpPr>
            <p:nvPr/>
          </p:nvSpPr>
          <p:spPr bwMode="auto">
            <a:xfrm>
              <a:off x="1950" y="2468"/>
              <a:ext cx="2" cy="1750"/>
            </a:xfrm>
            <a:custGeom>
              <a:avLst/>
              <a:gdLst>
                <a:gd name="T0" fmla="*/ 0 w 1"/>
                <a:gd name="T1" fmla="*/ 0 h 8595"/>
                <a:gd name="T2" fmla="*/ 0 w 1"/>
                <a:gd name="T3" fmla="*/ 8595 h 8595"/>
                <a:gd name="T4" fmla="*/ 1 w 1"/>
                <a:gd name="T5" fmla="*/ 8595 h 8595"/>
              </a:gdLst>
              <a:ahLst/>
              <a:cxnLst>
                <a:cxn ang="0">
                  <a:pos x="T0" y="T1"/>
                </a:cxn>
                <a:cxn ang="0">
                  <a:pos x="T2" y="T3"/>
                </a:cxn>
                <a:cxn ang="0">
                  <a:pos x="T4" y="T5"/>
                </a:cxn>
              </a:cxnLst>
              <a:rect l="0" t="0" r="r" b="b"/>
              <a:pathLst>
                <a:path w="1" h="8595">
                  <a:moveTo>
                    <a:pt x="0" y="0"/>
                  </a:moveTo>
                  <a:lnTo>
                    <a:pt x="0" y="8595"/>
                  </a:lnTo>
                  <a:lnTo>
                    <a:pt x="1" y="8595"/>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 name="Freeform 94"/>
            <p:cNvSpPr>
              <a:spLocks noChangeArrowheads="1"/>
            </p:cNvSpPr>
            <p:nvPr/>
          </p:nvSpPr>
          <p:spPr bwMode="auto">
            <a:xfrm>
              <a:off x="1448" y="3350"/>
              <a:ext cx="502" cy="868"/>
            </a:xfrm>
            <a:custGeom>
              <a:avLst/>
              <a:gdLst>
                <a:gd name="T0" fmla="*/ 2462 w 2462"/>
                <a:gd name="T1" fmla="*/ 4270 h 4270"/>
                <a:gd name="T2" fmla="*/ 0 w 2462"/>
                <a:gd name="T3" fmla="*/ 0 h 4270"/>
                <a:gd name="T4" fmla="*/ 1 w 2462"/>
                <a:gd name="T5" fmla="*/ 0 h 4270"/>
              </a:gdLst>
              <a:ahLst/>
              <a:cxnLst>
                <a:cxn ang="0">
                  <a:pos x="T0" y="T1"/>
                </a:cxn>
                <a:cxn ang="0">
                  <a:pos x="T2" y="T3"/>
                </a:cxn>
                <a:cxn ang="0">
                  <a:pos x="T4" y="T5"/>
                </a:cxn>
              </a:cxnLst>
              <a:rect l="0" t="0" r="r" b="b"/>
              <a:pathLst>
                <a:path w="2462" h="4270">
                  <a:moveTo>
                    <a:pt x="2462" y="4270"/>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 name="Freeform 95"/>
            <p:cNvSpPr>
              <a:spLocks noChangeArrowheads="1"/>
            </p:cNvSpPr>
            <p:nvPr/>
          </p:nvSpPr>
          <p:spPr bwMode="auto">
            <a:xfrm>
              <a:off x="1448" y="3338"/>
              <a:ext cx="2" cy="12"/>
            </a:xfrm>
            <a:custGeom>
              <a:avLst/>
              <a:gdLst>
                <a:gd name="T0" fmla="*/ 0 w 1"/>
                <a:gd name="T1" fmla="*/ 0 h 56"/>
                <a:gd name="T2" fmla="*/ 0 w 1"/>
                <a:gd name="T3" fmla="*/ 56 h 56"/>
                <a:gd name="T4" fmla="*/ 1 w 1"/>
                <a:gd name="T5" fmla="*/ 56 h 56"/>
              </a:gdLst>
              <a:ahLst/>
              <a:cxnLst>
                <a:cxn ang="0">
                  <a:pos x="T0" y="T1"/>
                </a:cxn>
                <a:cxn ang="0">
                  <a:pos x="T2" y="T3"/>
                </a:cxn>
                <a:cxn ang="0">
                  <a:pos x="T4" y="T5"/>
                </a:cxn>
              </a:cxnLst>
              <a:rect l="0" t="0" r="r" b="b"/>
              <a:pathLst>
                <a:path w="1" h="56">
                  <a:moveTo>
                    <a:pt x="0" y="0"/>
                  </a:moveTo>
                  <a:lnTo>
                    <a:pt x="0" y="56"/>
                  </a:lnTo>
                  <a:lnTo>
                    <a:pt x="1" y="5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 name="Freeform 96"/>
            <p:cNvSpPr>
              <a:spLocks noChangeArrowheads="1"/>
            </p:cNvSpPr>
            <p:nvPr/>
          </p:nvSpPr>
          <p:spPr bwMode="auto">
            <a:xfrm>
              <a:off x="436" y="3343"/>
              <a:ext cx="186" cy="2"/>
            </a:xfrm>
            <a:custGeom>
              <a:avLst/>
              <a:gdLst>
                <a:gd name="T0" fmla="*/ 0 w 911"/>
                <a:gd name="T1" fmla="*/ 0 h 2"/>
                <a:gd name="T2" fmla="*/ 910 w 911"/>
                <a:gd name="T3" fmla="*/ 0 h 2"/>
                <a:gd name="T4" fmla="*/ 911 w 911"/>
                <a:gd name="T5" fmla="*/ 0 h 2"/>
              </a:gdLst>
              <a:ahLst/>
              <a:cxnLst>
                <a:cxn ang="0">
                  <a:pos x="T0" y="T1"/>
                </a:cxn>
                <a:cxn ang="0">
                  <a:pos x="T2" y="T3"/>
                </a:cxn>
                <a:cxn ang="0">
                  <a:pos x="T4" y="T5"/>
                </a:cxn>
              </a:cxnLst>
              <a:rect l="0" t="0" r="r" b="b"/>
              <a:pathLst>
                <a:path w="911" h="2">
                  <a:moveTo>
                    <a:pt x="0" y="0"/>
                  </a:moveTo>
                  <a:lnTo>
                    <a:pt x="910" y="0"/>
                  </a:lnTo>
                  <a:lnTo>
                    <a:pt x="91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 name="Freeform 97"/>
            <p:cNvSpPr>
              <a:spLocks noChangeArrowheads="1"/>
            </p:cNvSpPr>
            <p:nvPr/>
          </p:nvSpPr>
          <p:spPr bwMode="auto">
            <a:xfrm>
              <a:off x="436" y="2468"/>
              <a:ext cx="1514" cy="875"/>
            </a:xfrm>
            <a:custGeom>
              <a:avLst/>
              <a:gdLst>
                <a:gd name="T0" fmla="*/ 0 w 7436"/>
                <a:gd name="T1" fmla="*/ 4297 h 4297"/>
                <a:gd name="T2" fmla="*/ 7435 w 7436"/>
                <a:gd name="T3" fmla="*/ 0 h 4297"/>
                <a:gd name="T4" fmla="*/ 7436 w 7436"/>
                <a:gd name="T5" fmla="*/ 0 h 4297"/>
              </a:gdLst>
              <a:ahLst/>
              <a:cxnLst>
                <a:cxn ang="0">
                  <a:pos x="T0" y="T1"/>
                </a:cxn>
                <a:cxn ang="0">
                  <a:pos x="T2" y="T3"/>
                </a:cxn>
                <a:cxn ang="0">
                  <a:pos x="T4" y="T5"/>
                </a:cxn>
              </a:cxnLst>
              <a:rect l="0" t="0" r="r" b="b"/>
              <a:pathLst>
                <a:path w="7436" h="4297">
                  <a:moveTo>
                    <a:pt x="0" y="4297"/>
                  </a:moveTo>
                  <a:lnTo>
                    <a:pt x="7435" y="0"/>
                  </a:lnTo>
                  <a:lnTo>
                    <a:pt x="7436"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 name="Freeform 98"/>
            <p:cNvSpPr>
              <a:spLocks noChangeArrowheads="1"/>
            </p:cNvSpPr>
            <p:nvPr/>
          </p:nvSpPr>
          <p:spPr bwMode="auto">
            <a:xfrm>
              <a:off x="1448" y="2468"/>
              <a:ext cx="502" cy="870"/>
            </a:xfrm>
            <a:custGeom>
              <a:avLst/>
              <a:gdLst>
                <a:gd name="T0" fmla="*/ 2462 w 2462"/>
                <a:gd name="T1" fmla="*/ 0 h 4269"/>
                <a:gd name="T2" fmla="*/ 0 w 2462"/>
                <a:gd name="T3" fmla="*/ 4269 h 4269"/>
                <a:gd name="T4" fmla="*/ 1 w 2462"/>
                <a:gd name="T5" fmla="*/ 4269 h 4269"/>
              </a:gdLst>
              <a:ahLst/>
              <a:cxnLst>
                <a:cxn ang="0">
                  <a:pos x="T0" y="T1"/>
                </a:cxn>
                <a:cxn ang="0">
                  <a:pos x="T2" y="T3"/>
                </a:cxn>
                <a:cxn ang="0">
                  <a:pos x="T4" y="T5"/>
                </a:cxn>
              </a:cxnLst>
              <a:rect l="0" t="0" r="r" b="b"/>
              <a:pathLst>
                <a:path w="2462" h="4269">
                  <a:moveTo>
                    <a:pt x="2462" y="0"/>
                  </a:moveTo>
                  <a:lnTo>
                    <a:pt x="0" y="4269"/>
                  </a:lnTo>
                  <a:lnTo>
                    <a:pt x="1" y="4269"/>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 name="Freeform 99"/>
            <p:cNvSpPr>
              <a:spLocks noChangeArrowheads="1"/>
            </p:cNvSpPr>
            <p:nvPr/>
          </p:nvSpPr>
          <p:spPr bwMode="auto">
            <a:xfrm>
              <a:off x="1438" y="3338"/>
              <a:ext cx="10" cy="5"/>
            </a:xfrm>
            <a:custGeom>
              <a:avLst/>
              <a:gdLst>
                <a:gd name="T0" fmla="*/ 0 w 50"/>
                <a:gd name="T1" fmla="*/ 28 h 28"/>
                <a:gd name="T2" fmla="*/ 49 w 50"/>
                <a:gd name="T3" fmla="*/ 0 h 28"/>
                <a:gd name="T4" fmla="*/ 50 w 50"/>
                <a:gd name="T5" fmla="*/ 0 h 28"/>
              </a:gdLst>
              <a:ahLst/>
              <a:cxnLst>
                <a:cxn ang="0">
                  <a:pos x="T0" y="T1"/>
                </a:cxn>
                <a:cxn ang="0">
                  <a:pos x="T2" y="T3"/>
                </a:cxn>
                <a:cxn ang="0">
                  <a:pos x="T4" y="T5"/>
                </a:cxn>
              </a:cxnLst>
              <a:rect l="0" t="0" r="r" b="b"/>
              <a:pathLst>
                <a:path w="50" h="28">
                  <a:moveTo>
                    <a:pt x="0" y="28"/>
                  </a:moveTo>
                  <a:lnTo>
                    <a:pt x="49" y="0"/>
                  </a:lnTo>
                  <a:lnTo>
                    <a:pt x="5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 name="Freeform 100"/>
            <p:cNvSpPr>
              <a:spLocks noChangeArrowheads="1"/>
            </p:cNvSpPr>
            <p:nvPr/>
          </p:nvSpPr>
          <p:spPr bwMode="auto">
            <a:xfrm>
              <a:off x="1101" y="3343"/>
              <a:ext cx="337" cy="2"/>
            </a:xfrm>
            <a:custGeom>
              <a:avLst/>
              <a:gdLst>
                <a:gd name="T0" fmla="*/ 0 w 1656"/>
                <a:gd name="T1" fmla="*/ 0 h 2"/>
                <a:gd name="T2" fmla="*/ 1655 w 1656"/>
                <a:gd name="T3" fmla="*/ 0 h 2"/>
                <a:gd name="T4" fmla="*/ 1656 w 1656"/>
                <a:gd name="T5" fmla="*/ 0 h 2"/>
              </a:gdLst>
              <a:ahLst/>
              <a:cxnLst>
                <a:cxn ang="0">
                  <a:pos x="T0" y="T1"/>
                </a:cxn>
                <a:cxn ang="0">
                  <a:pos x="T2" y="T3"/>
                </a:cxn>
                <a:cxn ang="0">
                  <a:pos x="T4" y="T5"/>
                </a:cxn>
              </a:cxnLst>
              <a:rect l="0" t="0" r="r" b="b"/>
              <a:pathLst>
                <a:path w="1656" h="2">
                  <a:moveTo>
                    <a:pt x="0" y="0"/>
                  </a:moveTo>
                  <a:lnTo>
                    <a:pt x="1655" y="0"/>
                  </a:lnTo>
                  <a:lnTo>
                    <a:pt x="1656"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 name="Freeform 101"/>
            <p:cNvSpPr>
              <a:spLocks noChangeArrowheads="1"/>
            </p:cNvSpPr>
            <p:nvPr/>
          </p:nvSpPr>
          <p:spPr bwMode="auto">
            <a:xfrm>
              <a:off x="3303" y="606"/>
              <a:ext cx="4" cy="2"/>
            </a:xfrm>
            <a:custGeom>
              <a:avLst/>
              <a:gdLst>
                <a:gd name="T0" fmla="*/ 28 w 28"/>
                <a:gd name="T1" fmla="*/ 0 h 2"/>
                <a:gd name="T2" fmla="*/ 0 w 28"/>
                <a:gd name="T3" fmla="*/ 0 h 2"/>
                <a:gd name="T4" fmla="*/ 2 w 28"/>
                <a:gd name="T5" fmla="*/ 0 h 2"/>
              </a:gdLst>
              <a:ahLst/>
              <a:cxnLst>
                <a:cxn ang="0">
                  <a:pos x="T0" y="T1"/>
                </a:cxn>
                <a:cxn ang="0">
                  <a:pos x="T2" y="T3"/>
                </a:cxn>
                <a:cxn ang="0">
                  <a:pos x="T4" y="T5"/>
                </a:cxn>
              </a:cxnLst>
              <a:rect l="0" t="0" r="r" b="b"/>
              <a:pathLst>
                <a:path w="28" h="2">
                  <a:moveTo>
                    <a:pt x="28" y="0"/>
                  </a:moveTo>
                  <a:lnTo>
                    <a:pt x="0" y="0"/>
                  </a:lnTo>
                  <a:lnTo>
                    <a:pt x="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7" name="Freeform 102"/>
            <p:cNvSpPr>
              <a:spLocks noChangeArrowheads="1"/>
            </p:cNvSpPr>
            <p:nvPr/>
          </p:nvSpPr>
          <p:spPr bwMode="auto">
            <a:xfrm>
              <a:off x="3303" y="2107"/>
              <a:ext cx="873" cy="1"/>
            </a:xfrm>
            <a:custGeom>
              <a:avLst/>
              <a:gdLst>
                <a:gd name="T0" fmla="*/ 4293 w 4293"/>
                <a:gd name="T1" fmla="*/ 0 h 1"/>
                <a:gd name="T2" fmla="*/ 0 w 4293"/>
                <a:gd name="T3" fmla="*/ 0 h 1"/>
                <a:gd name="T4" fmla="*/ 2 w 4293"/>
                <a:gd name="T5" fmla="*/ 0 h 1"/>
              </a:gdLst>
              <a:ahLst/>
              <a:cxnLst>
                <a:cxn ang="0">
                  <a:pos x="T0" y="T1"/>
                </a:cxn>
                <a:cxn ang="0">
                  <a:pos x="T2" y="T3"/>
                </a:cxn>
                <a:cxn ang="0">
                  <a:pos x="T4" y="T5"/>
                </a:cxn>
              </a:cxnLst>
              <a:rect l="0" t="0" r="r" b="b"/>
              <a:pathLst>
                <a:path w="4293" h="1">
                  <a:moveTo>
                    <a:pt x="4293" y="0"/>
                  </a:moveTo>
                  <a:lnTo>
                    <a:pt x="0" y="0"/>
                  </a:lnTo>
                  <a:lnTo>
                    <a:pt x="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8" name="Freeform 103"/>
            <p:cNvSpPr>
              <a:spLocks noChangeArrowheads="1"/>
            </p:cNvSpPr>
            <p:nvPr/>
          </p:nvSpPr>
          <p:spPr bwMode="auto">
            <a:xfrm>
              <a:off x="3307" y="606"/>
              <a:ext cx="869" cy="1501"/>
            </a:xfrm>
            <a:custGeom>
              <a:avLst/>
              <a:gdLst>
                <a:gd name="T0" fmla="*/ 4265 w 4265"/>
                <a:gd name="T1" fmla="*/ 7368 h 7368"/>
                <a:gd name="T2" fmla="*/ 0 w 4265"/>
                <a:gd name="T3" fmla="*/ 0 h 7368"/>
                <a:gd name="T4" fmla="*/ 1 w 4265"/>
                <a:gd name="T5" fmla="*/ 0 h 7368"/>
              </a:gdLst>
              <a:ahLst/>
              <a:cxnLst>
                <a:cxn ang="0">
                  <a:pos x="T0" y="T1"/>
                </a:cxn>
                <a:cxn ang="0">
                  <a:pos x="T2" y="T3"/>
                </a:cxn>
                <a:cxn ang="0">
                  <a:pos x="T4" y="T5"/>
                </a:cxn>
              </a:cxnLst>
              <a:rect l="0" t="0" r="r" b="b"/>
              <a:pathLst>
                <a:path w="4265" h="7368">
                  <a:moveTo>
                    <a:pt x="4265" y="7368"/>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9" name="Freeform 104"/>
            <p:cNvSpPr>
              <a:spLocks noChangeArrowheads="1"/>
            </p:cNvSpPr>
            <p:nvPr/>
          </p:nvSpPr>
          <p:spPr bwMode="auto">
            <a:xfrm>
              <a:off x="3303" y="1830"/>
              <a:ext cx="1" cy="277"/>
            </a:xfrm>
            <a:custGeom>
              <a:avLst/>
              <a:gdLst>
                <a:gd name="T0" fmla="*/ 0 w 2"/>
                <a:gd name="T1" fmla="*/ 1363 h 1363"/>
                <a:gd name="T2" fmla="*/ 0 w 2"/>
                <a:gd name="T3" fmla="*/ 0 h 1363"/>
                <a:gd name="T4" fmla="*/ 2 w 2"/>
                <a:gd name="T5" fmla="*/ 0 h 1363"/>
              </a:gdLst>
              <a:ahLst/>
              <a:cxnLst>
                <a:cxn ang="0">
                  <a:pos x="T0" y="T1"/>
                </a:cxn>
                <a:cxn ang="0">
                  <a:pos x="T2" y="T3"/>
                </a:cxn>
                <a:cxn ang="0">
                  <a:pos x="T4" y="T5"/>
                </a:cxn>
              </a:cxnLst>
              <a:rect l="0" t="0" r="r" b="b"/>
              <a:pathLst>
                <a:path w="2" h="1363">
                  <a:moveTo>
                    <a:pt x="0" y="1363"/>
                  </a:moveTo>
                  <a:lnTo>
                    <a:pt x="0" y="0"/>
                  </a:lnTo>
                  <a:lnTo>
                    <a:pt x="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0" name="Freeform 105"/>
            <p:cNvSpPr>
              <a:spLocks noChangeArrowheads="1"/>
            </p:cNvSpPr>
            <p:nvPr/>
          </p:nvSpPr>
          <p:spPr bwMode="auto">
            <a:xfrm>
              <a:off x="2427" y="2107"/>
              <a:ext cx="876" cy="1"/>
            </a:xfrm>
            <a:custGeom>
              <a:avLst/>
              <a:gdLst>
                <a:gd name="T0" fmla="*/ 4293 w 4293"/>
                <a:gd name="T1" fmla="*/ 0 h 1"/>
                <a:gd name="T2" fmla="*/ 0 w 4293"/>
                <a:gd name="T3" fmla="*/ 0 h 1"/>
                <a:gd name="T4" fmla="*/ 1 w 4293"/>
                <a:gd name="T5" fmla="*/ 0 h 1"/>
              </a:gdLst>
              <a:ahLst/>
              <a:cxnLst>
                <a:cxn ang="0">
                  <a:pos x="T0" y="T1"/>
                </a:cxn>
                <a:cxn ang="0">
                  <a:pos x="T2" y="T3"/>
                </a:cxn>
                <a:cxn ang="0">
                  <a:pos x="T4" y="T5"/>
                </a:cxn>
              </a:cxnLst>
              <a:rect l="0" t="0" r="r" b="b"/>
              <a:pathLst>
                <a:path w="4293" h="1">
                  <a:moveTo>
                    <a:pt x="4293" y="0"/>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1" name="Freeform 106"/>
            <p:cNvSpPr>
              <a:spLocks noChangeArrowheads="1"/>
            </p:cNvSpPr>
            <p:nvPr/>
          </p:nvSpPr>
          <p:spPr bwMode="auto">
            <a:xfrm>
              <a:off x="2427" y="606"/>
              <a:ext cx="869" cy="1501"/>
            </a:xfrm>
            <a:custGeom>
              <a:avLst/>
              <a:gdLst>
                <a:gd name="T0" fmla="*/ 0 w 4266"/>
                <a:gd name="T1" fmla="*/ 7368 h 7368"/>
                <a:gd name="T2" fmla="*/ 4265 w 4266"/>
                <a:gd name="T3" fmla="*/ 0 h 7368"/>
                <a:gd name="T4" fmla="*/ 4266 w 4266"/>
                <a:gd name="T5" fmla="*/ 0 h 7368"/>
              </a:gdLst>
              <a:ahLst/>
              <a:cxnLst>
                <a:cxn ang="0">
                  <a:pos x="T0" y="T1"/>
                </a:cxn>
                <a:cxn ang="0">
                  <a:pos x="T2" y="T3"/>
                </a:cxn>
                <a:cxn ang="0">
                  <a:pos x="T4" y="T5"/>
                </a:cxn>
              </a:cxnLst>
              <a:rect l="0" t="0" r="r" b="b"/>
              <a:pathLst>
                <a:path w="4266" h="7368">
                  <a:moveTo>
                    <a:pt x="0" y="7368"/>
                  </a:moveTo>
                  <a:lnTo>
                    <a:pt x="4265" y="0"/>
                  </a:lnTo>
                  <a:lnTo>
                    <a:pt x="4266"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2" name="Freeform 107"/>
            <p:cNvSpPr>
              <a:spLocks noChangeArrowheads="1"/>
            </p:cNvSpPr>
            <p:nvPr/>
          </p:nvSpPr>
          <p:spPr bwMode="auto">
            <a:xfrm>
              <a:off x="3296" y="606"/>
              <a:ext cx="7" cy="2"/>
            </a:xfrm>
            <a:custGeom>
              <a:avLst/>
              <a:gdLst>
                <a:gd name="T0" fmla="*/ 28 w 28"/>
                <a:gd name="T1" fmla="*/ 0 h 2"/>
                <a:gd name="T2" fmla="*/ 0 w 28"/>
                <a:gd name="T3" fmla="*/ 0 h 2"/>
                <a:gd name="T4" fmla="*/ 1 w 28"/>
                <a:gd name="T5" fmla="*/ 0 h 2"/>
              </a:gdLst>
              <a:ahLst/>
              <a:cxnLst>
                <a:cxn ang="0">
                  <a:pos x="T0" y="T1"/>
                </a:cxn>
                <a:cxn ang="0">
                  <a:pos x="T2" y="T3"/>
                </a:cxn>
                <a:cxn ang="0">
                  <a:pos x="T4" y="T5"/>
                </a:cxn>
              </a:cxnLst>
              <a:rect l="0" t="0" r="r" b="b"/>
              <a:pathLst>
                <a:path w="28" h="2">
                  <a:moveTo>
                    <a:pt x="28" y="0"/>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3" name="Freeform 108"/>
            <p:cNvSpPr>
              <a:spLocks noChangeArrowheads="1"/>
            </p:cNvSpPr>
            <p:nvPr/>
          </p:nvSpPr>
          <p:spPr bwMode="auto">
            <a:xfrm>
              <a:off x="3303" y="606"/>
              <a:ext cx="1" cy="505"/>
            </a:xfrm>
            <a:custGeom>
              <a:avLst/>
              <a:gdLst>
                <a:gd name="T0" fmla="*/ 0 w 2"/>
                <a:gd name="T1" fmla="*/ 2476 h 2476"/>
                <a:gd name="T2" fmla="*/ 0 w 2"/>
                <a:gd name="T3" fmla="*/ 0 h 2476"/>
                <a:gd name="T4" fmla="*/ 2 w 2"/>
                <a:gd name="T5" fmla="*/ 0 h 2476"/>
              </a:gdLst>
              <a:ahLst/>
              <a:cxnLst>
                <a:cxn ang="0">
                  <a:pos x="T0" y="T1"/>
                </a:cxn>
                <a:cxn ang="0">
                  <a:pos x="T2" y="T3"/>
                </a:cxn>
                <a:cxn ang="0">
                  <a:pos x="T4" y="T5"/>
                </a:cxn>
              </a:cxnLst>
              <a:rect l="0" t="0" r="r" b="b"/>
              <a:pathLst>
                <a:path w="2" h="2476">
                  <a:moveTo>
                    <a:pt x="0" y="2476"/>
                  </a:moveTo>
                  <a:lnTo>
                    <a:pt x="0" y="0"/>
                  </a:lnTo>
                  <a:lnTo>
                    <a:pt x="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84" name="Rectangle 109"/>
          <p:cNvSpPr>
            <a:spLocks noChangeArrowheads="1"/>
          </p:cNvSpPr>
          <p:nvPr/>
        </p:nvSpPr>
        <p:spPr bwMode="auto">
          <a:xfrm>
            <a:off x="2209800" y="6858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s'</a:t>
            </a:r>
            <a:endParaRPr lang="en-US" altLang="zh-CN" sz="2000" i="1">
              <a:latin typeface="Times New Roman" panose="02020603050405020304" pitchFamily="18" charset="0"/>
              <a:cs typeface="Times New Roman" panose="02020603050405020304" pitchFamily="18" charset="0"/>
            </a:endParaRPr>
          </a:p>
        </p:txBody>
      </p:sp>
      <p:sp>
        <p:nvSpPr>
          <p:cNvPr id="85" name="Rectangle 110"/>
          <p:cNvSpPr>
            <a:spLocks noChangeArrowheads="1"/>
          </p:cNvSpPr>
          <p:nvPr/>
        </p:nvSpPr>
        <p:spPr bwMode="auto">
          <a:xfrm>
            <a:off x="2286000" y="5029200"/>
            <a:ext cx="98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s</a:t>
            </a:r>
          </a:p>
        </p:txBody>
      </p:sp>
      <p:sp>
        <p:nvSpPr>
          <p:cNvPr id="86" name="Rectangle 111"/>
          <p:cNvSpPr>
            <a:spLocks noChangeArrowheads="1"/>
          </p:cNvSpPr>
          <p:nvPr/>
        </p:nvSpPr>
        <p:spPr bwMode="auto">
          <a:xfrm>
            <a:off x="5143500" y="685800"/>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s"</a:t>
            </a:r>
          </a:p>
        </p:txBody>
      </p:sp>
      <p:sp>
        <p:nvSpPr>
          <p:cNvPr id="87" name="Rectangle 112"/>
          <p:cNvSpPr>
            <a:spLocks noChangeArrowheads="1"/>
          </p:cNvSpPr>
          <p:nvPr/>
        </p:nvSpPr>
        <p:spPr bwMode="auto">
          <a:xfrm>
            <a:off x="3038475" y="3114675"/>
            <a:ext cx="42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b'c'</a:t>
            </a:r>
            <a:endParaRPr lang="en-US" altLang="zh-CN" sz="2000" i="1">
              <a:latin typeface="Times New Roman" panose="02020603050405020304" pitchFamily="18" charset="0"/>
              <a:cs typeface="Times New Roman" panose="02020603050405020304" pitchFamily="18" charset="0"/>
            </a:endParaRPr>
          </a:p>
        </p:txBody>
      </p:sp>
      <p:sp>
        <p:nvSpPr>
          <p:cNvPr id="88" name="Rectangle 113"/>
          <p:cNvSpPr>
            <a:spLocks noChangeArrowheads="1"/>
          </p:cNvSpPr>
          <p:nvPr/>
        </p:nvSpPr>
        <p:spPr bwMode="auto">
          <a:xfrm>
            <a:off x="3562350" y="330517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c"</a:t>
            </a:r>
          </a:p>
        </p:txBody>
      </p:sp>
      <p:sp>
        <p:nvSpPr>
          <p:cNvPr id="89" name="Rectangle 114"/>
          <p:cNvSpPr>
            <a:spLocks noChangeArrowheads="1"/>
          </p:cNvSpPr>
          <p:nvPr/>
        </p:nvSpPr>
        <p:spPr bwMode="auto">
          <a:xfrm>
            <a:off x="6534150" y="3257550"/>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dirty="0">
                <a:latin typeface="Times New Roman" panose="02020603050405020304" pitchFamily="18" charset="0"/>
              </a:rPr>
              <a:t>b"</a:t>
            </a:r>
          </a:p>
        </p:txBody>
      </p:sp>
      <p:sp>
        <p:nvSpPr>
          <p:cNvPr id="90" name="Rectangle 115"/>
          <p:cNvSpPr>
            <a:spLocks noChangeArrowheads="1"/>
          </p:cNvSpPr>
          <p:nvPr/>
        </p:nvSpPr>
        <p:spPr bwMode="auto">
          <a:xfrm>
            <a:off x="5191125" y="3276600"/>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a"</a:t>
            </a:r>
          </a:p>
        </p:txBody>
      </p:sp>
      <p:sp>
        <p:nvSpPr>
          <p:cNvPr id="91" name="Rectangle 116"/>
          <p:cNvSpPr>
            <a:spLocks noChangeArrowheads="1"/>
          </p:cNvSpPr>
          <p:nvPr/>
        </p:nvSpPr>
        <p:spPr bwMode="auto">
          <a:xfrm>
            <a:off x="323850" y="3171825"/>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a'</a:t>
            </a:r>
            <a:endParaRPr lang="en-US" altLang="zh-CN" sz="2000" i="1">
              <a:latin typeface="Times New Roman" panose="02020603050405020304" pitchFamily="18" charset="0"/>
              <a:cs typeface="Times New Roman" panose="02020603050405020304" pitchFamily="18" charset="0"/>
            </a:endParaRPr>
          </a:p>
        </p:txBody>
      </p:sp>
      <p:sp>
        <p:nvSpPr>
          <p:cNvPr id="92" name="Rectangle 117"/>
          <p:cNvSpPr>
            <a:spLocks noChangeArrowheads="1"/>
          </p:cNvSpPr>
          <p:nvPr/>
        </p:nvSpPr>
        <p:spPr bwMode="auto">
          <a:xfrm>
            <a:off x="3019425" y="6581775"/>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b</a:t>
            </a:r>
          </a:p>
        </p:txBody>
      </p:sp>
      <p:sp>
        <p:nvSpPr>
          <p:cNvPr id="93" name="Rectangle 118"/>
          <p:cNvSpPr>
            <a:spLocks noChangeArrowheads="1"/>
          </p:cNvSpPr>
          <p:nvPr/>
        </p:nvSpPr>
        <p:spPr bwMode="auto">
          <a:xfrm>
            <a:off x="3028950" y="3724275"/>
            <a:ext cx="112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c</a:t>
            </a:r>
          </a:p>
        </p:txBody>
      </p:sp>
      <p:sp>
        <p:nvSpPr>
          <p:cNvPr id="94" name="Rectangle 119"/>
          <p:cNvSpPr>
            <a:spLocks noChangeArrowheads="1"/>
          </p:cNvSpPr>
          <p:nvPr/>
        </p:nvSpPr>
        <p:spPr bwMode="auto">
          <a:xfrm>
            <a:off x="371475" y="5114925"/>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a</a:t>
            </a:r>
          </a:p>
        </p:txBody>
      </p:sp>
      <p:grpSp>
        <p:nvGrpSpPr>
          <p:cNvPr id="95" name="Group 122"/>
          <p:cNvGrpSpPr>
            <a:grpSpLocks/>
          </p:cNvGrpSpPr>
          <p:nvPr/>
        </p:nvGrpSpPr>
        <p:grpSpPr bwMode="auto">
          <a:xfrm>
            <a:off x="873125" y="2841625"/>
            <a:ext cx="4556125" cy="311150"/>
            <a:chOff x="622" y="1801"/>
            <a:chExt cx="2870" cy="196"/>
          </a:xfrm>
        </p:grpSpPr>
        <p:sp>
          <p:nvSpPr>
            <p:cNvPr id="96" name="Freeform 123"/>
            <p:cNvSpPr>
              <a:spLocks noChangeArrowheads="1"/>
            </p:cNvSpPr>
            <p:nvPr/>
          </p:nvSpPr>
          <p:spPr bwMode="auto">
            <a:xfrm>
              <a:off x="622" y="1830"/>
              <a:ext cx="2680" cy="1"/>
            </a:xfrm>
            <a:custGeom>
              <a:avLst/>
              <a:gdLst>
                <a:gd name="T0" fmla="*/ 0 w 13165"/>
                <a:gd name="T1" fmla="*/ 0 h 1"/>
                <a:gd name="T2" fmla="*/ 13163 w 13165"/>
                <a:gd name="T3" fmla="*/ 0 h 1"/>
                <a:gd name="T4" fmla="*/ 13165 w 13165"/>
                <a:gd name="T5" fmla="*/ 0 h 1"/>
              </a:gdLst>
              <a:ahLst/>
              <a:cxnLst>
                <a:cxn ang="0">
                  <a:pos x="T0" y="T1"/>
                </a:cxn>
                <a:cxn ang="0">
                  <a:pos x="T2" y="T3"/>
                </a:cxn>
                <a:cxn ang="0">
                  <a:pos x="T4" y="T5"/>
                </a:cxn>
              </a:cxnLst>
              <a:rect l="0" t="0" r="r" b="b"/>
              <a:pathLst>
                <a:path w="13165" h="1">
                  <a:moveTo>
                    <a:pt x="0" y="0"/>
                  </a:moveTo>
                  <a:lnTo>
                    <a:pt x="13163" y="0"/>
                  </a:lnTo>
                  <a:lnTo>
                    <a:pt x="13165" y="0"/>
                  </a:lnTo>
                </a:path>
              </a:pathLst>
            </a:custGeom>
            <a:solidFill>
              <a:schemeClr val="accent2"/>
            </a:solidFill>
            <a:ln w="9525">
              <a:solidFill>
                <a:schemeClr val="accent2"/>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7" name="Freeform 124"/>
            <p:cNvSpPr>
              <a:spLocks noChangeArrowheads="1"/>
            </p:cNvSpPr>
            <p:nvPr/>
          </p:nvSpPr>
          <p:spPr bwMode="auto">
            <a:xfrm>
              <a:off x="3270" y="1801"/>
              <a:ext cx="62" cy="62"/>
            </a:xfrm>
            <a:custGeom>
              <a:avLst/>
              <a:gdLst>
                <a:gd name="T0" fmla="*/ 480 w 481"/>
                <a:gd name="T1" fmla="*/ 239 h 479"/>
                <a:gd name="T2" fmla="*/ 410 w 481"/>
                <a:gd name="T3" fmla="*/ 69 h 479"/>
                <a:gd name="T4" fmla="*/ 240 w 481"/>
                <a:gd name="T5" fmla="*/ 0 h 479"/>
                <a:gd name="T6" fmla="*/ 71 w 481"/>
                <a:gd name="T7" fmla="*/ 69 h 479"/>
                <a:gd name="T8" fmla="*/ 0 w 481"/>
                <a:gd name="T9" fmla="*/ 239 h 479"/>
                <a:gd name="T10" fmla="*/ 71 w 481"/>
                <a:gd name="T11" fmla="*/ 408 h 479"/>
                <a:gd name="T12" fmla="*/ 240 w 481"/>
                <a:gd name="T13" fmla="*/ 479 h 479"/>
                <a:gd name="T14" fmla="*/ 410 w 481"/>
                <a:gd name="T15" fmla="*/ 408 h 479"/>
                <a:gd name="T16" fmla="*/ 480 w 481"/>
                <a:gd name="T17" fmla="*/ 239 h 479"/>
                <a:gd name="T18" fmla="*/ 481 w 481"/>
                <a:gd name="T19"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479">
                  <a:moveTo>
                    <a:pt x="480" y="239"/>
                  </a:moveTo>
                  <a:lnTo>
                    <a:pt x="410" y="69"/>
                  </a:lnTo>
                  <a:lnTo>
                    <a:pt x="240" y="0"/>
                  </a:lnTo>
                  <a:lnTo>
                    <a:pt x="71" y="69"/>
                  </a:lnTo>
                  <a:lnTo>
                    <a:pt x="0" y="239"/>
                  </a:lnTo>
                  <a:lnTo>
                    <a:pt x="71" y="408"/>
                  </a:lnTo>
                  <a:lnTo>
                    <a:pt x="240" y="479"/>
                  </a:lnTo>
                  <a:lnTo>
                    <a:pt x="410" y="408"/>
                  </a:lnTo>
                  <a:lnTo>
                    <a:pt x="480" y="239"/>
                  </a:lnTo>
                  <a:lnTo>
                    <a:pt x="481" y="239"/>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8" name="Rectangle 125"/>
            <p:cNvSpPr>
              <a:spLocks noChangeArrowheads="1"/>
            </p:cNvSpPr>
            <p:nvPr/>
          </p:nvSpPr>
          <p:spPr bwMode="auto">
            <a:xfrm>
              <a:off x="3300" y="1824"/>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1800" i="1">
                  <a:latin typeface="Times New Roman" panose="02020603050405020304" pitchFamily="18" charset="0"/>
                </a:rPr>
                <a:t>1"</a:t>
              </a:r>
            </a:p>
          </p:txBody>
        </p:sp>
      </p:grpSp>
      <p:sp>
        <p:nvSpPr>
          <p:cNvPr id="99" name="Freeform 126"/>
          <p:cNvSpPr>
            <a:spLocks noChangeArrowheads="1"/>
          </p:cNvSpPr>
          <p:nvPr/>
        </p:nvSpPr>
        <p:spPr bwMode="auto">
          <a:xfrm>
            <a:off x="2614613" y="2906713"/>
            <a:ext cx="1587" cy="3408362"/>
          </a:xfrm>
          <a:custGeom>
            <a:avLst/>
            <a:gdLst>
              <a:gd name="T0" fmla="*/ 0 w 1"/>
              <a:gd name="T1" fmla="*/ 0 h 10547"/>
              <a:gd name="T2" fmla="*/ 0 w 1"/>
              <a:gd name="T3" fmla="*/ 10547 h 10547"/>
              <a:gd name="T4" fmla="*/ 1 w 1"/>
              <a:gd name="T5" fmla="*/ 10547 h 10547"/>
            </a:gdLst>
            <a:ahLst/>
            <a:cxnLst>
              <a:cxn ang="0">
                <a:pos x="T0" y="T1"/>
              </a:cxn>
              <a:cxn ang="0">
                <a:pos x="T2" y="T3"/>
              </a:cxn>
              <a:cxn ang="0">
                <a:pos x="T4" y="T5"/>
              </a:cxn>
            </a:cxnLst>
            <a:rect l="0" t="0" r="r" b="b"/>
            <a:pathLst>
              <a:path w="1" h="10547">
                <a:moveTo>
                  <a:pt x="0" y="0"/>
                </a:moveTo>
                <a:lnTo>
                  <a:pt x="0" y="10547"/>
                </a:lnTo>
                <a:lnTo>
                  <a:pt x="1" y="10547"/>
                </a:lnTo>
              </a:path>
            </a:pathLst>
          </a:custGeom>
          <a:solidFill>
            <a:schemeClr val="accent2"/>
          </a:solidFill>
          <a:ln w="9525">
            <a:solidFill>
              <a:schemeClr val="accent2"/>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00" name="Group 127"/>
          <p:cNvGrpSpPr>
            <a:grpSpLocks/>
          </p:cNvGrpSpPr>
          <p:nvPr/>
        </p:nvGrpSpPr>
        <p:grpSpPr bwMode="auto">
          <a:xfrm>
            <a:off x="873125" y="4302125"/>
            <a:ext cx="1741488" cy="2012950"/>
            <a:chOff x="622" y="2709"/>
            <a:chExt cx="1097" cy="1268"/>
          </a:xfrm>
        </p:grpSpPr>
        <p:sp>
          <p:nvSpPr>
            <p:cNvPr id="101" name="Freeform 128"/>
            <p:cNvSpPr>
              <a:spLocks noChangeArrowheads="1"/>
            </p:cNvSpPr>
            <p:nvPr/>
          </p:nvSpPr>
          <p:spPr bwMode="auto">
            <a:xfrm>
              <a:off x="622" y="3343"/>
              <a:ext cx="1097" cy="634"/>
            </a:xfrm>
            <a:custGeom>
              <a:avLst/>
              <a:gdLst>
                <a:gd name="T0" fmla="*/ 5384 w 5384"/>
                <a:gd name="T1" fmla="*/ 3112 h 3112"/>
                <a:gd name="T2" fmla="*/ 0 w 5384"/>
                <a:gd name="T3" fmla="*/ 0 h 3112"/>
                <a:gd name="T4" fmla="*/ 1 w 5384"/>
                <a:gd name="T5" fmla="*/ 0 h 3112"/>
              </a:gdLst>
              <a:ahLst/>
              <a:cxnLst>
                <a:cxn ang="0">
                  <a:pos x="T0" y="T1"/>
                </a:cxn>
                <a:cxn ang="0">
                  <a:pos x="T2" y="T3"/>
                </a:cxn>
                <a:cxn ang="0">
                  <a:pos x="T4" y="T5"/>
                </a:cxn>
              </a:cxnLst>
              <a:rect l="0" t="0" r="r" b="b"/>
              <a:pathLst>
                <a:path w="5384" h="3112">
                  <a:moveTo>
                    <a:pt x="5384" y="3112"/>
                  </a:moveTo>
                  <a:lnTo>
                    <a:pt x="0" y="0"/>
                  </a:lnTo>
                  <a:lnTo>
                    <a:pt x="1" y="0"/>
                  </a:ln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2" name="Freeform 129"/>
            <p:cNvSpPr>
              <a:spLocks noChangeArrowheads="1"/>
            </p:cNvSpPr>
            <p:nvPr/>
          </p:nvSpPr>
          <p:spPr bwMode="auto">
            <a:xfrm>
              <a:off x="622" y="2709"/>
              <a:ext cx="1097" cy="634"/>
            </a:xfrm>
            <a:custGeom>
              <a:avLst/>
              <a:gdLst>
                <a:gd name="T0" fmla="*/ 0 w 5385"/>
                <a:gd name="T1" fmla="*/ 3112 h 3112"/>
                <a:gd name="T2" fmla="*/ 5384 w 5385"/>
                <a:gd name="T3" fmla="*/ 0 h 3112"/>
                <a:gd name="T4" fmla="*/ 5385 w 5385"/>
                <a:gd name="T5" fmla="*/ 0 h 3112"/>
              </a:gdLst>
              <a:ahLst/>
              <a:cxnLst>
                <a:cxn ang="0">
                  <a:pos x="T0" y="T1"/>
                </a:cxn>
                <a:cxn ang="0">
                  <a:pos x="T2" y="T3"/>
                </a:cxn>
                <a:cxn ang="0">
                  <a:pos x="T4" y="T5"/>
                </a:cxn>
              </a:cxnLst>
              <a:rect l="0" t="0" r="r" b="b"/>
              <a:pathLst>
                <a:path w="5385" h="3112">
                  <a:moveTo>
                    <a:pt x="0" y="3112"/>
                  </a:moveTo>
                  <a:lnTo>
                    <a:pt x="5384" y="0"/>
                  </a:lnTo>
                  <a:lnTo>
                    <a:pt x="5385" y="0"/>
                  </a:ln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03" name="Group 130"/>
          <p:cNvGrpSpPr>
            <a:grpSpLocks/>
          </p:cNvGrpSpPr>
          <p:nvPr/>
        </p:nvGrpSpPr>
        <p:grpSpPr bwMode="auto">
          <a:xfrm>
            <a:off x="4122738" y="1765300"/>
            <a:ext cx="2011362" cy="1143000"/>
            <a:chOff x="2669" y="1111"/>
            <a:chExt cx="1267" cy="720"/>
          </a:xfrm>
        </p:grpSpPr>
        <p:sp>
          <p:nvSpPr>
            <p:cNvPr id="104" name="Freeform 131"/>
            <p:cNvSpPr>
              <a:spLocks noChangeArrowheads="1"/>
            </p:cNvSpPr>
            <p:nvPr/>
          </p:nvSpPr>
          <p:spPr bwMode="auto">
            <a:xfrm>
              <a:off x="3303" y="1830"/>
              <a:ext cx="632" cy="1"/>
            </a:xfrm>
            <a:custGeom>
              <a:avLst/>
              <a:gdLst>
                <a:gd name="T0" fmla="*/ 3108 w 3108"/>
                <a:gd name="T1" fmla="*/ 0 h 1"/>
                <a:gd name="T2" fmla="*/ 0 w 3108"/>
                <a:gd name="T3" fmla="*/ 0 h 1"/>
                <a:gd name="T4" fmla="*/ 2 w 3108"/>
                <a:gd name="T5" fmla="*/ 0 h 1"/>
              </a:gdLst>
              <a:ahLst/>
              <a:cxnLst>
                <a:cxn ang="0">
                  <a:pos x="T0" y="T1"/>
                </a:cxn>
                <a:cxn ang="0">
                  <a:pos x="T2" y="T3"/>
                </a:cxn>
                <a:cxn ang="0">
                  <a:pos x="T4" y="T5"/>
                </a:cxn>
              </a:cxnLst>
              <a:rect l="0" t="0" r="r" b="b"/>
              <a:pathLst>
                <a:path w="3108" h="1">
                  <a:moveTo>
                    <a:pt x="3108" y="0"/>
                  </a:moveTo>
                  <a:lnTo>
                    <a:pt x="0" y="0"/>
                  </a:lnTo>
                  <a:lnTo>
                    <a:pt x="2" y="0"/>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5" name="Freeform 132"/>
            <p:cNvSpPr>
              <a:spLocks noChangeArrowheads="1"/>
            </p:cNvSpPr>
            <p:nvPr/>
          </p:nvSpPr>
          <p:spPr bwMode="auto">
            <a:xfrm>
              <a:off x="2669" y="1830"/>
              <a:ext cx="634" cy="1"/>
            </a:xfrm>
            <a:custGeom>
              <a:avLst/>
              <a:gdLst>
                <a:gd name="T0" fmla="*/ 3108 w 3108"/>
                <a:gd name="T1" fmla="*/ 0 h 1"/>
                <a:gd name="T2" fmla="*/ 0 w 3108"/>
                <a:gd name="T3" fmla="*/ 0 h 1"/>
                <a:gd name="T4" fmla="*/ 1 w 3108"/>
                <a:gd name="T5" fmla="*/ 0 h 1"/>
              </a:gdLst>
              <a:ahLst/>
              <a:cxnLst>
                <a:cxn ang="0">
                  <a:pos x="T0" y="T1"/>
                </a:cxn>
                <a:cxn ang="0">
                  <a:pos x="T2" y="T3"/>
                </a:cxn>
                <a:cxn ang="0">
                  <a:pos x="T4" y="T5"/>
                </a:cxn>
              </a:cxnLst>
              <a:rect l="0" t="0" r="r" b="b"/>
              <a:pathLst>
                <a:path w="3108" h="1">
                  <a:moveTo>
                    <a:pt x="3108" y="0"/>
                  </a:moveTo>
                  <a:lnTo>
                    <a:pt x="0" y="0"/>
                  </a:lnTo>
                  <a:lnTo>
                    <a:pt x="1" y="0"/>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6" name="Freeform 133"/>
            <p:cNvSpPr>
              <a:spLocks noChangeArrowheads="1"/>
            </p:cNvSpPr>
            <p:nvPr/>
          </p:nvSpPr>
          <p:spPr bwMode="auto">
            <a:xfrm>
              <a:off x="3303" y="1111"/>
              <a:ext cx="633" cy="719"/>
            </a:xfrm>
            <a:custGeom>
              <a:avLst/>
              <a:gdLst>
                <a:gd name="T0" fmla="*/ 0 w 3109"/>
                <a:gd name="T1" fmla="*/ 0 h 3529"/>
                <a:gd name="T2" fmla="*/ 3108 w 3109"/>
                <a:gd name="T3" fmla="*/ 3529 h 3529"/>
                <a:gd name="T4" fmla="*/ 3109 w 3109"/>
                <a:gd name="T5" fmla="*/ 3529 h 3529"/>
              </a:gdLst>
              <a:ahLst/>
              <a:cxnLst>
                <a:cxn ang="0">
                  <a:pos x="T0" y="T1"/>
                </a:cxn>
                <a:cxn ang="0">
                  <a:pos x="T2" y="T3"/>
                </a:cxn>
                <a:cxn ang="0">
                  <a:pos x="T4" y="T5"/>
                </a:cxn>
              </a:cxnLst>
              <a:rect l="0" t="0" r="r" b="b"/>
              <a:pathLst>
                <a:path w="3109" h="3529">
                  <a:moveTo>
                    <a:pt x="0" y="0"/>
                  </a:moveTo>
                  <a:lnTo>
                    <a:pt x="3108" y="3529"/>
                  </a:lnTo>
                  <a:lnTo>
                    <a:pt x="3109" y="3529"/>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7" name="Freeform 134"/>
            <p:cNvSpPr>
              <a:spLocks noChangeArrowheads="1"/>
            </p:cNvSpPr>
            <p:nvPr/>
          </p:nvSpPr>
          <p:spPr bwMode="auto">
            <a:xfrm>
              <a:off x="2669" y="1111"/>
              <a:ext cx="634" cy="719"/>
            </a:xfrm>
            <a:custGeom>
              <a:avLst/>
              <a:gdLst>
                <a:gd name="T0" fmla="*/ 0 w 3110"/>
                <a:gd name="T1" fmla="*/ 3529 h 3529"/>
                <a:gd name="T2" fmla="*/ 3108 w 3110"/>
                <a:gd name="T3" fmla="*/ 0 h 3529"/>
                <a:gd name="T4" fmla="*/ 3110 w 3110"/>
                <a:gd name="T5" fmla="*/ 0 h 3529"/>
              </a:gdLst>
              <a:ahLst/>
              <a:cxnLst>
                <a:cxn ang="0">
                  <a:pos x="T0" y="T1"/>
                </a:cxn>
                <a:cxn ang="0">
                  <a:pos x="T2" y="T3"/>
                </a:cxn>
                <a:cxn ang="0">
                  <a:pos x="T4" y="T5"/>
                </a:cxn>
              </a:cxnLst>
              <a:rect l="0" t="0" r="r" b="b"/>
              <a:pathLst>
                <a:path w="3110" h="3529">
                  <a:moveTo>
                    <a:pt x="0" y="3529"/>
                  </a:moveTo>
                  <a:lnTo>
                    <a:pt x="3108" y="0"/>
                  </a:lnTo>
                  <a:lnTo>
                    <a:pt x="3110" y="0"/>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08" name="Group 135"/>
          <p:cNvGrpSpPr>
            <a:grpSpLocks/>
          </p:cNvGrpSpPr>
          <p:nvPr/>
        </p:nvGrpSpPr>
        <p:grpSpPr bwMode="auto">
          <a:xfrm>
            <a:off x="873125" y="4302125"/>
            <a:ext cx="1743075" cy="2012950"/>
            <a:chOff x="622" y="2709"/>
            <a:chExt cx="1098" cy="1268"/>
          </a:xfrm>
        </p:grpSpPr>
        <p:sp>
          <p:nvSpPr>
            <p:cNvPr id="109" name="Freeform 136"/>
            <p:cNvSpPr>
              <a:spLocks noChangeArrowheads="1"/>
            </p:cNvSpPr>
            <p:nvPr/>
          </p:nvSpPr>
          <p:spPr bwMode="auto">
            <a:xfrm>
              <a:off x="622" y="3343"/>
              <a:ext cx="1097" cy="634"/>
            </a:xfrm>
            <a:custGeom>
              <a:avLst/>
              <a:gdLst>
                <a:gd name="T0" fmla="*/ 5384 w 5384"/>
                <a:gd name="T1" fmla="*/ 3112 h 3112"/>
                <a:gd name="T2" fmla="*/ 0 w 5384"/>
                <a:gd name="T3" fmla="*/ 0 h 3112"/>
                <a:gd name="T4" fmla="*/ 1 w 5384"/>
                <a:gd name="T5" fmla="*/ 0 h 3112"/>
              </a:gdLst>
              <a:ahLst/>
              <a:cxnLst>
                <a:cxn ang="0">
                  <a:pos x="T0" y="T1"/>
                </a:cxn>
                <a:cxn ang="0">
                  <a:pos x="T2" y="T3"/>
                </a:cxn>
                <a:cxn ang="0">
                  <a:pos x="T4" y="T5"/>
                </a:cxn>
              </a:cxnLst>
              <a:rect l="0" t="0" r="r" b="b"/>
              <a:pathLst>
                <a:path w="5384" h="3112">
                  <a:moveTo>
                    <a:pt x="5384" y="3112"/>
                  </a:moveTo>
                  <a:lnTo>
                    <a:pt x="0" y="0"/>
                  </a:lnTo>
                  <a:lnTo>
                    <a:pt x="1"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0" name="Freeform 137"/>
            <p:cNvSpPr>
              <a:spLocks noChangeArrowheads="1"/>
            </p:cNvSpPr>
            <p:nvPr/>
          </p:nvSpPr>
          <p:spPr bwMode="auto">
            <a:xfrm>
              <a:off x="622" y="2709"/>
              <a:ext cx="1097" cy="634"/>
            </a:xfrm>
            <a:custGeom>
              <a:avLst/>
              <a:gdLst>
                <a:gd name="T0" fmla="*/ 0 w 5385"/>
                <a:gd name="T1" fmla="*/ 3112 h 3112"/>
                <a:gd name="T2" fmla="*/ 5384 w 5385"/>
                <a:gd name="T3" fmla="*/ 0 h 3112"/>
                <a:gd name="T4" fmla="*/ 5385 w 5385"/>
                <a:gd name="T5" fmla="*/ 0 h 3112"/>
              </a:gdLst>
              <a:ahLst/>
              <a:cxnLst>
                <a:cxn ang="0">
                  <a:pos x="T0" y="T1"/>
                </a:cxn>
                <a:cxn ang="0">
                  <a:pos x="T2" y="T3"/>
                </a:cxn>
                <a:cxn ang="0">
                  <a:pos x="T4" y="T5"/>
                </a:cxn>
              </a:cxnLst>
              <a:rect l="0" t="0" r="r" b="b"/>
              <a:pathLst>
                <a:path w="5385" h="3112">
                  <a:moveTo>
                    <a:pt x="0" y="3112"/>
                  </a:moveTo>
                  <a:lnTo>
                    <a:pt x="5384" y="0"/>
                  </a:lnTo>
                  <a:lnTo>
                    <a:pt x="5385"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1" name="Freeform 138"/>
            <p:cNvSpPr>
              <a:spLocks noChangeArrowheads="1"/>
            </p:cNvSpPr>
            <p:nvPr/>
          </p:nvSpPr>
          <p:spPr bwMode="auto">
            <a:xfrm>
              <a:off x="1101" y="3343"/>
              <a:ext cx="618" cy="634"/>
            </a:xfrm>
            <a:custGeom>
              <a:avLst/>
              <a:gdLst>
                <a:gd name="T0" fmla="*/ 0 w 3026"/>
                <a:gd name="T1" fmla="*/ 0 h 3112"/>
                <a:gd name="T2" fmla="*/ 3025 w 3026"/>
                <a:gd name="T3" fmla="*/ 3112 h 3112"/>
                <a:gd name="T4" fmla="*/ 3026 w 3026"/>
                <a:gd name="T5" fmla="*/ 3112 h 3112"/>
              </a:gdLst>
              <a:ahLst/>
              <a:cxnLst>
                <a:cxn ang="0">
                  <a:pos x="T0" y="T1"/>
                </a:cxn>
                <a:cxn ang="0">
                  <a:pos x="T2" y="T3"/>
                </a:cxn>
                <a:cxn ang="0">
                  <a:pos x="T4" y="T5"/>
                </a:cxn>
              </a:cxnLst>
              <a:rect l="0" t="0" r="r" b="b"/>
              <a:pathLst>
                <a:path w="3026" h="3112">
                  <a:moveTo>
                    <a:pt x="0" y="0"/>
                  </a:moveTo>
                  <a:lnTo>
                    <a:pt x="3025" y="3112"/>
                  </a:lnTo>
                  <a:lnTo>
                    <a:pt x="3026" y="3112"/>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2" name="Freeform 139"/>
            <p:cNvSpPr>
              <a:spLocks noChangeArrowheads="1"/>
            </p:cNvSpPr>
            <p:nvPr/>
          </p:nvSpPr>
          <p:spPr bwMode="auto">
            <a:xfrm>
              <a:off x="1101" y="2709"/>
              <a:ext cx="618" cy="634"/>
            </a:xfrm>
            <a:custGeom>
              <a:avLst/>
              <a:gdLst>
                <a:gd name="T0" fmla="*/ 3025 w 3025"/>
                <a:gd name="T1" fmla="*/ 0 h 3112"/>
                <a:gd name="T2" fmla="*/ 0 w 3025"/>
                <a:gd name="T3" fmla="*/ 3112 h 3112"/>
                <a:gd name="T4" fmla="*/ 1 w 3025"/>
                <a:gd name="T5" fmla="*/ 3112 h 3112"/>
              </a:gdLst>
              <a:ahLst/>
              <a:cxnLst>
                <a:cxn ang="0">
                  <a:pos x="T0" y="T1"/>
                </a:cxn>
                <a:cxn ang="0">
                  <a:pos x="T2" y="T3"/>
                </a:cxn>
                <a:cxn ang="0">
                  <a:pos x="T4" y="T5"/>
                </a:cxn>
              </a:cxnLst>
              <a:rect l="0" t="0" r="r" b="b"/>
              <a:pathLst>
                <a:path w="3025" h="3112">
                  <a:moveTo>
                    <a:pt x="3025" y="0"/>
                  </a:moveTo>
                  <a:lnTo>
                    <a:pt x="0" y="3112"/>
                  </a:lnTo>
                  <a:lnTo>
                    <a:pt x="1" y="3112"/>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13" name="Group 140"/>
            <p:cNvGrpSpPr>
              <a:grpSpLocks/>
            </p:cNvGrpSpPr>
            <p:nvPr/>
          </p:nvGrpSpPr>
          <p:grpSpPr bwMode="auto">
            <a:xfrm>
              <a:off x="1719" y="2709"/>
              <a:ext cx="1" cy="1268"/>
              <a:chOff x="2493" y="2376"/>
              <a:chExt cx="1" cy="778"/>
            </a:xfrm>
          </p:grpSpPr>
          <p:sp>
            <p:nvSpPr>
              <p:cNvPr id="114" name="Freeform 141"/>
              <p:cNvSpPr>
                <a:spLocks noChangeArrowheads="1"/>
              </p:cNvSpPr>
              <p:nvPr/>
            </p:nvSpPr>
            <p:spPr bwMode="auto">
              <a:xfrm>
                <a:off x="2493" y="2376"/>
                <a:ext cx="1" cy="48"/>
              </a:xfrm>
              <a:custGeom>
                <a:avLst/>
                <a:gdLst>
                  <a:gd name="T0" fmla="*/ 0 w 1"/>
                  <a:gd name="T1" fmla="*/ 0 h 384"/>
                  <a:gd name="T2" fmla="*/ 0 w 1"/>
                  <a:gd name="T3" fmla="*/ 384 h 384"/>
                  <a:gd name="T4" fmla="*/ 1 w 1"/>
                  <a:gd name="T5" fmla="*/ 384 h 384"/>
                </a:gdLst>
                <a:ahLst/>
                <a:cxnLst>
                  <a:cxn ang="0">
                    <a:pos x="T0" y="T1"/>
                  </a:cxn>
                  <a:cxn ang="0">
                    <a:pos x="T2" y="T3"/>
                  </a:cxn>
                  <a:cxn ang="0">
                    <a:pos x="T4" y="T5"/>
                  </a:cxn>
                </a:cxnLst>
                <a:rect l="0" t="0" r="r" b="b"/>
                <a:pathLst>
                  <a:path w="1" h="384">
                    <a:moveTo>
                      <a:pt x="0" y="0"/>
                    </a:moveTo>
                    <a:lnTo>
                      <a:pt x="0" y="384"/>
                    </a:lnTo>
                    <a:lnTo>
                      <a:pt x="1" y="384"/>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5" name="Freeform 142"/>
              <p:cNvSpPr>
                <a:spLocks noChangeArrowheads="1"/>
              </p:cNvSpPr>
              <p:nvPr/>
            </p:nvSpPr>
            <p:spPr bwMode="auto">
              <a:xfrm>
                <a:off x="2493" y="2449"/>
                <a:ext cx="1" cy="48"/>
              </a:xfrm>
              <a:custGeom>
                <a:avLst/>
                <a:gdLst>
                  <a:gd name="T0" fmla="*/ 0 w 1"/>
                  <a:gd name="T1" fmla="*/ 0 h 389"/>
                  <a:gd name="T2" fmla="*/ 0 w 1"/>
                  <a:gd name="T3" fmla="*/ 389 h 389"/>
                  <a:gd name="T4" fmla="*/ 1 w 1"/>
                  <a:gd name="T5" fmla="*/ 389 h 389"/>
                </a:gdLst>
                <a:ahLst/>
                <a:cxnLst>
                  <a:cxn ang="0">
                    <a:pos x="T0" y="T1"/>
                  </a:cxn>
                  <a:cxn ang="0">
                    <a:pos x="T2" y="T3"/>
                  </a:cxn>
                  <a:cxn ang="0">
                    <a:pos x="T4" y="T5"/>
                  </a:cxn>
                </a:cxnLst>
                <a:rect l="0" t="0" r="r" b="b"/>
                <a:pathLst>
                  <a:path w="1" h="389">
                    <a:moveTo>
                      <a:pt x="0" y="0"/>
                    </a:moveTo>
                    <a:lnTo>
                      <a:pt x="0" y="389"/>
                    </a:lnTo>
                    <a:lnTo>
                      <a:pt x="1" y="389"/>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6" name="Freeform 143"/>
              <p:cNvSpPr>
                <a:spLocks noChangeArrowheads="1"/>
              </p:cNvSpPr>
              <p:nvPr/>
            </p:nvSpPr>
            <p:spPr bwMode="auto">
              <a:xfrm>
                <a:off x="2493" y="2522"/>
                <a:ext cx="1" cy="48"/>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7" name="Freeform 144"/>
              <p:cNvSpPr>
                <a:spLocks noChangeArrowheads="1"/>
              </p:cNvSpPr>
              <p:nvPr/>
            </p:nvSpPr>
            <p:spPr bwMode="auto">
              <a:xfrm>
                <a:off x="2493" y="2595"/>
                <a:ext cx="1" cy="48"/>
              </a:xfrm>
              <a:custGeom>
                <a:avLst/>
                <a:gdLst>
                  <a:gd name="T0" fmla="*/ 0 w 1"/>
                  <a:gd name="T1" fmla="*/ 0 h 389"/>
                  <a:gd name="T2" fmla="*/ 0 w 1"/>
                  <a:gd name="T3" fmla="*/ 389 h 389"/>
                  <a:gd name="T4" fmla="*/ 1 w 1"/>
                  <a:gd name="T5" fmla="*/ 389 h 389"/>
                </a:gdLst>
                <a:ahLst/>
                <a:cxnLst>
                  <a:cxn ang="0">
                    <a:pos x="T0" y="T1"/>
                  </a:cxn>
                  <a:cxn ang="0">
                    <a:pos x="T2" y="T3"/>
                  </a:cxn>
                  <a:cxn ang="0">
                    <a:pos x="T4" y="T5"/>
                  </a:cxn>
                </a:cxnLst>
                <a:rect l="0" t="0" r="r" b="b"/>
                <a:pathLst>
                  <a:path w="1" h="389">
                    <a:moveTo>
                      <a:pt x="0" y="0"/>
                    </a:moveTo>
                    <a:lnTo>
                      <a:pt x="0" y="389"/>
                    </a:lnTo>
                    <a:lnTo>
                      <a:pt x="1" y="389"/>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8" name="Freeform 145"/>
              <p:cNvSpPr>
                <a:spLocks noChangeArrowheads="1"/>
              </p:cNvSpPr>
              <p:nvPr/>
            </p:nvSpPr>
            <p:spPr bwMode="auto">
              <a:xfrm>
                <a:off x="2493" y="2668"/>
                <a:ext cx="1" cy="49"/>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9" name="Freeform 146"/>
              <p:cNvSpPr>
                <a:spLocks noChangeArrowheads="1"/>
              </p:cNvSpPr>
              <p:nvPr/>
            </p:nvSpPr>
            <p:spPr bwMode="auto">
              <a:xfrm>
                <a:off x="2493" y="2741"/>
                <a:ext cx="1" cy="49"/>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0" name="Freeform 147"/>
              <p:cNvSpPr>
                <a:spLocks noChangeArrowheads="1"/>
              </p:cNvSpPr>
              <p:nvPr/>
            </p:nvSpPr>
            <p:spPr bwMode="auto">
              <a:xfrm>
                <a:off x="2493" y="2814"/>
                <a:ext cx="1" cy="49"/>
              </a:xfrm>
              <a:custGeom>
                <a:avLst/>
                <a:gdLst>
                  <a:gd name="T0" fmla="*/ 0 w 1"/>
                  <a:gd name="T1" fmla="*/ 0 h 391"/>
                  <a:gd name="T2" fmla="*/ 0 w 1"/>
                  <a:gd name="T3" fmla="*/ 391 h 391"/>
                  <a:gd name="T4" fmla="*/ 1 w 1"/>
                  <a:gd name="T5" fmla="*/ 391 h 391"/>
                </a:gdLst>
                <a:ahLst/>
                <a:cxnLst>
                  <a:cxn ang="0">
                    <a:pos x="T0" y="T1"/>
                  </a:cxn>
                  <a:cxn ang="0">
                    <a:pos x="T2" y="T3"/>
                  </a:cxn>
                  <a:cxn ang="0">
                    <a:pos x="T4" y="T5"/>
                  </a:cxn>
                </a:cxnLst>
                <a:rect l="0" t="0" r="r" b="b"/>
                <a:pathLst>
                  <a:path w="1" h="391">
                    <a:moveTo>
                      <a:pt x="0" y="0"/>
                    </a:moveTo>
                    <a:lnTo>
                      <a:pt x="0" y="391"/>
                    </a:lnTo>
                    <a:lnTo>
                      <a:pt x="1" y="391"/>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1" name="Freeform 148"/>
              <p:cNvSpPr>
                <a:spLocks noChangeArrowheads="1"/>
              </p:cNvSpPr>
              <p:nvPr/>
            </p:nvSpPr>
            <p:spPr bwMode="auto">
              <a:xfrm>
                <a:off x="2493" y="2887"/>
                <a:ext cx="1" cy="49"/>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2" name="Freeform 149"/>
              <p:cNvSpPr>
                <a:spLocks noChangeArrowheads="1"/>
              </p:cNvSpPr>
              <p:nvPr/>
            </p:nvSpPr>
            <p:spPr bwMode="auto">
              <a:xfrm>
                <a:off x="2493" y="2960"/>
                <a:ext cx="1" cy="49"/>
              </a:xfrm>
              <a:custGeom>
                <a:avLst/>
                <a:gdLst>
                  <a:gd name="T0" fmla="*/ 0 w 1"/>
                  <a:gd name="T1" fmla="*/ 0 h 389"/>
                  <a:gd name="T2" fmla="*/ 0 w 1"/>
                  <a:gd name="T3" fmla="*/ 389 h 389"/>
                  <a:gd name="T4" fmla="*/ 1 w 1"/>
                  <a:gd name="T5" fmla="*/ 389 h 389"/>
                </a:gdLst>
                <a:ahLst/>
                <a:cxnLst>
                  <a:cxn ang="0">
                    <a:pos x="T0" y="T1"/>
                  </a:cxn>
                  <a:cxn ang="0">
                    <a:pos x="T2" y="T3"/>
                  </a:cxn>
                  <a:cxn ang="0">
                    <a:pos x="T4" y="T5"/>
                  </a:cxn>
                </a:cxnLst>
                <a:rect l="0" t="0" r="r" b="b"/>
                <a:pathLst>
                  <a:path w="1" h="389">
                    <a:moveTo>
                      <a:pt x="0" y="0"/>
                    </a:moveTo>
                    <a:lnTo>
                      <a:pt x="0" y="389"/>
                    </a:lnTo>
                    <a:lnTo>
                      <a:pt x="1" y="389"/>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3" name="Freeform 150"/>
              <p:cNvSpPr>
                <a:spLocks noChangeArrowheads="1"/>
              </p:cNvSpPr>
              <p:nvPr/>
            </p:nvSpPr>
            <p:spPr bwMode="auto">
              <a:xfrm>
                <a:off x="2493" y="3033"/>
                <a:ext cx="1" cy="49"/>
              </a:xfrm>
              <a:custGeom>
                <a:avLst/>
                <a:gdLst>
                  <a:gd name="T0" fmla="*/ 0 w 1"/>
                  <a:gd name="T1" fmla="*/ 0 h 390"/>
                  <a:gd name="T2" fmla="*/ 0 w 1"/>
                  <a:gd name="T3" fmla="*/ 390 h 390"/>
                  <a:gd name="T4" fmla="*/ 1 w 1"/>
                  <a:gd name="T5" fmla="*/ 390 h 390"/>
                </a:gdLst>
                <a:ahLst/>
                <a:cxnLst>
                  <a:cxn ang="0">
                    <a:pos x="T0" y="T1"/>
                  </a:cxn>
                  <a:cxn ang="0">
                    <a:pos x="T2" y="T3"/>
                  </a:cxn>
                  <a:cxn ang="0">
                    <a:pos x="T4" y="T5"/>
                  </a:cxn>
                </a:cxnLst>
                <a:rect l="0" t="0" r="r" b="b"/>
                <a:pathLst>
                  <a:path w="1" h="390">
                    <a:moveTo>
                      <a:pt x="0" y="0"/>
                    </a:moveTo>
                    <a:lnTo>
                      <a:pt x="0" y="390"/>
                    </a:lnTo>
                    <a:lnTo>
                      <a:pt x="1" y="39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4" name="Freeform 151"/>
              <p:cNvSpPr>
                <a:spLocks noChangeArrowheads="1"/>
              </p:cNvSpPr>
              <p:nvPr/>
            </p:nvSpPr>
            <p:spPr bwMode="auto">
              <a:xfrm>
                <a:off x="2493" y="3106"/>
                <a:ext cx="1" cy="48"/>
              </a:xfrm>
              <a:custGeom>
                <a:avLst/>
                <a:gdLst>
                  <a:gd name="T0" fmla="*/ 0 w 1"/>
                  <a:gd name="T1" fmla="*/ 0 h 383"/>
                  <a:gd name="T2" fmla="*/ 0 w 1"/>
                  <a:gd name="T3" fmla="*/ 383 h 383"/>
                  <a:gd name="T4" fmla="*/ 1 w 1"/>
                  <a:gd name="T5" fmla="*/ 383 h 383"/>
                </a:gdLst>
                <a:ahLst/>
                <a:cxnLst>
                  <a:cxn ang="0">
                    <a:pos x="T0" y="T1"/>
                  </a:cxn>
                  <a:cxn ang="0">
                    <a:pos x="T2" y="T3"/>
                  </a:cxn>
                  <a:cxn ang="0">
                    <a:pos x="T4" y="T5"/>
                  </a:cxn>
                </a:cxnLst>
                <a:rect l="0" t="0" r="r" b="b"/>
                <a:pathLst>
                  <a:path w="1" h="383">
                    <a:moveTo>
                      <a:pt x="0" y="0"/>
                    </a:moveTo>
                    <a:lnTo>
                      <a:pt x="0" y="383"/>
                    </a:lnTo>
                    <a:lnTo>
                      <a:pt x="1" y="383"/>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125" name="Group 152"/>
          <p:cNvGrpSpPr>
            <a:grpSpLocks/>
          </p:cNvGrpSpPr>
          <p:nvPr/>
        </p:nvGrpSpPr>
        <p:grpSpPr bwMode="auto">
          <a:xfrm>
            <a:off x="4121150" y="2968625"/>
            <a:ext cx="2012950" cy="946150"/>
            <a:chOff x="2668" y="1869"/>
            <a:chExt cx="1268" cy="596"/>
          </a:xfrm>
        </p:grpSpPr>
        <p:sp>
          <p:nvSpPr>
            <p:cNvPr id="126" name="Rectangle 153"/>
            <p:cNvSpPr>
              <a:spLocks noChangeArrowheads="1"/>
            </p:cNvSpPr>
            <p:nvPr/>
          </p:nvSpPr>
          <p:spPr bwMode="auto">
            <a:xfrm>
              <a:off x="2965" y="2164"/>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solidFill>
                    <a:srgbClr val="0033CC"/>
                  </a:solidFill>
                  <a:latin typeface="Times New Roman" panose="02020603050405020304" pitchFamily="18" charset="0"/>
                </a:rPr>
                <a:t>y</a:t>
              </a:r>
            </a:p>
          </p:txBody>
        </p:sp>
        <p:sp>
          <p:nvSpPr>
            <p:cNvPr id="127" name="Rectangle 154"/>
            <p:cNvSpPr>
              <a:spLocks noChangeArrowheads="1"/>
            </p:cNvSpPr>
            <p:nvPr/>
          </p:nvSpPr>
          <p:spPr bwMode="auto">
            <a:xfrm>
              <a:off x="3599" y="2164"/>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solidFill>
                    <a:srgbClr val="0033CC"/>
                  </a:solidFill>
                  <a:latin typeface="Times New Roman" panose="02020603050405020304" pitchFamily="18" charset="0"/>
                </a:rPr>
                <a:t>y</a:t>
              </a:r>
            </a:p>
          </p:txBody>
        </p:sp>
        <p:sp>
          <p:nvSpPr>
            <p:cNvPr id="128" name="Freeform 155"/>
            <p:cNvSpPr>
              <a:spLocks noChangeArrowheads="1"/>
            </p:cNvSpPr>
            <p:nvPr/>
          </p:nvSpPr>
          <p:spPr bwMode="auto">
            <a:xfrm>
              <a:off x="2668" y="1869"/>
              <a:ext cx="2" cy="596"/>
            </a:xfrm>
            <a:custGeom>
              <a:avLst/>
              <a:gdLst>
                <a:gd name="T0" fmla="*/ 0 w 1"/>
                <a:gd name="T1" fmla="*/ 0 h 2928"/>
                <a:gd name="T2" fmla="*/ 0 w 1"/>
                <a:gd name="T3" fmla="*/ 2928 h 2928"/>
                <a:gd name="T4" fmla="*/ 1 w 1"/>
                <a:gd name="T5" fmla="*/ 2928 h 2928"/>
              </a:gdLst>
              <a:ahLst/>
              <a:cxnLst>
                <a:cxn ang="0">
                  <a:pos x="T0" y="T1"/>
                </a:cxn>
                <a:cxn ang="0">
                  <a:pos x="T2" y="T3"/>
                </a:cxn>
                <a:cxn ang="0">
                  <a:pos x="T4" y="T5"/>
                </a:cxn>
              </a:cxnLst>
              <a:rect l="0" t="0" r="r" b="b"/>
              <a:pathLst>
                <a:path w="1" h="2928">
                  <a:moveTo>
                    <a:pt x="0" y="0"/>
                  </a:moveTo>
                  <a:lnTo>
                    <a:pt x="0" y="2928"/>
                  </a:lnTo>
                  <a:lnTo>
                    <a:pt x="1" y="2928"/>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9" name="Freeform 156"/>
            <p:cNvSpPr>
              <a:spLocks noChangeArrowheads="1"/>
            </p:cNvSpPr>
            <p:nvPr/>
          </p:nvSpPr>
          <p:spPr bwMode="auto">
            <a:xfrm>
              <a:off x="3302" y="1869"/>
              <a:ext cx="2" cy="596"/>
            </a:xfrm>
            <a:custGeom>
              <a:avLst/>
              <a:gdLst>
                <a:gd name="T0" fmla="*/ 0 w 2"/>
                <a:gd name="T1" fmla="*/ 0 h 2928"/>
                <a:gd name="T2" fmla="*/ 0 w 2"/>
                <a:gd name="T3" fmla="*/ 2928 h 2928"/>
                <a:gd name="T4" fmla="*/ 2 w 2"/>
                <a:gd name="T5" fmla="*/ 2928 h 2928"/>
              </a:gdLst>
              <a:ahLst/>
              <a:cxnLst>
                <a:cxn ang="0">
                  <a:pos x="T0" y="T1"/>
                </a:cxn>
                <a:cxn ang="0">
                  <a:pos x="T2" y="T3"/>
                </a:cxn>
                <a:cxn ang="0">
                  <a:pos x="T4" y="T5"/>
                </a:cxn>
              </a:cxnLst>
              <a:rect l="0" t="0" r="r" b="b"/>
              <a:pathLst>
                <a:path w="2" h="2928">
                  <a:moveTo>
                    <a:pt x="0" y="0"/>
                  </a:moveTo>
                  <a:lnTo>
                    <a:pt x="0" y="2928"/>
                  </a:lnTo>
                  <a:lnTo>
                    <a:pt x="2" y="2928"/>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0" name="Freeform 157"/>
            <p:cNvSpPr>
              <a:spLocks noChangeArrowheads="1"/>
            </p:cNvSpPr>
            <p:nvPr/>
          </p:nvSpPr>
          <p:spPr bwMode="auto">
            <a:xfrm>
              <a:off x="2732" y="2387"/>
              <a:ext cx="508" cy="2"/>
            </a:xfrm>
            <a:custGeom>
              <a:avLst/>
              <a:gdLst>
                <a:gd name="T0" fmla="*/ 0 w 2496"/>
                <a:gd name="T1" fmla="*/ 0 h 2"/>
                <a:gd name="T2" fmla="*/ 2495 w 2496"/>
                <a:gd name="T3" fmla="*/ 0 h 2"/>
                <a:gd name="T4" fmla="*/ 2496 w 2496"/>
                <a:gd name="T5" fmla="*/ 0 h 2"/>
              </a:gdLst>
              <a:ahLst/>
              <a:cxnLst>
                <a:cxn ang="0">
                  <a:pos x="T0" y="T1"/>
                </a:cxn>
                <a:cxn ang="0">
                  <a:pos x="T2" y="T3"/>
                </a:cxn>
                <a:cxn ang="0">
                  <a:pos x="T4" y="T5"/>
                </a:cxn>
              </a:cxnLst>
              <a:rect l="0" t="0" r="r" b="b"/>
              <a:pathLst>
                <a:path w="2496" h="2">
                  <a:moveTo>
                    <a:pt x="0" y="0"/>
                  </a:moveTo>
                  <a:lnTo>
                    <a:pt x="2495" y="0"/>
                  </a:lnTo>
                  <a:lnTo>
                    <a:pt x="2496"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1" name="Freeform 158"/>
            <p:cNvSpPr>
              <a:spLocks noChangeArrowheads="1"/>
            </p:cNvSpPr>
            <p:nvPr/>
          </p:nvSpPr>
          <p:spPr bwMode="auto">
            <a:xfrm>
              <a:off x="2668" y="2377"/>
              <a:ext cx="64" cy="20"/>
            </a:xfrm>
            <a:custGeom>
              <a:avLst/>
              <a:gdLst>
                <a:gd name="T0" fmla="*/ 306 w 306"/>
                <a:gd name="T1" fmla="*/ 0 h 103"/>
                <a:gd name="T2" fmla="*/ 306 w 306"/>
                <a:gd name="T3" fmla="*/ 103 h 103"/>
                <a:gd name="T4" fmla="*/ 0 w 306"/>
                <a:gd name="T5" fmla="*/ 51 h 103"/>
                <a:gd name="T6" fmla="*/ 306 w 306"/>
                <a:gd name="T7" fmla="*/ 0 h 103"/>
              </a:gdLst>
              <a:ahLst/>
              <a:cxnLst>
                <a:cxn ang="0">
                  <a:pos x="T0" y="T1"/>
                </a:cxn>
                <a:cxn ang="0">
                  <a:pos x="T2" y="T3"/>
                </a:cxn>
                <a:cxn ang="0">
                  <a:pos x="T4" y="T5"/>
                </a:cxn>
                <a:cxn ang="0">
                  <a:pos x="T6" y="T7"/>
                </a:cxn>
              </a:cxnLst>
              <a:rect l="0" t="0" r="r" b="b"/>
              <a:pathLst>
                <a:path w="306" h="103">
                  <a:moveTo>
                    <a:pt x="306" y="0"/>
                  </a:moveTo>
                  <a:lnTo>
                    <a:pt x="306" y="103"/>
                  </a:lnTo>
                  <a:lnTo>
                    <a:pt x="0" y="51"/>
                  </a:lnTo>
                  <a:lnTo>
                    <a:pt x="306" y="0"/>
                  </a:lnTo>
                  <a:close/>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2" name="Freeform 159"/>
            <p:cNvSpPr>
              <a:spLocks noChangeArrowheads="1"/>
            </p:cNvSpPr>
            <p:nvPr/>
          </p:nvSpPr>
          <p:spPr bwMode="auto">
            <a:xfrm>
              <a:off x="2668" y="2377"/>
              <a:ext cx="64" cy="20"/>
            </a:xfrm>
            <a:custGeom>
              <a:avLst/>
              <a:gdLst>
                <a:gd name="T0" fmla="*/ 306 w 306"/>
                <a:gd name="T1" fmla="*/ 0 h 103"/>
                <a:gd name="T2" fmla="*/ 306 w 306"/>
                <a:gd name="T3" fmla="*/ 103 h 103"/>
                <a:gd name="T4" fmla="*/ 0 w 306"/>
                <a:gd name="T5" fmla="*/ 51 h 103"/>
                <a:gd name="T6" fmla="*/ 306 w 306"/>
                <a:gd name="T7" fmla="*/ 0 h 103"/>
              </a:gdLst>
              <a:ahLst/>
              <a:cxnLst>
                <a:cxn ang="0">
                  <a:pos x="T0" y="T1"/>
                </a:cxn>
                <a:cxn ang="0">
                  <a:pos x="T2" y="T3"/>
                </a:cxn>
                <a:cxn ang="0">
                  <a:pos x="T4" y="T5"/>
                </a:cxn>
                <a:cxn ang="0">
                  <a:pos x="T6" y="T7"/>
                </a:cxn>
              </a:cxnLst>
              <a:rect l="0" t="0" r="r" b="b"/>
              <a:pathLst>
                <a:path w="306" h="103">
                  <a:moveTo>
                    <a:pt x="306" y="0"/>
                  </a:moveTo>
                  <a:lnTo>
                    <a:pt x="306" y="103"/>
                  </a:lnTo>
                  <a:lnTo>
                    <a:pt x="0" y="51"/>
                  </a:lnTo>
                  <a:lnTo>
                    <a:pt x="306"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3" name="Freeform 160"/>
            <p:cNvSpPr>
              <a:spLocks noChangeArrowheads="1"/>
            </p:cNvSpPr>
            <p:nvPr/>
          </p:nvSpPr>
          <p:spPr bwMode="auto">
            <a:xfrm>
              <a:off x="3240" y="2377"/>
              <a:ext cx="62" cy="20"/>
            </a:xfrm>
            <a:custGeom>
              <a:avLst/>
              <a:gdLst>
                <a:gd name="T0" fmla="*/ 0 w 307"/>
                <a:gd name="T1" fmla="*/ 0 h 103"/>
                <a:gd name="T2" fmla="*/ 0 w 307"/>
                <a:gd name="T3" fmla="*/ 103 h 103"/>
                <a:gd name="T4" fmla="*/ 307 w 307"/>
                <a:gd name="T5" fmla="*/ 51 h 103"/>
                <a:gd name="T6" fmla="*/ 0 w 307"/>
                <a:gd name="T7" fmla="*/ 0 h 103"/>
              </a:gdLst>
              <a:ahLst/>
              <a:cxnLst>
                <a:cxn ang="0">
                  <a:pos x="T0" y="T1"/>
                </a:cxn>
                <a:cxn ang="0">
                  <a:pos x="T2" y="T3"/>
                </a:cxn>
                <a:cxn ang="0">
                  <a:pos x="T4" y="T5"/>
                </a:cxn>
                <a:cxn ang="0">
                  <a:pos x="T6" y="T7"/>
                </a:cxn>
              </a:cxnLst>
              <a:rect l="0" t="0" r="r" b="b"/>
              <a:pathLst>
                <a:path w="307" h="103">
                  <a:moveTo>
                    <a:pt x="0" y="0"/>
                  </a:moveTo>
                  <a:lnTo>
                    <a:pt x="0" y="103"/>
                  </a:lnTo>
                  <a:lnTo>
                    <a:pt x="307" y="51"/>
                  </a:lnTo>
                  <a:lnTo>
                    <a:pt x="0" y="0"/>
                  </a:lnTo>
                  <a:close/>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4" name="Freeform 161"/>
            <p:cNvSpPr>
              <a:spLocks noChangeArrowheads="1"/>
            </p:cNvSpPr>
            <p:nvPr/>
          </p:nvSpPr>
          <p:spPr bwMode="auto">
            <a:xfrm>
              <a:off x="3240" y="2377"/>
              <a:ext cx="62" cy="20"/>
            </a:xfrm>
            <a:custGeom>
              <a:avLst/>
              <a:gdLst>
                <a:gd name="T0" fmla="*/ 0 w 307"/>
                <a:gd name="T1" fmla="*/ 0 h 103"/>
                <a:gd name="T2" fmla="*/ 0 w 307"/>
                <a:gd name="T3" fmla="*/ 103 h 103"/>
                <a:gd name="T4" fmla="*/ 307 w 307"/>
                <a:gd name="T5" fmla="*/ 51 h 103"/>
                <a:gd name="T6" fmla="*/ 0 w 307"/>
                <a:gd name="T7" fmla="*/ 0 h 103"/>
              </a:gdLst>
              <a:ahLst/>
              <a:cxnLst>
                <a:cxn ang="0">
                  <a:pos x="T0" y="T1"/>
                </a:cxn>
                <a:cxn ang="0">
                  <a:pos x="T2" y="T3"/>
                </a:cxn>
                <a:cxn ang="0">
                  <a:pos x="T4" y="T5"/>
                </a:cxn>
                <a:cxn ang="0">
                  <a:pos x="T6" y="T7"/>
                </a:cxn>
              </a:cxnLst>
              <a:rect l="0" t="0" r="r" b="b"/>
              <a:pathLst>
                <a:path w="307" h="103">
                  <a:moveTo>
                    <a:pt x="0" y="0"/>
                  </a:moveTo>
                  <a:lnTo>
                    <a:pt x="0" y="103"/>
                  </a:lnTo>
                  <a:lnTo>
                    <a:pt x="307" y="51"/>
                  </a:lnTo>
                  <a:lnTo>
                    <a:pt x="0"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5" name="Freeform 162"/>
            <p:cNvSpPr>
              <a:spLocks noChangeArrowheads="1"/>
            </p:cNvSpPr>
            <p:nvPr/>
          </p:nvSpPr>
          <p:spPr bwMode="auto">
            <a:xfrm>
              <a:off x="3302" y="1869"/>
              <a:ext cx="2" cy="596"/>
            </a:xfrm>
            <a:custGeom>
              <a:avLst/>
              <a:gdLst>
                <a:gd name="T0" fmla="*/ 0 w 2"/>
                <a:gd name="T1" fmla="*/ 0 h 2928"/>
                <a:gd name="T2" fmla="*/ 0 w 2"/>
                <a:gd name="T3" fmla="*/ 2928 h 2928"/>
                <a:gd name="T4" fmla="*/ 2 w 2"/>
                <a:gd name="T5" fmla="*/ 2928 h 2928"/>
              </a:gdLst>
              <a:ahLst/>
              <a:cxnLst>
                <a:cxn ang="0">
                  <a:pos x="T0" y="T1"/>
                </a:cxn>
                <a:cxn ang="0">
                  <a:pos x="T2" y="T3"/>
                </a:cxn>
                <a:cxn ang="0">
                  <a:pos x="T4" y="T5"/>
                </a:cxn>
              </a:cxnLst>
              <a:rect l="0" t="0" r="r" b="b"/>
              <a:pathLst>
                <a:path w="2" h="2928">
                  <a:moveTo>
                    <a:pt x="0" y="0"/>
                  </a:moveTo>
                  <a:lnTo>
                    <a:pt x="0" y="2928"/>
                  </a:lnTo>
                  <a:lnTo>
                    <a:pt x="2" y="2928"/>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6" name="Freeform 163"/>
            <p:cNvSpPr>
              <a:spLocks noChangeArrowheads="1"/>
            </p:cNvSpPr>
            <p:nvPr/>
          </p:nvSpPr>
          <p:spPr bwMode="auto">
            <a:xfrm>
              <a:off x="3934" y="1869"/>
              <a:ext cx="2" cy="596"/>
            </a:xfrm>
            <a:custGeom>
              <a:avLst/>
              <a:gdLst>
                <a:gd name="T0" fmla="*/ 0 w 1"/>
                <a:gd name="T1" fmla="*/ 0 h 2928"/>
                <a:gd name="T2" fmla="*/ 0 w 1"/>
                <a:gd name="T3" fmla="*/ 2928 h 2928"/>
                <a:gd name="T4" fmla="*/ 1 w 1"/>
                <a:gd name="T5" fmla="*/ 2928 h 2928"/>
              </a:gdLst>
              <a:ahLst/>
              <a:cxnLst>
                <a:cxn ang="0">
                  <a:pos x="T0" y="T1"/>
                </a:cxn>
                <a:cxn ang="0">
                  <a:pos x="T2" y="T3"/>
                </a:cxn>
                <a:cxn ang="0">
                  <a:pos x="T4" y="T5"/>
                </a:cxn>
              </a:cxnLst>
              <a:rect l="0" t="0" r="r" b="b"/>
              <a:pathLst>
                <a:path w="1" h="2928">
                  <a:moveTo>
                    <a:pt x="0" y="0"/>
                  </a:moveTo>
                  <a:lnTo>
                    <a:pt x="0" y="2928"/>
                  </a:lnTo>
                  <a:lnTo>
                    <a:pt x="1" y="2928"/>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7" name="Freeform 164"/>
            <p:cNvSpPr>
              <a:spLocks noChangeArrowheads="1"/>
            </p:cNvSpPr>
            <p:nvPr/>
          </p:nvSpPr>
          <p:spPr bwMode="auto">
            <a:xfrm>
              <a:off x="3364" y="2387"/>
              <a:ext cx="508" cy="2"/>
            </a:xfrm>
            <a:custGeom>
              <a:avLst/>
              <a:gdLst>
                <a:gd name="T0" fmla="*/ 0 w 2496"/>
                <a:gd name="T1" fmla="*/ 0 h 2"/>
                <a:gd name="T2" fmla="*/ 2495 w 2496"/>
                <a:gd name="T3" fmla="*/ 0 h 2"/>
                <a:gd name="T4" fmla="*/ 2496 w 2496"/>
                <a:gd name="T5" fmla="*/ 0 h 2"/>
              </a:gdLst>
              <a:ahLst/>
              <a:cxnLst>
                <a:cxn ang="0">
                  <a:pos x="T0" y="T1"/>
                </a:cxn>
                <a:cxn ang="0">
                  <a:pos x="T2" y="T3"/>
                </a:cxn>
                <a:cxn ang="0">
                  <a:pos x="T4" y="T5"/>
                </a:cxn>
              </a:cxnLst>
              <a:rect l="0" t="0" r="r" b="b"/>
              <a:pathLst>
                <a:path w="2496" h="2">
                  <a:moveTo>
                    <a:pt x="0" y="0"/>
                  </a:moveTo>
                  <a:lnTo>
                    <a:pt x="2495" y="0"/>
                  </a:lnTo>
                  <a:lnTo>
                    <a:pt x="2496"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8" name="Freeform 165"/>
            <p:cNvSpPr>
              <a:spLocks noChangeArrowheads="1"/>
            </p:cNvSpPr>
            <p:nvPr/>
          </p:nvSpPr>
          <p:spPr bwMode="auto">
            <a:xfrm>
              <a:off x="3302" y="2377"/>
              <a:ext cx="62" cy="20"/>
            </a:xfrm>
            <a:custGeom>
              <a:avLst/>
              <a:gdLst>
                <a:gd name="T0" fmla="*/ 307 w 307"/>
                <a:gd name="T1" fmla="*/ 0 h 103"/>
                <a:gd name="T2" fmla="*/ 307 w 307"/>
                <a:gd name="T3" fmla="*/ 103 h 103"/>
                <a:gd name="T4" fmla="*/ 0 w 307"/>
                <a:gd name="T5" fmla="*/ 51 h 103"/>
                <a:gd name="T6" fmla="*/ 307 w 307"/>
                <a:gd name="T7" fmla="*/ 0 h 103"/>
              </a:gdLst>
              <a:ahLst/>
              <a:cxnLst>
                <a:cxn ang="0">
                  <a:pos x="T0" y="T1"/>
                </a:cxn>
                <a:cxn ang="0">
                  <a:pos x="T2" y="T3"/>
                </a:cxn>
                <a:cxn ang="0">
                  <a:pos x="T4" y="T5"/>
                </a:cxn>
                <a:cxn ang="0">
                  <a:pos x="T6" y="T7"/>
                </a:cxn>
              </a:cxnLst>
              <a:rect l="0" t="0" r="r" b="b"/>
              <a:pathLst>
                <a:path w="307" h="103">
                  <a:moveTo>
                    <a:pt x="307" y="0"/>
                  </a:moveTo>
                  <a:lnTo>
                    <a:pt x="307" y="103"/>
                  </a:lnTo>
                  <a:lnTo>
                    <a:pt x="0" y="51"/>
                  </a:lnTo>
                  <a:lnTo>
                    <a:pt x="307" y="0"/>
                  </a:lnTo>
                  <a:close/>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9" name="Freeform 166"/>
            <p:cNvSpPr>
              <a:spLocks noChangeArrowheads="1"/>
            </p:cNvSpPr>
            <p:nvPr/>
          </p:nvSpPr>
          <p:spPr bwMode="auto">
            <a:xfrm>
              <a:off x="3302" y="2377"/>
              <a:ext cx="62" cy="20"/>
            </a:xfrm>
            <a:custGeom>
              <a:avLst/>
              <a:gdLst>
                <a:gd name="T0" fmla="*/ 307 w 307"/>
                <a:gd name="T1" fmla="*/ 0 h 103"/>
                <a:gd name="T2" fmla="*/ 307 w 307"/>
                <a:gd name="T3" fmla="*/ 103 h 103"/>
                <a:gd name="T4" fmla="*/ 0 w 307"/>
                <a:gd name="T5" fmla="*/ 51 h 103"/>
                <a:gd name="T6" fmla="*/ 307 w 307"/>
                <a:gd name="T7" fmla="*/ 0 h 103"/>
              </a:gdLst>
              <a:ahLst/>
              <a:cxnLst>
                <a:cxn ang="0">
                  <a:pos x="T0" y="T1"/>
                </a:cxn>
                <a:cxn ang="0">
                  <a:pos x="T2" y="T3"/>
                </a:cxn>
                <a:cxn ang="0">
                  <a:pos x="T4" y="T5"/>
                </a:cxn>
                <a:cxn ang="0">
                  <a:pos x="T6" y="T7"/>
                </a:cxn>
              </a:cxnLst>
              <a:rect l="0" t="0" r="r" b="b"/>
              <a:pathLst>
                <a:path w="307" h="103">
                  <a:moveTo>
                    <a:pt x="307" y="0"/>
                  </a:moveTo>
                  <a:lnTo>
                    <a:pt x="307" y="103"/>
                  </a:lnTo>
                  <a:lnTo>
                    <a:pt x="0" y="51"/>
                  </a:lnTo>
                  <a:lnTo>
                    <a:pt x="307"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0" name="Freeform 167"/>
            <p:cNvSpPr>
              <a:spLocks noChangeArrowheads="1"/>
            </p:cNvSpPr>
            <p:nvPr/>
          </p:nvSpPr>
          <p:spPr bwMode="auto">
            <a:xfrm>
              <a:off x="3872" y="2377"/>
              <a:ext cx="62" cy="20"/>
            </a:xfrm>
            <a:custGeom>
              <a:avLst/>
              <a:gdLst>
                <a:gd name="T0" fmla="*/ 0 w 306"/>
                <a:gd name="T1" fmla="*/ 0 h 103"/>
                <a:gd name="T2" fmla="*/ 0 w 306"/>
                <a:gd name="T3" fmla="*/ 103 h 103"/>
                <a:gd name="T4" fmla="*/ 306 w 306"/>
                <a:gd name="T5" fmla="*/ 51 h 103"/>
                <a:gd name="T6" fmla="*/ 0 w 306"/>
                <a:gd name="T7" fmla="*/ 0 h 103"/>
              </a:gdLst>
              <a:ahLst/>
              <a:cxnLst>
                <a:cxn ang="0">
                  <a:pos x="T0" y="T1"/>
                </a:cxn>
                <a:cxn ang="0">
                  <a:pos x="T2" y="T3"/>
                </a:cxn>
                <a:cxn ang="0">
                  <a:pos x="T4" y="T5"/>
                </a:cxn>
                <a:cxn ang="0">
                  <a:pos x="T6" y="T7"/>
                </a:cxn>
              </a:cxnLst>
              <a:rect l="0" t="0" r="r" b="b"/>
              <a:pathLst>
                <a:path w="306" h="103">
                  <a:moveTo>
                    <a:pt x="0" y="0"/>
                  </a:moveTo>
                  <a:lnTo>
                    <a:pt x="0" y="103"/>
                  </a:lnTo>
                  <a:lnTo>
                    <a:pt x="306" y="51"/>
                  </a:lnTo>
                  <a:lnTo>
                    <a:pt x="0" y="0"/>
                  </a:lnTo>
                  <a:close/>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1" name="Freeform 168"/>
            <p:cNvSpPr>
              <a:spLocks noChangeArrowheads="1"/>
            </p:cNvSpPr>
            <p:nvPr/>
          </p:nvSpPr>
          <p:spPr bwMode="auto">
            <a:xfrm>
              <a:off x="3872" y="2377"/>
              <a:ext cx="62" cy="20"/>
            </a:xfrm>
            <a:custGeom>
              <a:avLst/>
              <a:gdLst>
                <a:gd name="T0" fmla="*/ 0 w 306"/>
                <a:gd name="T1" fmla="*/ 0 h 103"/>
                <a:gd name="T2" fmla="*/ 0 w 306"/>
                <a:gd name="T3" fmla="*/ 103 h 103"/>
                <a:gd name="T4" fmla="*/ 306 w 306"/>
                <a:gd name="T5" fmla="*/ 51 h 103"/>
                <a:gd name="T6" fmla="*/ 0 w 306"/>
                <a:gd name="T7" fmla="*/ 0 h 103"/>
              </a:gdLst>
              <a:ahLst/>
              <a:cxnLst>
                <a:cxn ang="0">
                  <a:pos x="T0" y="T1"/>
                </a:cxn>
                <a:cxn ang="0">
                  <a:pos x="T2" y="T3"/>
                </a:cxn>
                <a:cxn ang="0">
                  <a:pos x="T4" y="T5"/>
                </a:cxn>
                <a:cxn ang="0">
                  <a:pos x="T6" y="T7"/>
                </a:cxn>
              </a:cxnLst>
              <a:rect l="0" t="0" r="r" b="b"/>
              <a:pathLst>
                <a:path w="306" h="103">
                  <a:moveTo>
                    <a:pt x="0" y="0"/>
                  </a:moveTo>
                  <a:lnTo>
                    <a:pt x="0" y="103"/>
                  </a:lnTo>
                  <a:lnTo>
                    <a:pt x="306" y="51"/>
                  </a:lnTo>
                  <a:lnTo>
                    <a:pt x="0"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42" name="Freeform 169"/>
          <p:cNvSpPr>
            <a:spLocks noChangeArrowheads="1"/>
          </p:cNvSpPr>
          <p:nvPr/>
        </p:nvSpPr>
        <p:spPr bwMode="auto">
          <a:xfrm>
            <a:off x="2614613" y="2894013"/>
            <a:ext cx="3519487" cy="1587"/>
          </a:xfrm>
          <a:custGeom>
            <a:avLst/>
            <a:gdLst>
              <a:gd name="T0" fmla="*/ 0 w 10888"/>
              <a:gd name="T1" fmla="*/ 0 h 1587"/>
              <a:gd name="T2" fmla="*/ 10887 w 10888"/>
              <a:gd name="T3" fmla="*/ 0 h 1587"/>
              <a:gd name="T4" fmla="*/ 10888 w 10888"/>
              <a:gd name="T5" fmla="*/ 0 h 1587"/>
            </a:gdLst>
            <a:ahLst/>
            <a:cxnLst>
              <a:cxn ang="0">
                <a:pos x="T0" y="T1"/>
              </a:cxn>
              <a:cxn ang="0">
                <a:pos x="T2" y="T3"/>
              </a:cxn>
              <a:cxn ang="0">
                <a:pos x="T4" y="T5"/>
              </a:cxn>
            </a:cxnLst>
            <a:rect l="0" t="0" r="r" b="b"/>
            <a:pathLst>
              <a:path w="10888" h="1587">
                <a:moveTo>
                  <a:pt x="0" y="0"/>
                </a:moveTo>
                <a:lnTo>
                  <a:pt x="10887" y="0"/>
                </a:lnTo>
                <a:lnTo>
                  <a:pt x="10888" y="0"/>
                </a:lnTo>
              </a:path>
            </a:pathLst>
          </a:custGeom>
          <a:solidFill>
            <a:schemeClr val="accent2"/>
          </a:solidFill>
          <a:ln w="9525">
            <a:solidFill>
              <a:schemeClr val="accent2"/>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43" name="Group 170"/>
          <p:cNvGrpSpPr>
            <a:grpSpLocks/>
          </p:cNvGrpSpPr>
          <p:nvPr/>
        </p:nvGrpSpPr>
        <p:grpSpPr bwMode="auto">
          <a:xfrm>
            <a:off x="2246313" y="4303713"/>
            <a:ext cx="1406525" cy="2014537"/>
            <a:chOff x="1487" y="2710"/>
            <a:chExt cx="886" cy="1269"/>
          </a:xfrm>
        </p:grpSpPr>
        <p:sp>
          <p:nvSpPr>
            <p:cNvPr id="144" name="Freeform 171"/>
            <p:cNvSpPr>
              <a:spLocks noChangeArrowheads="1"/>
            </p:cNvSpPr>
            <p:nvPr/>
          </p:nvSpPr>
          <p:spPr bwMode="auto">
            <a:xfrm>
              <a:off x="1487" y="3350"/>
              <a:ext cx="886" cy="2"/>
            </a:xfrm>
            <a:custGeom>
              <a:avLst/>
              <a:gdLst>
                <a:gd name="T0" fmla="*/ 0 w 4349"/>
                <a:gd name="T1" fmla="*/ 0 h 2"/>
                <a:gd name="T2" fmla="*/ 4348 w 4349"/>
                <a:gd name="T3" fmla="*/ 0 h 2"/>
                <a:gd name="T4" fmla="*/ 4349 w 4349"/>
                <a:gd name="T5" fmla="*/ 0 h 2"/>
              </a:gdLst>
              <a:ahLst/>
              <a:cxnLst>
                <a:cxn ang="0">
                  <a:pos x="T0" y="T1"/>
                </a:cxn>
                <a:cxn ang="0">
                  <a:pos x="T2" y="T3"/>
                </a:cxn>
                <a:cxn ang="0">
                  <a:pos x="T4" y="T5"/>
                </a:cxn>
              </a:cxnLst>
              <a:rect l="0" t="0" r="r" b="b"/>
              <a:pathLst>
                <a:path w="4349" h="2">
                  <a:moveTo>
                    <a:pt x="0" y="0"/>
                  </a:moveTo>
                  <a:lnTo>
                    <a:pt x="4348" y="0"/>
                  </a:lnTo>
                  <a:lnTo>
                    <a:pt x="4349"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45" name="Group 172"/>
            <p:cNvGrpSpPr>
              <a:grpSpLocks/>
            </p:cNvGrpSpPr>
            <p:nvPr/>
          </p:nvGrpSpPr>
          <p:grpSpPr bwMode="auto">
            <a:xfrm>
              <a:off x="1758" y="2710"/>
              <a:ext cx="615" cy="1269"/>
              <a:chOff x="1758" y="2710"/>
              <a:chExt cx="615" cy="1269"/>
            </a:xfrm>
          </p:grpSpPr>
          <p:sp>
            <p:nvSpPr>
              <p:cNvPr id="146" name="Rectangle 173"/>
              <p:cNvSpPr>
                <a:spLocks noChangeArrowheads="1"/>
              </p:cNvSpPr>
              <p:nvPr/>
            </p:nvSpPr>
            <p:spPr bwMode="auto">
              <a:xfrm rot="-5400000">
                <a:off x="2131" y="2946"/>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solidFill>
                      <a:srgbClr val="0033CC"/>
                    </a:solidFill>
                    <a:latin typeface="Times New Roman" panose="02020603050405020304" pitchFamily="18" charset="0"/>
                  </a:rPr>
                  <a:t>y</a:t>
                </a:r>
              </a:p>
            </p:txBody>
          </p:sp>
          <p:sp>
            <p:nvSpPr>
              <p:cNvPr id="147" name="Rectangle 174"/>
              <p:cNvSpPr>
                <a:spLocks noChangeArrowheads="1"/>
              </p:cNvSpPr>
              <p:nvPr/>
            </p:nvSpPr>
            <p:spPr bwMode="auto">
              <a:xfrm rot="-5400000">
                <a:off x="2131" y="3581"/>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solidFill>
                      <a:srgbClr val="0033CC"/>
                    </a:solidFill>
                    <a:latin typeface="Times New Roman" panose="02020603050405020304" pitchFamily="18" charset="0"/>
                  </a:rPr>
                  <a:t>y</a:t>
                </a:r>
              </a:p>
            </p:txBody>
          </p:sp>
          <p:sp>
            <p:nvSpPr>
              <p:cNvPr id="148" name="Freeform 175"/>
              <p:cNvSpPr>
                <a:spLocks noChangeArrowheads="1"/>
              </p:cNvSpPr>
              <p:nvPr/>
            </p:nvSpPr>
            <p:spPr bwMode="auto">
              <a:xfrm>
                <a:off x="1758" y="2710"/>
                <a:ext cx="615" cy="1"/>
              </a:xfrm>
              <a:custGeom>
                <a:avLst/>
                <a:gdLst>
                  <a:gd name="T0" fmla="*/ 0 w 3027"/>
                  <a:gd name="T1" fmla="*/ 0 h 1"/>
                  <a:gd name="T2" fmla="*/ 3026 w 3027"/>
                  <a:gd name="T3" fmla="*/ 0 h 1"/>
                  <a:gd name="T4" fmla="*/ 3027 w 3027"/>
                  <a:gd name="T5" fmla="*/ 0 h 1"/>
                </a:gdLst>
                <a:ahLst/>
                <a:cxnLst>
                  <a:cxn ang="0">
                    <a:pos x="T0" y="T1"/>
                  </a:cxn>
                  <a:cxn ang="0">
                    <a:pos x="T2" y="T3"/>
                  </a:cxn>
                  <a:cxn ang="0">
                    <a:pos x="T4" y="T5"/>
                  </a:cxn>
                </a:cxnLst>
                <a:rect l="0" t="0" r="r" b="b"/>
                <a:pathLst>
                  <a:path w="3027" h="1">
                    <a:moveTo>
                      <a:pt x="0" y="0"/>
                    </a:moveTo>
                    <a:lnTo>
                      <a:pt x="3026" y="0"/>
                    </a:lnTo>
                    <a:lnTo>
                      <a:pt x="3027"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9" name="Freeform 176"/>
              <p:cNvSpPr>
                <a:spLocks noChangeArrowheads="1"/>
              </p:cNvSpPr>
              <p:nvPr/>
            </p:nvSpPr>
            <p:spPr bwMode="auto">
              <a:xfrm>
                <a:off x="2295" y="2773"/>
                <a:ext cx="2" cy="513"/>
              </a:xfrm>
              <a:custGeom>
                <a:avLst/>
                <a:gdLst>
                  <a:gd name="T0" fmla="*/ 0 w 2"/>
                  <a:gd name="T1" fmla="*/ 0 h 2527"/>
                  <a:gd name="T2" fmla="*/ 0 w 2"/>
                  <a:gd name="T3" fmla="*/ 2527 h 2527"/>
                  <a:gd name="T4" fmla="*/ 2 w 2"/>
                  <a:gd name="T5" fmla="*/ 2527 h 2527"/>
                </a:gdLst>
                <a:ahLst/>
                <a:cxnLst>
                  <a:cxn ang="0">
                    <a:pos x="T0" y="T1"/>
                  </a:cxn>
                  <a:cxn ang="0">
                    <a:pos x="T2" y="T3"/>
                  </a:cxn>
                  <a:cxn ang="0">
                    <a:pos x="T4" y="T5"/>
                  </a:cxn>
                </a:cxnLst>
                <a:rect l="0" t="0" r="r" b="b"/>
                <a:pathLst>
                  <a:path w="2" h="2527">
                    <a:moveTo>
                      <a:pt x="0" y="0"/>
                    </a:moveTo>
                    <a:lnTo>
                      <a:pt x="0" y="2527"/>
                    </a:lnTo>
                    <a:lnTo>
                      <a:pt x="2" y="2527"/>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0" name="Freeform 177"/>
              <p:cNvSpPr>
                <a:spLocks noChangeArrowheads="1"/>
              </p:cNvSpPr>
              <p:nvPr/>
            </p:nvSpPr>
            <p:spPr bwMode="auto">
              <a:xfrm>
                <a:off x="2286" y="2710"/>
                <a:ext cx="19" cy="63"/>
              </a:xfrm>
              <a:custGeom>
                <a:avLst/>
                <a:gdLst>
                  <a:gd name="T0" fmla="*/ 0 w 103"/>
                  <a:gd name="T1" fmla="*/ 307 h 307"/>
                  <a:gd name="T2" fmla="*/ 103 w 103"/>
                  <a:gd name="T3" fmla="*/ 307 h 307"/>
                  <a:gd name="T4" fmla="*/ 51 w 103"/>
                  <a:gd name="T5" fmla="*/ 0 h 307"/>
                  <a:gd name="T6" fmla="*/ 0 w 103"/>
                  <a:gd name="T7" fmla="*/ 307 h 307"/>
                </a:gdLst>
                <a:ahLst/>
                <a:cxnLst>
                  <a:cxn ang="0">
                    <a:pos x="T0" y="T1"/>
                  </a:cxn>
                  <a:cxn ang="0">
                    <a:pos x="T2" y="T3"/>
                  </a:cxn>
                  <a:cxn ang="0">
                    <a:pos x="T4" y="T5"/>
                  </a:cxn>
                  <a:cxn ang="0">
                    <a:pos x="T6" y="T7"/>
                  </a:cxn>
                </a:cxnLst>
                <a:rect l="0" t="0" r="r" b="b"/>
                <a:pathLst>
                  <a:path w="103" h="307">
                    <a:moveTo>
                      <a:pt x="0" y="307"/>
                    </a:moveTo>
                    <a:lnTo>
                      <a:pt x="103" y="307"/>
                    </a:lnTo>
                    <a:lnTo>
                      <a:pt x="51" y="0"/>
                    </a:lnTo>
                    <a:lnTo>
                      <a:pt x="0" y="307"/>
                    </a:lnTo>
                    <a:close/>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1" name="Freeform 178"/>
              <p:cNvSpPr>
                <a:spLocks noChangeArrowheads="1"/>
              </p:cNvSpPr>
              <p:nvPr/>
            </p:nvSpPr>
            <p:spPr bwMode="auto">
              <a:xfrm>
                <a:off x="2286" y="2710"/>
                <a:ext cx="19" cy="63"/>
              </a:xfrm>
              <a:custGeom>
                <a:avLst/>
                <a:gdLst>
                  <a:gd name="T0" fmla="*/ 0 w 103"/>
                  <a:gd name="T1" fmla="*/ 307 h 307"/>
                  <a:gd name="T2" fmla="*/ 103 w 103"/>
                  <a:gd name="T3" fmla="*/ 307 h 307"/>
                  <a:gd name="T4" fmla="*/ 51 w 103"/>
                  <a:gd name="T5" fmla="*/ 0 h 307"/>
                  <a:gd name="T6" fmla="*/ 0 w 103"/>
                  <a:gd name="T7" fmla="*/ 307 h 307"/>
                </a:gdLst>
                <a:ahLst/>
                <a:cxnLst>
                  <a:cxn ang="0">
                    <a:pos x="T0" y="T1"/>
                  </a:cxn>
                  <a:cxn ang="0">
                    <a:pos x="T2" y="T3"/>
                  </a:cxn>
                  <a:cxn ang="0">
                    <a:pos x="T4" y="T5"/>
                  </a:cxn>
                  <a:cxn ang="0">
                    <a:pos x="T6" y="T7"/>
                  </a:cxn>
                </a:cxnLst>
                <a:rect l="0" t="0" r="r" b="b"/>
                <a:pathLst>
                  <a:path w="103" h="307">
                    <a:moveTo>
                      <a:pt x="0" y="307"/>
                    </a:moveTo>
                    <a:lnTo>
                      <a:pt x="103" y="307"/>
                    </a:lnTo>
                    <a:lnTo>
                      <a:pt x="51" y="0"/>
                    </a:lnTo>
                    <a:lnTo>
                      <a:pt x="0" y="307"/>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2" name="Freeform 179"/>
              <p:cNvSpPr>
                <a:spLocks noChangeArrowheads="1"/>
              </p:cNvSpPr>
              <p:nvPr/>
            </p:nvSpPr>
            <p:spPr bwMode="auto">
              <a:xfrm>
                <a:off x="2286" y="3286"/>
                <a:ext cx="19" cy="64"/>
              </a:xfrm>
              <a:custGeom>
                <a:avLst/>
                <a:gdLst>
                  <a:gd name="T0" fmla="*/ 0 w 103"/>
                  <a:gd name="T1" fmla="*/ 0 h 306"/>
                  <a:gd name="T2" fmla="*/ 103 w 103"/>
                  <a:gd name="T3" fmla="*/ 0 h 306"/>
                  <a:gd name="T4" fmla="*/ 51 w 103"/>
                  <a:gd name="T5" fmla="*/ 306 h 306"/>
                  <a:gd name="T6" fmla="*/ 0 w 103"/>
                  <a:gd name="T7" fmla="*/ 0 h 306"/>
                </a:gdLst>
                <a:ahLst/>
                <a:cxnLst>
                  <a:cxn ang="0">
                    <a:pos x="T0" y="T1"/>
                  </a:cxn>
                  <a:cxn ang="0">
                    <a:pos x="T2" y="T3"/>
                  </a:cxn>
                  <a:cxn ang="0">
                    <a:pos x="T4" y="T5"/>
                  </a:cxn>
                  <a:cxn ang="0">
                    <a:pos x="T6" y="T7"/>
                  </a:cxn>
                </a:cxnLst>
                <a:rect l="0" t="0" r="r" b="b"/>
                <a:pathLst>
                  <a:path w="103" h="306">
                    <a:moveTo>
                      <a:pt x="0" y="0"/>
                    </a:moveTo>
                    <a:lnTo>
                      <a:pt x="103" y="0"/>
                    </a:lnTo>
                    <a:lnTo>
                      <a:pt x="51" y="306"/>
                    </a:lnTo>
                    <a:lnTo>
                      <a:pt x="0" y="0"/>
                    </a:lnTo>
                    <a:close/>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3" name="Freeform 180"/>
              <p:cNvSpPr>
                <a:spLocks noChangeArrowheads="1"/>
              </p:cNvSpPr>
              <p:nvPr/>
            </p:nvSpPr>
            <p:spPr bwMode="auto">
              <a:xfrm>
                <a:off x="2286" y="3286"/>
                <a:ext cx="19" cy="64"/>
              </a:xfrm>
              <a:custGeom>
                <a:avLst/>
                <a:gdLst>
                  <a:gd name="T0" fmla="*/ 0 w 103"/>
                  <a:gd name="T1" fmla="*/ 0 h 306"/>
                  <a:gd name="T2" fmla="*/ 103 w 103"/>
                  <a:gd name="T3" fmla="*/ 0 h 306"/>
                  <a:gd name="T4" fmla="*/ 51 w 103"/>
                  <a:gd name="T5" fmla="*/ 306 h 306"/>
                  <a:gd name="T6" fmla="*/ 0 w 103"/>
                  <a:gd name="T7" fmla="*/ 0 h 306"/>
                </a:gdLst>
                <a:ahLst/>
                <a:cxnLst>
                  <a:cxn ang="0">
                    <a:pos x="T0" y="T1"/>
                  </a:cxn>
                  <a:cxn ang="0">
                    <a:pos x="T2" y="T3"/>
                  </a:cxn>
                  <a:cxn ang="0">
                    <a:pos x="T4" y="T5"/>
                  </a:cxn>
                  <a:cxn ang="0">
                    <a:pos x="T6" y="T7"/>
                  </a:cxn>
                </a:cxnLst>
                <a:rect l="0" t="0" r="r" b="b"/>
                <a:pathLst>
                  <a:path w="103" h="306">
                    <a:moveTo>
                      <a:pt x="0" y="0"/>
                    </a:moveTo>
                    <a:lnTo>
                      <a:pt x="103" y="0"/>
                    </a:lnTo>
                    <a:lnTo>
                      <a:pt x="51" y="306"/>
                    </a:lnTo>
                    <a:lnTo>
                      <a:pt x="0"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4" name="Freeform 181"/>
              <p:cNvSpPr>
                <a:spLocks noChangeArrowheads="1"/>
              </p:cNvSpPr>
              <p:nvPr/>
            </p:nvSpPr>
            <p:spPr bwMode="auto">
              <a:xfrm>
                <a:off x="1758" y="3977"/>
                <a:ext cx="615" cy="2"/>
              </a:xfrm>
              <a:custGeom>
                <a:avLst/>
                <a:gdLst>
                  <a:gd name="T0" fmla="*/ 0 w 3027"/>
                  <a:gd name="T1" fmla="*/ 0 h 2"/>
                  <a:gd name="T2" fmla="*/ 3026 w 3027"/>
                  <a:gd name="T3" fmla="*/ 0 h 2"/>
                  <a:gd name="T4" fmla="*/ 3027 w 3027"/>
                  <a:gd name="T5" fmla="*/ 0 h 2"/>
                </a:gdLst>
                <a:ahLst/>
                <a:cxnLst>
                  <a:cxn ang="0">
                    <a:pos x="T0" y="T1"/>
                  </a:cxn>
                  <a:cxn ang="0">
                    <a:pos x="T2" y="T3"/>
                  </a:cxn>
                  <a:cxn ang="0">
                    <a:pos x="T4" y="T5"/>
                  </a:cxn>
                </a:cxnLst>
                <a:rect l="0" t="0" r="r" b="b"/>
                <a:pathLst>
                  <a:path w="3027" h="2">
                    <a:moveTo>
                      <a:pt x="0" y="0"/>
                    </a:moveTo>
                    <a:lnTo>
                      <a:pt x="3026" y="0"/>
                    </a:lnTo>
                    <a:lnTo>
                      <a:pt x="3027"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5" name="Freeform 182"/>
              <p:cNvSpPr>
                <a:spLocks noChangeArrowheads="1"/>
              </p:cNvSpPr>
              <p:nvPr/>
            </p:nvSpPr>
            <p:spPr bwMode="auto">
              <a:xfrm>
                <a:off x="2295" y="3412"/>
                <a:ext cx="2" cy="503"/>
              </a:xfrm>
              <a:custGeom>
                <a:avLst/>
                <a:gdLst>
                  <a:gd name="T0" fmla="*/ 0 w 2"/>
                  <a:gd name="T1" fmla="*/ 0 h 2470"/>
                  <a:gd name="T2" fmla="*/ 0 w 2"/>
                  <a:gd name="T3" fmla="*/ 2470 h 2470"/>
                  <a:gd name="T4" fmla="*/ 2 w 2"/>
                  <a:gd name="T5" fmla="*/ 2470 h 2470"/>
                </a:gdLst>
                <a:ahLst/>
                <a:cxnLst>
                  <a:cxn ang="0">
                    <a:pos x="T0" y="T1"/>
                  </a:cxn>
                  <a:cxn ang="0">
                    <a:pos x="T2" y="T3"/>
                  </a:cxn>
                  <a:cxn ang="0">
                    <a:pos x="T4" y="T5"/>
                  </a:cxn>
                </a:cxnLst>
                <a:rect l="0" t="0" r="r" b="b"/>
                <a:pathLst>
                  <a:path w="2" h="2470">
                    <a:moveTo>
                      <a:pt x="0" y="0"/>
                    </a:moveTo>
                    <a:lnTo>
                      <a:pt x="0" y="2470"/>
                    </a:lnTo>
                    <a:lnTo>
                      <a:pt x="2" y="247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6" name="Freeform 183"/>
              <p:cNvSpPr>
                <a:spLocks noChangeArrowheads="1"/>
              </p:cNvSpPr>
              <p:nvPr/>
            </p:nvSpPr>
            <p:spPr bwMode="auto">
              <a:xfrm>
                <a:off x="2286" y="3350"/>
                <a:ext cx="19" cy="62"/>
              </a:xfrm>
              <a:custGeom>
                <a:avLst/>
                <a:gdLst>
                  <a:gd name="T0" fmla="*/ 0 w 103"/>
                  <a:gd name="T1" fmla="*/ 307 h 307"/>
                  <a:gd name="T2" fmla="*/ 103 w 103"/>
                  <a:gd name="T3" fmla="*/ 307 h 307"/>
                  <a:gd name="T4" fmla="*/ 51 w 103"/>
                  <a:gd name="T5" fmla="*/ 0 h 307"/>
                  <a:gd name="T6" fmla="*/ 0 w 103"/>
                  <a:gd name="T7" fmla="*/ 307 h 307"/>
                </a:gdLst>
                <a:ahLst/>
                <a:cxnLst>
                  <a:cxn ang="0">
                    <a:pos x="T0" y="T1"/>
                  </a:cxn>
                  <a:cxn ang="0">
                    <a:pos x="T2" y="T3"/>
                  </a:cxn>
                  <a:cxn ang="0">
                    <a:pos x="T4" y="T5"/>
                  </a:cxn>
                  <a:cxn ang="0">
                    <a:pos x="T6" y="T7"/>
                  </a:cxn>
                </a:cxnLst>
                <a:rect l="0" t="0" r="r" b="b"/>
                <a:pathLst>
                  <a:path w="103" h="307">
                    <a:moveTo>
                      <a:pt x="0" y="307"/>
                    </a:moveTo>
                    <a:lnTo>
                      <a:pt x="103" y="307"/>
                    </a:lnTo>
                    <a:lnTo>
                      <a:pt x="51" y="0"/>
                    </a:lnTo>
                    <a:lnTo>
                      <a:pt x="0" y="307"/>
                    </a:lnTo>
                    <a:close/>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7" name="Freeform 184"/>
              <p:cNvSpPr>
                <a:spLocks noChangeArrowheads="1"/>
              </p:cNvSpPr>
              <p:nvPr/>
            </p:nvSpPr>
            <p:spPr bwMode="auto">
              <a:xfrm>
                <a:off x="2286" y="3350"/>
                <a:ext cx="19" cy="62"/>
              </a:xfrm>
              <a:custGeom>
                <a:avLst/>
                <a:gdLst>
                  <a:gd name="T0" fmla="*/ 0 w 103"/>
                  <a:gd name="T1" fmla="*/ 307 h 307"/>
                  <a:gd name="T2" fmla="*/ 103 w 103"/>
                  <a:gd name="T3" fmla="*/ 307 h 307"/>
                  <a:gd name="T4" fmla="*/ 51 w 103"/>
                  <a:gd name="T5" fmla="*/ 0 h 307"/>
                  <a:gd name="T6" fmla="*/ 0 w 103"/>
                  <a:gd name="T7" fmla="*/ 307 h 307"/>
                </a:gdLst>
                <a:ahLst/>
                <a:cxnLst>
                  <a:cxn ang="0">
                    <a:pos x="T0" y="T1"/>
                  </a:cxn>
                  <a:cxn ang="0">
                    <a:pos x="T2" y="T3"/>
                  </a:cxn>
                  <a:cxn ang="0">
                    <a:pos x="T4" y="T5"/>
                  </a:cxn>
                  <a:cxn ang="0">
                    <a:pos x="T6" y="T7"/>
                  </a:cxn>
                </a:cxnLst>
                <a:rect l="0" t="0" r="r" b="b"/>
                <a:pathLst>
                  <a:path w="103" h="307">
                    <a:moveTo>
                      <a:pt x="0" y="307"/>
                    </a:moveTo>
                    <a:lnTo>
                      <a:pt x="103" y="307"/>
                    </a:lnTo>
                    <a:lnTo>
                      <a:pt x="51" y="0"/>
                    </a:lnTo>
                    <a:lnTo>
                      <a:pt x="0" y="307"/>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8" name="Freeform 185"/>
              <p:cNvSpPr>
                <a:spLocks noChangeArrowheads="1"/>
              </p:cNvSpPr>
              <p:nvPr/>
            </p:nvSpPr>
            <p:spPr bwMode="auto">
              <a:xfrm>
                <a:off x="2286" y="3915"/>
                <a:ext cx="19" cy="62"/>
              </a:xfrm>
              <a:custGeom>
                <a:avLst/>
                <a:gdLst>
                  <a:gd name="T0" fmla="*/ 0 w 103"/>
                  <a:gd name="T1" fmla="*/ 0 h 307"/>
                  <a:gd name="T2" fmla="*/ 103 w 103"/>
                  <a:gd name="T3" fmla="*/ 0 h 307"/>
                  <a:gd name="T4" fmla="*/ 51 w 103"/>
                  <a:gd name="T5" fmla="*/ 307 h 307"/>
                  <a:gd name="T6" fmla="*/ 0 w 103"/>
                  <a:gd name="T7" fmla="*/ 0 h 307"/>
                </a:gdLst>
                <a:ahLst/>
                <a:cxnLst>
                  <a:cxn ang="0">
                    <a:pos x="T0" y="T1"/>
                  </a:cxn>
                  <a:cxn ang="0">
                    <a:pos x="T2" y="T3"/>
                  </a:cxn>
                  <a:cxn ang="0">
                    <a:pos x="T4" y="T5"/>
                  </a:cxn>
                  <a:cxn ang="0">
                    <a:pos x="T6" y="T7"/>
                  </a:cxn>
                </a:cxnLst>
                <a:rect l="0" t="0" r="r" b="b"/>
                <a:pathLst>
                  <a:path w="103" h="307">
                    <a:moveTo>
                      <a:pt x="0" y="0"/>
                    </a:moveTo>
                    <a:lnTo>
                      <a:pt x="103" y="0"/>
                    </a:lnTo>
                    <a:lnTo>
                      <a:pt x="51" y="307"/>
                    </a:lnTo>
                    <a:lnTo>
                      <a:pt x="0" y="0"/>
                    </a:lnTo>
                    <a:close/>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9" name="Freeform 186"/>
              <p:cNvSpPr>
                <a:spLocks noChangeArrowheads="1"/>
              </p:cNvSpPr>
              <p:nvPr/>
            </p:nvSpPr>
            <p:spPr bwMode="auto">
              <a:xfrm>
                <a:off x="2286" y="3915"/>
                <a:ext cx="19" cy="62"/>
              </a:xfrm>
              <a:custGeom>
                <a:avLst/>
                <a:gdLst>
                  <a:gd name="T0" fmla="*/ 0 w 103"/>
                  <a:gd name="T1" fmla="*/ 0 h 307"/>
                  <a:gd name="T2" fmla="*/ 103 w 103"/>
                  <a:gd name="T3" fmla="*/ 0 h 307"/>
                  <a:gd name="T4" fmla="*/ 51 w 103"/>
                  <a:gd name="T5" fmla="*/ 307 h 307"/>
                  <a:gd name="T6" fmla="*/ 0 w 103"/>
                  <a:gd name="T7" fmla="*/ 0 h 307"/>
                </a:gdLst>
                <a:ahLst/>
                <a:cxnLst>
                  <a:cxn ang="0">
                    <a:pos x="T0" y="T1"/>
                  </a:cxn>
                  <a:cxn ang="0">
                    <a:pos x="T2" y="T3"/>
                  </a:cxn>
                  <a:cxn ang="0">
                    <a:pos x="T4" y="T5"/>
                  </a:cxn>
                  <a:cxn ang="0">
                    <a:pos x="T6" y="T7"/>
                  </a:cxn>
                </a:cxnLst>
                <a:rect l="0" t="0" r="r" b="b"/>
                <a:pathLst>
                  <a:path w="103" h="307">
                    <a:moveTo>
                      <a:pt x="0" y="0"/>
                    </a:moveTo>
                    <a:lnTo>
                      <a:pt x="103" y="0"/>
                    </a:lnTo>
                    <a:lnTo>
                      <a:pt x="51" y="307"/>
                    </a:lnTo>
                    <a:lnTo>
                      <a:pt x="0" y="0"/>
                    </a:lnTo>
                  </a:path>
                </a:pathLst>
              </a:custGeom>
              <a:solidFill>
                <a:schemeClr val="accent2"/>
              </a:solidFill>
              <a:ln w="9525">
                <a:solidFill>
                  <a:srgbClr val="0033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160" name="Group 187"/>
          <p:cNvGrpSpPr>
            <a:grpSpLocks/>
          </p:cNvGrpSpPr>
          <p:nvPr/>
        </p:nvGrpSpPr>
        <p:grpSpPr bwMode="auto">
          <a:xfrm>
            <a:off x="819150" y="2906713"/>
            <a:ext cx="209550" cy="2455862"/>
            <a:chOff x="588" y="1830"/>
            <a:chExt cx="132" cy="1547"/>
          </a:xfrm>
        </p:grpSpPr>
        <p:sp>
          <p:nvSpPr>
            <p:cNvPr id="161" name="Freeform 188"/>
            <p:cNvSpPr>
              <a:spLocks noChangeArrowheads="1"/>
            </p:cNvSpPr>
            <p:nvPr/>
          </p:nvSpPr>
          <p:spPr bwMode="auto">
            <a:xfrm>
              <a:off x="622" y="1830"/>
              <a:ext cx="2" cy="1513"/>
            </a:xfrm>
            <a:custGeom>
              <a:avLst/>
              <a:gdLst>
                <a:gd name="T0" fmla="*/ 0 w 1"/>
                <a:gd name="T1" fmla="*/ 0 h 7435"/>
                <a:gd name="T2" fmla="*/ 0 w 1"/>
                <a:gd name="T3" fmla="*/ 7435 h 7435"/>
                <a:gd name="T4" fmla="*/ 1 w 1"/>
                <a:gd name="T5" fmla="*/ 7435 h 7435"/>
              </a:gdLst>
              <a:ahLst/>
              <a:cxnLst>
                <a:cxn ang="0">
                  <a:pos x="T0" y="T1"/>
                </a:cxn>
                <a:cxn ang="0">
                  <a:pos x="T2" y="T3"/>
                </a:cxn>
                <a:cxn ang="0">
                  <a:pos x="T4" y="T5"/>
                </a:cxn>
              </a:cxnLst>
              <a:rect l="0" t="0" r="r" b="b"/>
              <a:pathLst>
                <a:path w="1" h="7435">
                  <a:moveTo>
                    <a:pt x="0" y="0"/>
                  </a:moveTo>
                  <a:lnTo>
                    <a:pt x="0" y="7435"/>
                  </a:lnTo>
                  <a:lnTo>
                    <a:pt x="1" y="7435"/>
                  </a:lnTo>
                </a:path>
              </a:pathLst>
            </a:custGeom>
            <a:solidFill>
              <a:schemeClr val="accent2"/>
            </a:solidFill>
            <a:ln w="9525">
              <a:solidFill>
                <a:schemeClr val="accent2"/>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2" name="Freeform 189"/>
            <p:cNvSpPr>
              <a:spLocks noChangeArrowheads="1"/>
            </p:cNvSpPr>
            <p:nvPr/>
          </p:nvSpPr>
          <p:spPr bwMode="auto">
            <a:xfrm>
              <a:off x="588" y="3315"/>
              <a:ext cx="62" cy="62"/>
            </a:xfrm>
            <a:custGeom>
              <a:avLst/>
              <a:gdLst>
                <a:gd name="T0" fmla="*/ 479 w 480"/>
                <a:gd name="T1" fmla="*/ 240 h 480"/>
                <a:gd name="T2" fmla="*/ 409 w 480"/>
                <a:gd name="T3" fmla="*/ 70 h 480"/>
                <a:gd name="T4" fmla="*/ 239 w 480"/>
                <a:gd name="T5" fmla="*/ 0 h 480"/>
                <a:gd name="T6" fmla="*/ 71 w 480"/>
                <a:gd name="T7" fmla="*/ 70 h 480"/>
                <a:gd name="T8" fmla="*/ 0 w 480"/>
                <a:gd name="T9" fmla="*/ 240 h 480"/>
                <a:gd name="T10" fmla="*/ 71 w 480"/>
                <a:gd name="T11" fmla="*/ 409 h 480"/>
                <a:gd name="T12" fmla="*/ 239 w 480"/>
                <a:gd name="T13" fmla="*/ 480 h 480"/>
                <a:gd name="T14" fmla="*/ 409 w 480"/>
                <a:gd name="T15" fmla="*/ 409 h 480"/>
                <a:gd name="T16" fmla="*/ 479 w 480"/>
                <a:gd name="T17" fmla="*/ 240 h 480"/>
                <a:gd name="T18" fmla="*/ 480 w 480"/>
                <a:gd name="T19" fmla="*/ 24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80">
                  <a:moveTo>
                    <a:pt x="479" y="240"/>
                  </a:moveTo>
                  <a:lnTo>
                    <a:pt x="409" y="70"/>
                  </a:lnTo>
                  <a:lnTo>
                    <a:pt x="239" y="0"/>
                  </a:lnTo>
                  <a:lnTo>
                    <a:pt x="71" y="70"/>
                  </a:lnTo>
                  <a:lnTo>
                    <a:pt x="0" y="240"/>
                  </a:lnTo>
                  <a:lnTo>
                    <a:pt x="71" y="409"/>
                  </a:lnTo>
                  <a:lnTo>
                    <a:pt x="239" y="480"/>
                  </a:lnTo>
                  <a:lnTo>
                    <a:pt x="409" y="409"/>
                  </a:lnTo>
                  <a:lnTo>
                    <a:pt x="479" y="240"/>
                  </a:lnTo>
                  <a:lnTo>
                    <a:pt x="480" y="24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3" name="Rectangle 190"/>
            <p:cNvSpPr>
              <a:spLocks noChangeArrowheads="1"/>
            </p:cNvSpPr>
            <p:nvPr/>
          </p:nvSpPr>
          <p:spPr bwMode="auto">
            <a:xfrm>
              <a:off x="636" y="3180"/>
              <a:ext cx="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1</a:t>
              </a:r>
            </a:p>
          </p:txBody>
        </p:sp>
      </p:grpSp>
      <p:grpSp>
        <p:nvGrpSpPr>
          <p:cNvPr id="164" name="Group 191"/>
          <p:cNvGrpSpPr>
            <a:grpSpLocks/>
          </p:cNvGrpSpPr>
          <p:nvPr/>
        </p:nvGrpSpPr>
        <p:grpSpPr bwMode="auto">
          <a:xfrm>
            <a:off x="1633538" y="1516063"/>
            <a:ext cx="3805237" cy="303212"/>
            <a:chOff x="1101" y="954"/>
            <a:chExt cx="2397" cy="191"/>
          </a:xfrm>
        </p:grpSpPr>
        <p:sp>
          <p:nvSpPr>
            <p:cNvPr id="165" name="Freeform 192"/>
            <p:cNvSpPr>
              <a:spLocks noChangeArrowheads="1"/>
            </p:cNvSpPr>
            <p:nvPr/>
          </p:nvSpPr>
          <p:spPr bwMode="auto">
            <a:xfrm>
              <a:off x="1101" y="1111"/>
              <a:ext cx="2201" cy="2"/>
            </a:xfrm>
            <a:custGeom>
              <a:avLst/>
              <a:gdLst>
                <a:gd name="T0" fmla="*/ 10804 w 10804"/>
                <a:gd name="T1" fmla="*/ 0 h 2"/>
                <a:gd name="T2" fmla="*/ 0 w 10804"/>
                <a:gd name="T3" fmla="*/ 0 h 2"/>
                <a:gd name="T4" fmla="*/ 1 w 10804"/>
                <a:gd name="T5" fmla="*/ 0 h 2"/>
              </a:gdLst>
              <a:ahLst/>
              <a:cxnLst>
                <a:cxn ang="0">
                  <a:pos x="T0" y="T1"/>
                </a:cxn>
                <a:cxn ang="0">
                  <a:pos x="T2" y="T3"/>
                </a:cxn>
                <a:cxn ang="0">
                  <a:pos x="T4" y="T5"/>
                </a:cxn>
              </a:cxnLst>
              <a:rect l="0" t="0" r="r" b="b"/>
              <a:pathLst>
                <a:path w="10804" h="2">
                  <a:moveTo>
                    <a:pt x="10804" y="0"/>
                  </a:moveTo>
                  <a:lnTo>
                    <a:pt x="0" y="0"/>
                  </a:lnTo>
                  <a:lnTo>
                    <a:pt x="1" y="0"/>
                  </a:lnTo>
                </a:path>
              </a:pathLst>
            </a:custGeom>
            <a:solidFill>
              <a:schemeClr val="accent2"/>
            </a:solidFill>
            <a:ln w="9525">
              <a:solidFill>
                <a:schemeClr val="accent2"/>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6" name="Freeform 193"/>
            <p:cNvSpPr>
              <a:spLocks noChangeArrowheads="1"/>
            </p:cNvSpPr>
            <p:nvPr/>
          </p:nvSpPr>
          <p:spPr bwMode="auto">
            <a:xfrm>
              <a:off x="3270" y="1083"/>
              <a:ext cx="62" cy="62"/>
            </a:xfrm>
            <a:custGeom>
              <a:avLst/>
              <a:gdLst>
                <a:gd name="T0" fmla="*/ 480 w 481"/>
                <a:gd name="T1" fmla="*/ 240 h 479"/>
                <a:gd name="T2" fmla="*/ 410 w 481"/>
                <a:gd name="T3" fmla="*/ 71 h 479"/>
                <a:gd name="T4" fmla="*/ 240 w 481"/>
                <a:gd name="T5" fmla="*/ 0 h 479"/>
                <a:gd name="T6" fmla="*/ 71 w 481"/>
                <a:gd name="T7" fmla="*/ 71 h 479"/>
                <a:gd name="T8" fmla="*/ 0 w 481"/>
                <a:gd name="T9" fmla="*/ 240 h 479"/>
                <a:gd name="T10" fmla="*/ 71 w 481"/>
                <a:gd name="T11" fmla="*/ 410 h 479"/>
                <a:gd name="T12" fmla="*/ 240 w 481"/>
                <a:gd name="T13" fmla="*/ 479 h 479"/>
                <a:gd name="T14" fmla="*/ 410 w 481"/>
                <a:gd name="T15" fmla="*/ 410 h 479"/>
                <a:gd name="T16" fmla="*/ 480 w 481"/>
                <a:gd name="T17" fmla="*/ 240 h 479"/>
                <a:gd name="T18" fmla="*/ 481 w 481"/>
                <a:gd name="T19" fmla="*/ 24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479">
                  <a:moveTo>
                    <a:pt x="480" y="240"/>
                  </a:moveTo>
                  <a:lnTo>
                    <a:pt x="410" y="71"/>
                  </a:lnTo>
                  <a:lnTo>
                    <a:pt x="240" y="0"/>
                  </a:lnTo>
                  <a:lnTo>
                    <a:pt x="71" y="71"/>
                  </a:lnTo>
                  <a:lnTo>
                    <a:pt x="0" y="240"/>
                  </a:lnTo>
                  <a:lnTo>
                    <a:pt x="71" y="410"/>
                  </a:lnTo>
                  <a:lnTo>
                    <a:pt x="240" y="479"/>
                  </a:lnTo>
                  <a:lnTo>
                    <a:pt x="410" y="410"/>
                  </a:lnTo>
                  <a:lnTo>
                    <a:pt x="480" y="240"/>
                  </a:lnTo>
                  <a:lnTo>
                    <a:pt x="481" y="24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7" name="Rectangle 194"/>
            <p:cNvSpPr>
              <a:spLocks noChangeArrowheads="1"/>
            </p:cNvSpPr>
            <p:nvPr/>
          </p:nvSpPr>
          <p:spPr bwMode="auto">
            <a:xfrm>
              <a:off x="3306" y="954"/>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1800" i="1">
                  <a:latin typeface="Times New Roman" panose="02020603050405020304" pitchFamily="18" charset="0"/>
                </a:rPr>
                <a:t>4"</a:t>
              </a:r>
            </a:p>
          </p:txBody>
        </p:sp>
      </p:grpSp>
      <p:grpSp>
        <p:nvGrpSpPr>
          <p:cNvPr id="168" name="Group 195"/>
          <p:cNvGrpSpPr>
            <a:grpSpLocks/>
          </p:cNvGrpSpPr>
          <p:nvPr/>
        </p:nvGrpSpPr>
        <p:grpSpPr bwMode="auto">
          <a:xfrm>
            <a:off x="1511300" y="1739900"/>
            <a:ext cx="155575" cy="3856038"/>
            <a:chOff x="1032" y="1111"/>
            <a:chExt cx="98" cy="2429"/>
          </a:xfrm>
        </p:grpSpPr>
        <p:sp>
          <p:nvSpPr>
            <p:cNvPr id="169" name="Freeform 196"/>
            <p:cNvSpPr>
              <a:spLocks noChangeArrowheads="1"/>
            </p:cNvSpPr>
            <p:nvPr/>
          </p:nvSpPr>
          <p:spPr bwMode="auto">
            <a:xfrm>
              <a:off x="1101" y="1111"/>
              <a:ext cx="2" cy="2232"/>
            </a:xfrm>
            <a:custGeom>
              <a:avLst/>
              <a:gdLst>
                <a:gd name="T0" fmla="*/ 0 w 1"/>
                <a:gd name="T1" fmla="*/ 0 h 10964"/>
                <a:gd name="T2" fmla="*/ 0 w 1"/>
                <a:gd name="T3" fmla="*/ 10964 h 10964"/>
                <a:gd name="T4" fmla="*/ 1 w 1"/>
                <a:gd name="T5" fmla="*/ 10964 h 10964"/>
              </a:gdLst>
              <a:ahLst/>
              <a:cxnLst>
                <a:cxn ang="0">
                  <a:pos x="T0" y="T1"/>
                </a:cxn>
                <a:cxn ang="0">
                  <a:pos x="T2" y="T3"/>
                </a:cxn>
                <a:cxn ang="0">
                  <a:pos x="T4" y="T5"/>
                </a:cxn>
              </a:cxnLst>
              <a:rect l="0" t="0" r="r" b="b"/>
              <a:pathLst>
                <a:path w="1" h="10964">
                  <a:moveTo>
                    <a:pt x="0" y="0"/>
                  </a:moveTo>
                  <a:lnTo>
                    <a:pt x="0" y="10964"/>
                  </a:lnTo>
                  <a:lnTo>
                    <a:pt x="1" y="10964"/>
                  </a:lnTo>
                </a:path>
              </a:pathLst>
            </a:custGeom>
            <a:solidFill>
              <a:schemeClr val="accent2"/>
            </a:solidFill>
            <a:ln w="9525">
              <a:solidFill>
                <a:schemeClr val="accent2"/>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0" name="Freeform 197"/>
            <p:cNvSpPr>
              <a:spLocks noChangeArrowheads="1"/>
            </p:cNvSpPr>
            <p:nvPr/>
          </p:nvSpPr>
          <p:spPr bwMode="auto">
            <a:xfrm>
              <a:off x="1068" y="3315"/>
              <a:ext cx="62" cy="62"/>
            </a:xfrm>
            <a:custGeom>
              <a:avLst/>
              <a:gdLst>
                <a:gd name="T0" fmla="*/ 479 w 480"/>
                <a:gd name="T1" fmla="*/ 240 h 480"/>
                <a:gd name="T2" fmla="*/ 409 w 480"/>
                <a:gd name="T3" fmla="*/ 70 h 480"/>
                <a:gd name="T4" fmla="*/ 239 w 480"/>
                <a:gd name="T5" fmla="*/ 0 h 480"/>
                <a:gd name="T6" fmla="*/ 71 w 480"/>
                <a:gd name="T7" fmla="*/ 70 h 480"/>
                <a:gd name="T8" fmla="*/ 0 w 480"/>
                <a:gd name="T9" fmla="*/ 240 h 480"/>
                <a:gd name="T10" fmla="*/ 71 w 480"/>
                <a:gd name="T11" fmla="*/ 409 h 480"/>
                <a:gd name="T12" fmla="*/ 239 w 480"/>
                <a:gd name="T13" fmla="*/ 480 h 480"/>
                <a:gd name="T14" fmla="*/ 409 w 480"/>
                <a:gd name="T15" fmla="*/ 409 h 480"/>
                <a:gd name="T16" fmla="*/ 479 w 480"/>
                <a:gd name="T17" fmla="*/ 240 h 480"/>
                <a:gd name="T18" fmla="*/ 480 w 480"/>
                <a:gd name="T19" fmla="*/ 24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80">
                  <a:moveTo>
                    <a:pt x="479" y="240"/>
                  </a:moveTo>
                  <a:lnTo>
                    <a:pt x="409" y="70"/>
                  </a:lnTo>
                  <a:lnTo>
                    <a:pt x="239" y="0"/>
                  </a:lnTo>
                  <a:lnTo>
                    <a:pt x="71" y="70"/>
                  </a:lnTo>
                  <a:lnTo>
                    <a:pt x="0" y="240"/>
                  </a:lnTo>
                  <a:lnTo>
                    <a:pt x="71" y="409"/>
                  </a:lnTo>
                  <a:lnTo>
                    <a:pt x="239" y="480"/>
                  </a:lnTo>
                  <a:lnTo>
                    <a:pt x="409" y="409"/>
                  </a:lnTo>
                  <a:lnTo>
                    <a:pt x="479" y="240"/>
                  </a:lnTo>
                  <a:lnTo>
                    <a:pt x="480" y="24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1" name="Rectangle 198"/>
            <p:cNvSpPr>
              <a:spLocks noChangeArrowheads="1"/>
            </p:cNvSpPr>
            <p:nvPr/>
          </p:nvSpPr>
          <p:spPr bwMode="auto">
            <a:xfrm>
              <a:off x="1032" y="3348"/>
              <a:ext cx="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4</a:t>
              </a:r>
            </a:p>
          </p:txBody>
        </p:sp>
      </p:grpSp>
      <p:grpSp>
        <p:nvGrpSpPr>
          <p:cNvPr id="172" name="Group 199"/>
          <p:cNvGrpSpPr>
            <a:grpSpLocks/>
          </p:cNvGrpSpPr>
          <p:nvPr/>
        </p:nvGrpSpPr>
        <p:grpSpPr bwMode="auto">
          <a:xfrm>
            <a:off x="1533525" y="1449388"/>
            <a:ext cx="304800" cy="369887"/>
            <a:chOff x="1038" y="912"/>
            <a:chExt cx="192" cy="233"/>
          </a:xfrm>
        </p:grpSpPr>
        <p:sp>
          <p:nvSpPr>
            <p:cNvPr id="173" name="Freeform 200"/>
            <p:cNvSpPr>
              <a:spLocks noChangeArrowheads="1"/>
            </p:cNvSpPr>
            <p:nvPr/>
          </p:nvSpPr>
          <p:spPr bwMode="auto">
            <a:xfrm>
              <a:off x="1068" y="1083"/>
              <a:ext cx="62" cy="62"/>
            </a:xfrm>
            <a:custGeom>
              <a:avLst/>
              <a:gdLst>
                <a:gd name="T0" fmla="*/ 479 w 480"/>
                <a:gd name="T1" fmla="*/ 240 h 479"/>
                <a:gd name="T2" fmla="*/ 409 w 480"/>
                <a:gd name="T3" fmla="*/ 71 h 479"/>
                <a:gd name="T4" fmla="*/ 239 w 480"/>
                <a:gd name="T5" fmla="*/ 0 h 479"/>
                <a:gd name="T6" fmla="*/ 71 w 480"/>
                <a:gd name="T7" fmla="*/ 71 h 479"/>
                <a:gd name="T8" fmla="*/ 0 w 480"/>
                <a:gd name="T9" fmla="*/ 240 h 479"/>
                <a:gd name="T10" fmla="*/ 71 w 480"/>
                <a:gd name="T11" fmla="*/ 410 h 479"/>
                <a:gd name="T12" fmla="*/ 239 w 480"/>
                <a:gd name="T13" fmla="*/ 479 h 479"/>
                <a:gd name="T14" fmla="*/ 409 w 480"/>
                <a:gd name="T15" fmla="*/ 410 h 479"/>
                <a:gd name="T16" fmla="*/ 479 w 480"/>
                <a:gd name="T17" fmla="*/ 240 h 479"/>
                <a:gd name="T18" fmla="*/ 480 w 480"/>
                <a:gd name="T19" fmla="*/ 24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79">
                  <a:moveTo>
                    <a:pt x="479" y="240"/>
                  </a:moveTo>
                  <a:lnTo>
                    <a:pt x="409" y="71"/>
                  </a:lnTo>
                  <a:lnTo>
                    <a:pt x="239" y="0"/>
                  </a:lnTo>
                  <a:lnTo>
                    <a:pt x="71" y="71"/>
                  </a:lnTo>
                  <a:lnTo>
                    <a:pt x="0" y="240"/>
                  </a:lnTo>
                  <a:lnTo>
                    <a:pt x="71" y="410"/>
                  </a:lnTo>
                  <a:lnTo>
                    <a:pt x="239" y="479"/>
                  </a:lnTo>
                  <a:lnTo>
                    <a:pt x="409" y="410"/>
                  </a:lnTo>
                  <a:lnTo>
                    <a:pt x="479" y="240"/>
                  </a:lnTo>
                  <a:lnTo>
                    <a:pt x="480" y="24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4" name="Rectangle 201"/>
            <p:cNvSpPr>
              <a:spLocks noChangeArrowheads="1"/>
            </p:cNvSpPr>
            <p:nvPr/>
          </p:nvSpPr>
          <p:spPr bwMode="auto">
            <a:xfrm>
              <a:off x="1038" y="912"/>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1800" i="1">
                  <a:latin typeface="Times New Roman" panose="02020603050405020304" pitchFamily="18" charset="0"/>
                </a:rPr>
                <a:t>4'</a:t>
              </a:r>
            </a:p>
          </p:txBody>
        </p:sp>
      </p:grpSp>
      <p:grpSp>
        <p:nvGrpSpPr>
          <p:cNvPr id="175" name="Group 202"/>
          <p:cNvGrpSpPr>
            <a:grpSpLocks/>
          </p:cNvGrpSpPr>
          <p:nvPr/>
        </p:nvGrpSpPr>
        <p:grpSpPr bwMode="auto">
          <a:xfrm>
            <a:off x="2559050" y="4059238"/>
            <a:ext cx="231775" cy="2533650"/>
            <a:chOff x="1684" y="2556"/>
            <a:chExt cx="146" cy="1596"/>
          </a:xfrm>
        </p:grpSpPr>
        <p:sp>
          <p:nvSpPr>
            <p:cNvPr id="176" name="Freeform 203"/>
            <p:cNvSpPr>
              <a:spLocks noChangeArrowheads="1"/>
            </p:cNvSpPr>
            <p:nvPr/>
          </p:nvSpPr>
          <p:spPr bwMode="auto">
            <a:xfrm>
              <a:off x="1684" y="2681"/>
              <a:ext cx="62" cy="62"/>
            </a:xfrm>
            <a:custGeom>
              <a:avLst/>
              <a:gdLst>
                <a:gd name="T0" fmla="*/ 479 w 480"/>
                <a:gd name="T1" fmla="*/ 240 h 480"/>
                <a:gd name="T2" fmla="*/ 409 w 480"/>
                <a:gd name="T3" fmla="*/ 70 h 480"/>
                <a:gd name="T4" fmla="*/ 240 w 480"/>
                <a:gd name="T5" fmla="*/ 0 h 480"/>
                <a:gd name="T6" fmla="*/ 71 w 480"/>
                <a:gd name="T7" fmla="*/ 70 h 480"/>
                <a:gd name="T8" fmla="*/ 0 w 480"/>
                <a:gd name="T9" fmla="*/ 240 h 480"/>
                <a:gd name="T10" fmla="*/ 71 w 480"/>
                <a:gd name="T11" fmla="*/ 409 h 480"/>
                <a:gd name="T12" fmla="*/ 240 w 480"/>
                <a:gd name="T13" fmla="*/ 480 h 480"/>
                <a:gd name="T14" fmla="*/ 409 w 480"/>
                <a:gd name="T15" fmla="*/ 409 h 480"/>
                <a:gd name="T16" fmla="*/ 479 w 480"/>
                <a:gd name="T17" fmla="*/ 240 h 480"/>
                <a:gd name="T18" fmla="*/ 480 w 480"/>
                <a:gd name="T19" fmla="*/ 24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80">
                  <a:moveTo>
                    <a:pt x="479" y="240"/>
                  </a:moveTo>
                  <a:lnTo>
                    <a:pt x="409" y="70"/>
                  </a:lnTo>
                  <a:lnTo>
                    <a:pt x="240" y="0"/>
                  </a:lnTo>
                  <a:lnTo>
                    <a:pt x="71" y="70"/>
                  </a:lnTo>
                  <a:lnTo>
                    <a:pt x="0" y="240"/>
                  </a:lnTo>
                  <a:lnTo>
                    <a:pt x="71" y="409"/>
                  </a:lnTo>
                  <a:lnTo>
                    <a:pt x="240" y="480"/>
                  </a:lnTo>
                  <a:lnTo>
                    <a:pt x="409" y="409"/>
                  </a:lnTo>
                  <a:lnTo>
                    <a:pt x="479" y="240"/>
                  </a:lnTo>
                  <a:lnTo>
                    <a:pt x="480" y="24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7" name="Freeform 204"/>
            <p:cNvSpPr>
              <a:spLocks noChangeArrowheads="1"/>
            </p:cNvSpPr>
            <p:nvPr/>
          </p:nvSpPr>
          <p:spPr bwMode="auto">
            <a:xfrm>
              <a:off x="1684" y="3949"/>
              <a:ext cx="62" cy="62"/>
            </a:xfrm>
            <a:custGeom>
              <a:avLst/>
              <a:gdLst>
                <a:gd name="T0" fmla="*/ 479 w 480"/>
                <a:gd name="T1" fmla="*/ 239 h 479"/>
                <a:gd name="T2" fmla="*/ 409 w 480"/>
                <a:gd name="T3" fmla="*/ 69 h 479"/>
                <a:gd name="T4" fmla="*/ 240 w 480"/>
                <a:gd name="T5" fmla="*/ 0 h 479"/>
                <a:gd name="T6" fmla="*/ 71 w 480"/>
                <a:gd name="T7" fmla="*/ 69 h 479"/>
                <a:gd name="T8" fmla="*/ 0 w 480"/>
                <a:gd name="T9" fmla="*/ 239 h 479"/>
                <a:gd name="T10" fmla="*/ 71 w 480"/>
                <a:gd name="T11" fmla="*/ 408 h 479"/>
                <a:gd name="T12" fmla="*/ 240 w 480"/>
                <a:gd name="T13" fmla="*/ 479 h 479"/>
                <a:gd name="T14" fmla="*/ 409 w 480"/>
                <a:gd name="T15" fmla="*/ 408 h 479"/>
                <a:gd name="T16" fmla="*/ 479 w 480"/>
                <a:gd name="T17" fmla="*/ 239 h 479"/>
                <a:gd name="T18" fmla="*/ 480 w 480"/>
                <a:gd name="T19"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79">
                  <a:moveTo>
                    <a:pt x="479" y="239"/>
                  </a:moveTo>
                  <a:lnTo>
                    <a:pt x="409" y="69"/>
                  </a:lnTo>
                  <a:lnTo>
                    <a:pt x="240" y="0"/>
                  </a:lnTo>
                  <a:lnTo>
                    <a:pt x="71" y="69"/>
                  </a:lnTo>
                  <a:lnTo>
                    <a:pt x="0" y="239"/>
                  </a:lnTo>
                  <a:lnTo>
                    <a:pt x="71" y="408"/>
                  </a:lnTo>
                  <a:lnTo>
                    <a:pt x="240" y="479"/>
                  </a:lnTo>
                  <a:lnTo>
                    <a:pt x="409" y="408"/>
                  </a:lnTo>
                  <a:lnTo>
                    <a:pt x="479" y="239"/>
                  </a:lnTo>
                  <a:lnTo>
                    <a:pt x="480" y="239"/>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8" name="Rectangle 205"/>
            <p:cNvSpPr>
              <a:spLocks noChangeArrowheads="1"/>
            </p:cNvSpPr>
            <p:nvPr/>
          </p:nvSpPr>
          <p:spPr bwMode="auto">
            <a:xfrm>
              <a:off x="1734" y="3960"/>
              <a:ext cx="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2</a:t>
              </a:r>
            </a:p>
          </p:txBody>
        </p:sp>
        <p:sp>
          <p:nvSpPr>
            <p:cNvPr id="179" name="Rectangle 206"/>
            <p:cNvSpPr>
              <a:spLocks noChangeArrowheads="1"/>
            </p:cNvSpPr>
            <p:nvPr/>
          </p:nvSpPr>
          <p:spPr bwMode="auto">
            <a:xfrm>
              <a:off x="1734" y="255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i="1">
                  <a:latin typeface="Times New Roman" panose="02020603050405020304" pitchFamily="18" charset="0"/>
                </a:rPr>
                <a:t>3</a:t>
              </a:r>
            </a:p>
          </p:txBody>
        </p:sp>
      </p:grpSp>
      <p:grpSp>
        <p:nvGrpSpPr>
          <p:cNvPr id="180" name="Group 207"/>
          <p:cNvGrpSpPr>
            <a:grpSpLocks/>
          </p:cNvGrpSpPr>
          <p:nvPr/>
        </p:nvGrpSpPr>
        <p:grpSpPr bwMode="auto">
          <a:xfrm>
            <a:off x="2495550" y="2592388"/>
            <a:ext cx="409575" cy="598487"/>
            <a:chOff x="1644" y="1632"/>
            <a:chExt cx="258" cy="377"/>
          </a:xfrm>
        </p:grpSpPr>
        <p:sp>
          <p:nvSpPr>
            <p:cNvPr id="181" name="Freeform 208"/>
            <p:cNvSpPr>
              <a:spLocks noChangeArrowheads="1"/>
            </p:cNvSpPr>
            <p:nvPr/>
          </p:nvSpPr>
          <p:spPr bwMode="auto">
            <a:xfrm>
              <a:off x="1684" y="1801"/>
              <a:ext cx="62" cy="62"/>
            </a:xfrm>
            <a:custGeom>
              <a:avLst/>
              <a:gdLst>
                <a:gd name="T0" fmla="*/ 479 w 480"/>
                <a:gd name="T1" fmla="*/ 239 h 479"/>
                <a:gd name="T2" fmla="*/ 409 w 480"/>
                <a:gd name="T3" fmla="*/ 69 h 479"/>
                <a:gd name="T4" fmla="*/ 240 w 480"/>
                <a:gd name="T5" fmla="*/ 0 h 479"/>
                <a:gd name="T6" fmla="*/ 71 w 480"/>
                <a:gd name="T7" fmla="*/ 69 h 479"/>
                <a:gd name="T8" fmla="*/ 0 w 480"/>
                <a:gd name="T9" fmla="*/ 239 h 479"/>
                <a:gd name="T10" fmla="*/ 71 w 480"/>
                <a:gd name="T11" fmla="*/ 408 h 479"/>
                <a:gd name="T12" fmla="*/ 240 w 480"/>
                <a:gd name="T13" fmla="*/ 479 h 479"/>
                <a:gd name="T14" fmla="*/ 409 w 480"/>
                <a:gd name="T15" fmla="*/ 408 h 479"/>
                <a:gd name="T16" fmla="*/ 479 w 480"/>
                <a:gd name="T17" fmla="*/ 239 h 479"/>
                <a:gd name="T18" fmla="*/ 480 w 480"/>
                <a:gd name="T19"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79">
                  <a:moveTo>
                    <a:pt x="479" y="239"/>
                  </a:moveTo>
                  <a:lnTo>
                    <a:pt x="409" y="69"/>
                  </a:lnTo>
                  <a:lnTo>
                    <a:pt x="240" y="0"/>
                  </a:lnTo>
                  <a:lnTo>
                    <a:pt x="71" y="69"/>
                  </a:lnTo>
                  <a:lnTo>
                    <a:pt x="0" y="239"/>
                  </a:lnTo>
                  <a:lnTo>
                    <a:pt x="71" y="408"/>
                  </a:lnTo>
                  <a:lnTo>
                    <a:pt x="240" y="479"/>
                  </a:lnTo>
                  <a:lnTo>
                    <a:pt x="409" y="408"/>
                  </a:lnTo>
                  <a:lnTo>
                    <a:pt x="479" y="239"/>
                  </a:lnTo>
                  <a:lnTo>
                    <a:pt x="480" y="239"/>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2" name="Rectangle 209"/>
            <p:cNvSpPr>
              <a:spLocks noChangeArrowheads="1"/>
            </p:cNvSpPr>
            <p:nvPr/>
          </p:nvSpPr>
          <p:spPr bwMode="auto">
            <a:xfrm>
              <a:off x="1710" y="1836"/>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1800" i="1">
                  <a:latin typeface="Times New Roman" panose="02020603050405020304" pitchFamily="18" charset="0"/>
                </a:rPr>
                <a:t>3'</a:t>
              </a:r>
            </a:p>
          </p:txBody>
        </p:sp>
        <p:sp>
          <p:nvSpPr>
            <p:cNvPr id="183" name="Rectangle 210"/>
            <p:cNvSpPr>
              <a:spLocks noChangeArrowheads="1"/>
            </p:cNvSpPr>
            <p:nvPr/>
          </p:nvSpPr>
          <p:spPr bwMode="auto">
            <a:xfrm>
              <a:off x="1644" y="1632"/>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1800" i="1">
                  <a:latin typeface="Times New Roman" panose="02020603050405020304" pitchFamily="18" charset="0"/>
                </a:rPr>
                <a:t>2'</a:t>
              </a:r>
            </a:p>
          </p:txBody>
        </p:sp>
      </p:grpSp>
      <p:grpSp>
        <p:nvGrpSpPr>
          <p:cNvPr id="184" name="Group 211"/>
          <p:cNvGrpSpPr>
            <a:grpSpLocks/>
          </p:cNvGrpSpPr>
          <p:nvPr/>
        </p:nvGrpSpPr>
        <p:grpSpPr bwMode="auto">
          <a:xfrm>
            <a:off x="714375" y="2659063"/>
            <a:ext cx="304800" cy="300037"/>
            <a:chOff x="522" y="1674"/>
            <a:chExt cx="192" cy="189"/>
          </a:xfrm>
        </p:grpSpPr>
        <p:sp>
          <p:nvSpPr>
            <p:cNvPr id="185" name="Freeform 212"/>
            <p:cNvSpPr>
              <a:spLocks noChangeArrowheads="1"/>
            </p:cNvSpPr>
            <p:nvPr/>
          </p:nvSpPr>
          <p:spPr bwMode="auto">
            <a:xfrm>
              <a:off x="588" y="1801"/>
              <a:ext cx="62" cy="62"/>
            </a:xfrm>
            <a:custGeom>
              <a:avLst/>
              <a:gdLst>
                <a:gd name="T0" fmla="*/ 479 w 480"/>
                <a:gd name="T1" fmla="*/ 239 h 479"/>
                <a:gd name="T2" fmla="*/ 409 w 480"/>
                <a:gd name="T3" fmla="*/ 69 h 479"/>
                <a:gd name="T4" fmla="*/ 239 w 480"/>
                <a:gd name="T5" fmla="*/ 0 h 479"/>
                <a:gd name="T6" fmla="*/ 71 w 480"/>
                <a:gd name="T7" fmla="*/ 69 h 479"/>
                <a:gd name="T8" fmla="*/ 0 w 480"/>
                <a:gd name="T9" fmla="*/ 239 h 479"/>
                <a:gd name="T10" fmla="*/ 71 w 480"/>
                <a:gd name="T11" fmla="*/ 408 h 479"/>
                <a:gd name="T12" fmla="*/ 239 w 480"/>
                <a:gd name="T13" fmla="*/ 479 h 479"/>
                <a:gd name="T14" fmla="*/ 409 w 480"/>
                <a:gd name="T15" fmla="*/ 408 h 479"/>
                <a:gd name="T16" fmla="*/ 479 w 480"/>
                <a:gd name="T17" fmla="*/ 239 h 479"/>
                <a:gd name="T18" fmla="*/ 480 w 480"/>
                <a:gd name="T19"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79">
                  <a:moveTo>
                    <a:pt x="479" y="239"/>
                  </a:moveTo>
                  <a:lnTo>
                    <a:pt x="409" y="69"/>
                  </a:lnTo>
                  <a:lnTo>
                    <a:pt x="239" y="0"/>
                  </a:lnTo>
                  <a:lnTo>
                    <a:pt x="71" y="69"/>
                  </a:lnTo>
                  <a:lnTo>
                    <a:pt x="0" y="239"/>
                  </a:lnTo>
                  <a:lnTo>
                    <a:pt x="71" y="408"/>
                  </a:lnTo>
                  <a:lnTo>
                    <a:pt x="239" y="479"/>
                  </a:lnTo>
                  <a:lnTo>
                    <a:pt x="409" y="408"/>
                  </a:lnTo>
                  <a:lnTo>
                    <a:pt x="479" y="239"/>
                  </a:lnTo>
                  <a:lnTo>
                    <a:pt x="480" y="239"/>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6" name="Rectangle 213"/>
            <p:cNvSpPr>
              <a:spLocks noChangeArrowheads="1"/>
            </p:cNvSpPr>
            <p:nvPr/>
          </p:nvSpPr>
          <p:spPr bwMode="auto">
            <a:xfrm>
              <a:off x="522" y="1674"/>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1800" i="1">
                  <a:latin typeface="Times New Roman" panose="02020603050405020304" pitchFamily="18" charset="0"/>
                </a:rPr>
                <a:t>1'</a:t>
              </a:r>
            </a:p>
          </p:txBody>
        </p:sp>
      </p:grpSp>
      <p:grpSp>
        <p:nvGrpSpPr>
          <p:cNvPr id="187" name="Group 214"/>
          <p:cNvGrpSpPr>
            <a:grpSpLocks/>
          </p:cNvGrpSpPr>
          <p:nvPr/>
        </p:nvGrpSpPr>
        <p:grpSpPr bwMode="auto">
          <a:xfrm>
            <a:off x="4070350" y="2860675"/>
            <a:ext cx="2108200" cy="320675"/>
            <a:chOff x="2636" y="1801"/>
            <a:chExt cx="1328" cy="202"/>
          </a:xfrm>
        </p:grpSpPr>
        <p:sp>
          <p:nvSpPr>
            <p:cNvPr id="188" name="Rectangle 215"/>
            <p:cNvSpPr>
              <a:spLocks noChangeArrowheads="1"/>
            </p:cNvSpPr>
            <p:nvPr/>
          </p:nvSpPr>
          <p:spPr bwMode="auto">
            <a:xfrm>
              <a:off x="2664" y="1830"/>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1800" i="1">
                  <a:latin typeface="Times New Roman" panose="02020603050405020304" pitchFamily="18" charset="0"/>
                </a:rPr>
                <a:t>3"</a:t>
              </a:r>
            </a:p>
          </p:txBody>
        </p:sp>
        <p:sp>
          <p:nvSpPr>
            <p:cNvPr id="189" name="Rectangle 216"/>
            <p:cNvSpPr>
              <a:spLocks noChangeArrowheads="1"/>
            </p:cNvSpPr>
            <p:nvPr/>
          </p:nvSpPr>
          <p:spPr bwMode="auto">
            <a:xfrm>
              <a:off x="3750" y="1824"/>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1800" i="1">
                  <a:latin typeface="Times New Roman" panose="02020603050405020304" pitchFamily="18" charset="0"/>
                </a:rPr>
                <a:t>2"</a:t>
              </a:r>
            </a:p>
          </p:txBody>
        </p:sp>
        <p:grpSp>
          <p:nvGrpSpPr>
            <p:cNvPr id="190" name="Group 217"/>
            <p:cNvGrpSpPr>
              <a:grpSpLocks/>
            </p:cNvGrpSpPr>
            <p:nvPr/>
          </p:nvGrpSpPr>
          <p:grpSpPr bwMode="auto">
            <a:xfrm>
              <a:off x="2636" y="1801"/>
              <a:ext cx="1328" cy="62"/>
              <a:chOff x="2636" y="1801"/>
              <a:chExt cx="1328" cy="62"/>
            </a:xfrm>
          </p:grpSpPr>
          <p:sp>
            <p:nvSpPr>
              <p:cNvPr id="191" name="Freeform 218"/>
              <p:cNvSpPr>
                <a:spLocks noChangeArrowheads="1"/>
              </p:cNvSpPr>
              <p:nvPr/>
            </p:nvSpPr>
            <p:spPr bwMode="auto">
              <a:xfrm>
                <a:off x="2636" y="1801"/>
                <a:ext cx="62" cy="62"/>
              </a:xfrm>
              <a:custGeom>
                <a:avLst/>
                <a:gdLst>
                  <a:gd name="T0" fmla="*/ 479 w 480"/>
                  <a:gd name="T1" fmla="*/ 239 h 479"/>
                  <a:gd name="T2" fmla="*/ 408 w 480"/>
                  <a:gd name="T3" fmla="*/ 69 h 479"/>
                  <a:gd name="T4" fmla="*/ 239 w 480"/>
                  <a:gd name="T5" fmla="*/ 0 h 479"/>
                  <a:gd name="T6" fmla="*/ 69 w 480"/>
                  <a:gd name="T7" fmla="*/ 69 h 479"/>
                  <a:gd name="T8" fmla="*/ 0 w 480"/>
                  <a:gd name="T9" fmla="*/ 239 h 479"/>
                  <a:gd name="T10" fmla="*/ 69 w 480"/>
                  <a:gd name="T11" fmla="*/ 408 h 479"/>
                  <a:gd name="T12" fmla="*/ 239 w 480"/>
                  <a:gd name="T13" fmla="*/ 479 h 479"/>
                  <a:gd name="T14" fmla="*/ 408 w 480"/>
                  <a:gd name="T15" fmla="*/ 408 h 479"/>
                  <a:gd name="T16" fmla="*/ 479 w 480"/>
                  <a:gd name="T17" fmla="*/ 239 h 479"/>
                  <a:gd name="T18" fmla="*/ 480 w 480"/>
                  <a:gd name="T19"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79">
                    <a:moveTo>
                      <a:pt x="479" y="239"/>
                    </a:moveTo>
                    <a:lnTo>
                      <a:pt x="408" y="69"/>
                    </a:lnTo>
                    <a:lnTo>
                      <a:pt x="239" y="0"/>
                    </a:lnTo>
                    <a:lnTo>
                      <a:pt x="69" y="69"/>
                    </a:lnTo>
                    <a:lnTo>
                      <a:pt x="0" y="239"/>
                    </a:lnTo>
                    <a:lnTo>
                      <a:pt x="69" y="408"/>
                    </a:lnTo>
                    <a:lnTo>
                      <a:pt x="239" y="479"/>
                    </a:lnTo>
                    <a:lnTo>
                      <a:pt x="408" y="408"/>
                    </a:lnTo>
                    <a:lnTo>
                      <a:pt x="479" y="239"/>
                    </a:lnTo>
                    <a:lnTo>
                      <a:pt x="480" y="239"/>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2" name="Freeform 219"/>
              <p:cNvSpPr>
                <a:spLocks noChangeArrowheads="1"/>
              </p:cNvSpPr>
              <p:nvPr/>
            </p:nvSpPr>
            <p:spPr bwMode="auto">
              <a:xfrm>
                <a:off x="3902" y="1801"/>
                <a:ext cx="62" cy="62"/>
              </a:xfrm>
              <a:custGeom>
                <a:avLst/>
                <a:gdLst>
                  <a:gd name="T0" fmla="*/ 479 w 480"/>
                  <a:gd name="T1" fmla="*/ 239 h 479"/>
                  <a:gd name="T2" fmla="*/ 410 w 480"/>
                  <a:gd name="T3" fmla="*/ 69 h 479"/>
                  <a:gd name="T4" fmla="*/ 240 w 480"/>
                  <a:gd name="T5" fmla="*/ 0 h 479"/>
                  <a:gd name="T6" fmla="*/ 71 w 480"/>
                  <a:gd name="T7" fmla="*/ 69 h 479"/>
                  <a:gd name="T8" fmla="*/ 0 w 480"/>
                  <a:gd name="T9" fmla="*/ 239 h 479"/>
                  <a:gd name="T10" fmla="*/ 71 w 480"/>
                  <a:gd name="T11" fmla="*/ 408 h 479"/>
                  <a:gd name="T12" fmla="*/ 240 w 480"/>
                  <a:gd name="T13" fmla="*/ 479 h 479"/>
                  <a:gd name="T14" fmla="*/ 410 w 480"/>
                  <a:gd name="T15" fmla="*/ 408 h 479"/>
                  <a:gd name="T16" fmla="*/ 479 w 480"/>
                  <a:gd name="T17" fmla="*/ 239 h 479"/>
                  <a:gd name="T18" fmla="*/ 480 w 480"/>
                  <a:gd name="T19"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79">
                    <a:moveTo>
                      <a:pt x="479" y="239"/>
                    </a:moveTo>
                    <a:lnTo>
                      <a:pt x="410" y="69"/>
                    </a:lnTo>
                    <a:lnTo>
                      <a:pt x="240" y="0"/>
                    </a:lnTo>
                    <a:lnTo>
                      <a:pt x="71" y="69"/>
                    </a:lnTo>
                    <a:lnTo>
                      <a:pt x="0" y="239"/>
                    </a:lnTo>
                    <a:lnTo>
                      <a:pt x="71" y="408"/>
                    </a:lnTo>
                    <a:lnTo>
                      <a:pt x="240" y="479"/>
                    </a:lnTo>
                    <a:lnTo>
                      <a:pt x="410" y="408"/>
                    </a:lnTo>
                    <a:lnTo>
                      <a:pt x="479" y="239"/>
                    </a:lnTo>
                    <a:lnTo>
                      <a:pt x="480" y="239"/>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pic>
        <p:nvPicPr>
          <p:cNvPr id="193" name="Picture 22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4511" y="4206876"/>
            <a:ext cx="219075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Rectangle 2"/>
          <p:cNvSpPr txBox="1">
            <a:spLocks noChangeArrowheads="1"/>
          </p:cNvSpPr>
          <p:nvPr/>
        </p:nvSpPr>
        <p:spPr>
          <a:xfrm>
            <a:off x="648277" y="128588"/>
            <a:ext cx="5422900" cy="4254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spcBef>
                <a:spcPct val="50000"/>
              </a:spcBef>
              <a:buFont typeface="Arial" panose="020B0604020202020204" pitchFamily="34" charset="0"/>
              <a:buNone/>
            </a:pPr>
            <a:r>
              <a:rPr lang="zh-CN" altLang="en-US" b="1" dirty="0">
                <a:solidFill>
                  <a:srgbClr val="0066CC"/>
                </a:solidFill>
                <a:latin typeface="华文细黑" panose="02010600040101010101" pitchFamily="2" charset="-122"/>
                <a:ea typeface="华文细黑" panose="02010600040101010101" pitchFamily="2" charset="-122"/>
              </a:rPr>
              <a:t>例：求带切口的三棱锥的投影。</a:t>
            </a:r>
          </a:p>
        </p:txBody>
      </p:sp>
      <p:sp>
        <p:nvSpPr>
          <p:cNvPr id="199" name="Text Box 221"/>
          <p:cNvSpPr txBox="1">
            <a:spLocks noChangeArrowheads="1"/>
          </p:cNvSpPr>
          <p:nvPr/>
        </p:nvSpPr>
        <p:spPr bwMode="auto">
          <a:xfrm>
            <a:off x="7400922" y="1144656"/>
            <a:ext cx="4323990" cy="2862322"/>
          </a:xfrm>
          <a:prstGeom prst="rect">
            <a:avLst/>
          </a:prstGeom>
          <a:noFill/>
          <a:ln w="6350">
            <a:noFill/>
            <a:miter lim="800000"/>
          </a:ln>
          <a:effectLst/>
        </p:spPr>
        <p:txBody>
          <a:bodyPr wrap="square">
            <a:spAutoFit/>
          </a:bodyPr>
          <a:lstStyle/>
          <a:p>
            <a:pPr marL="262255" indent="-262255" eaLnBrk="0" hangingPunct="0">
              <a:spcBef>
                <a:spcPct val="50000"/>
              </a:spcBef>
              <a:defRPr/>
            </a:pPr>
            <a:r>
              <a:rPr kumimoji="1" lang="zh-CN" altLang="en-US" sz="2000" b="1" dirty="0">
                <a:solidFill>
                  <a:srgbClr val="FF6666"/>
                </a:solidFill>
                <a:latin typeface="Times New Roman" panose="02020603050405020304" pitchFamily="18" charset="0"/>
                <a:ea typeface="华文细黑" panose="02010600040101010101" pitchFamily="2" charset="-122"/>
                <a:cs typeface="Times New Roman" panose="02020603050405020304" pitchFamily="18" charset="0"/>
              </a:rPr>
              <a:t>解题步骤：</a:t>
            </a:r>
          </a:p>
          <a:p>
            <a:pPr marL="262255" indent="-26225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(1)</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分析 截交线的正面投影已知</a:t>
            </a: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水平投影和侧面投影未知；</a:t>
            </a:r>
          </a:p>
          <a:p>
            <a:pPr marL="262255" indent="-26225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(2)</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求出截交线上的折点</a:t>
            </a:r>
            <a:r>
              <a:rPr kumimoji="1" lang="en-US" altLang="zh-CN" sz="2000" b="1" dirty="0" err="1">
                <a:latin typeface="Times New Roman" panose="02020603050405020304" pitchFamily="18" charset="0"/>
                <a:ea typeface="华文细黑" panose="02010600040101010101" pitchFamily="2" charset="-122"/>
                <a:cs typeface="Times New Roman" panose="02020603050405020304" pitchFamily="18" charset="0"/>
              </a:rPr>
              <a:t>Ⅰ,Ⅱ</a:t>
            </a: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 Ⅲ, Ⅳ </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a:t>
            </a:r>
          </a:p>
          <a:p>
            <a:pPr marL="262255" indent="-26225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(3)</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顺次地连接各点</a:t>
            </a: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作出截交线</a:t>
            </a: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并且判别可见性；</a:t>
            </a:r>
          </a:p>
          <a:p>
            <a:pPr marL="262255" indent="-26225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(4)</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整理轮廓线。</a:t>
            </a:r>
          </a:p>
        </p:txBody>
      </p:sp>
      <p:sp>
        <p:nvSpPr>
          <p:cNvPr id="200" name="矩形 199"/>
          <p:cNvSpPr/>
          <p:nvPr/>
        </p:nvSpPr>
        <p:spPr>
          <a:xfrm>
            <a:off x="5875727" y="6061487"/>
            <a:ext cx="274434" cy="369332"/>
          </a:xfrm>
          <a:prstGeom prst="rect">
            <a:avLst/>
          </a:prstGeom>
        </p:spPr>
        <p:txBody>
          <a:bodyPr wrap="none">
            <a:spAutoFit/>
          </a:bodyPr>
          <a:lstStyle/>
          <a:p>
            <a:r>
              <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rPr>
              <a:t>Ⅰ</a:t>
            </a:r>
            <a:endParaRPr lang="zh-CN" altLang="en-US" dirty="0"/>
          </a:p>
        </p:txBody>
      </p:sp>
      <p:sp>
        <p:nvSpPr>
          <p:cNvPr id="201" name="矩形 200"/>
          <p:cNvSpPr/>
          <p:nvPr/>
        </p:nvSpPr>
        <p:spPr>
          <a:xfrm>
            <a:off x="7325445" y="5620945"/>
            <a:ext cx="360996" cy="369332"/>
          </a:xfrm>
          <a:prstGeom prst="rect">
            <a:avLst/>
          </a:prstGeom>
        </p:spPr>
        <p:txBody>
          <a:bodyPr wrap="none">
            <a:spAutoFit/>
          </a:bodyPr>
          <a:lstStyle/>
          <a:p>
            <a:r>
              <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rPr>
              <a:t>Ⅱ</a:t>
            </a:r>
            <a:endParaRPr lang="zh-CN" altLang="en-US" dirty="0"/>
          </a:p>
        </p:txBody>
      </p:sp>
      <p:sp>
        <p:nvSpPr>
          <p:cNvPr id="202" name="矩形 201"/>
          <p:cNvSpPr/>
          <p:nvPr/>
        </p:nvSpPr>
        <p:spPr>
          <a:xfrm>
            <a:off x="5557042" y="5018644"/>
            <a:ext cx="447558" cy="369332"/>
          </a:xfrm>
          <a:prstGeom prst="rect">
            <a:avLst/>
          </a:prstGeom>
        </p:spPr>
        <p:txBody>
          <a:bodyPr wrap="none">
            <a:spAutoFit/>
          </a:bodyPr>
          <a:lstStyle/>
          <a:p>
            <a:r>
              <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rPr>
              <a:t>Ⅲ</a:t>
            </a:r>
            <a:endParaRPr lang="zh-CN" altLang="en-US" dirty="0"/>
          </a:p>
        </p:txBody>
      </p:sp>
      <p:sp>
        <p:nvSpPr>
          <p:cNvPr id="203" name="矩形 202"/>
          <p:cNvSpPr/>
          <p:nvPr/>
        </p:nvSpPr>
        <p:spPr>
          <a:xfrm>
            <a:off x="6247683" y="4677848"/>
            <a:ext cx="498855" cy="369332"/>
          </a:xfrm>
          <a:prstGeom prst="rect">
            <a:avLst/>
          </a:prstGeom>
        </p:spPr>
        <p:txBody>
          <a:bodyPr wrap="none">
            <a:spAutoFit/>
          </a:bodyPr>
          <a:lstStyle/>
          <a:p>
            <a:r>
              <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rPr>
              <a:t>Ⅳ </a:t>
            </a:r>
            <a:endParaRPr lang="zh-CN" altLang="en-US" dirty="0"/>
          </a:p>
        </p:txBody>
      </p:sp>
    </p:spTree>
    <p:extLst>
      <p:ext uri="{BB962C8B-B14F-4D97-AF65-F5344CB8AC3E}">
        <p14:creationId xmlns:p14="http://schemas.microsoft.com/office/powerpoint/2010/main" val="37441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additive="base">
                                        <p:cTn id="7" dur="500" fill="hold"/>
                                        <p:tgtEl>
                                          <p:spTgt spid="199"/>
                                        </p:tgtEl>
                                        <p:attrNameLst>
                                          <p:attrName>ppt_x</p:attrName>
                                        </p:attrNameLst>
                                      </p:cBhvr>
                                      <p:tavLst>
                                        <p:tav tm="0">
                                          <p:val>
                                            <p:strVal val="#ppt_x"/>
                                          </p:val>
                                        </p:tav>
                                        <p:tav tm="100000">
                                          <p:val>
                                            <p:strVal val="#ppt_x"/>
                                          </p:val>
                                        </p:tav>
                                      </p:tavLst>
                                    </p:anim>
                                    <p:anim calcmode="lin" valueType="num">
                                      <p:cBhvr additive="base">
                                        <p:cTn id="8"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wipe(left)">
                                      <p:cBhvr>
                                        <p:cTn id="13" dur="2000"/>
                                        <p:tgtEl>
                                          <p:spTgt spid="18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60"/>
                                        </p:tgtEl>
                                        <p:attrNameLst>
                                          <p:attrName>style.visibility</p:attrName>
                                        </p:attrNameLst>
                                      </p:cBhvr>
                                      <p:to>
                                        <p:strVal val="visible"/>
                                      </p:to>
                                    </p:set>
                                    <p:animEffect transition="in" filter="wipe(up)">
                                      <p:cBhvr>
                                        <p:cTn id="18" dur="2000"/>
                                        <p:tgtEl>
                                          <p:spTgt spid="16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left)">
                                      <p:cBhvr>
                                        <p:cTn id="23" dur="2000"/>
                                        <p:tgtEl>
                                          <p:spTgt spid="9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80"/>
                                        </p:tgtEl>
                                        <p:attrNameLst>
                                          <p:attrName>style.visibility</p:attrName>
                                        </p:attrNameLst>
                                      </p:cBhvr>
                                      <p:to>
                                        <p:strVal val="visible"/>
                                      </p:to>
                                    </p:set>
                                    <p:animEffect transition="in" filter="wipe(left)">
                                      <p:cBhvr>
                                        <p:cTn id="28" dur="2000"/>
                                        <p:tgtEl>
                                          <p:spTgt spid="18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wipe(up)">
                                      <p:cBhvr>
                                        <p:cTn id="33" dur="2000"/>
                                        <p:tgtEl>
                                          <p:spTgt spid="9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wipe(left)">
                                      <p:cBhvr>
                                        <p:cTn id="38" dur="2000"/>
                                        <p:tgtEl>
                                          <p:spTgt spid="100"/>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wipe(left)">
                                      <p:cBhvr>
                                        <p:cTn id="42" dur="20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wipe(left)">
                                      <p:cBhvr>
                                        <p:cTn id="47" dur="2000"/>
                                        <p:tgtEl>
                                          <p:spTgt spid="143"/>
                                        </p:tgtEl>
                                      </p:cBhvr>
                                    </p:animEffect>
                                  </p:childTnLst>
                                </p:cTn>
                              </p:par>
                            </p:childTnLst>
                          </p:cTn>
                        </p:par>
                        <p:par>
                          <p:cTn id="48" fill="hold">
                            <p:stCondLst>
                              <p:cond delay="2000"/>
                            </p:stCondLst>
                            <p:childTnLst>
                              <p:par>
                                <p:cTn id="49" presetID="22" presetClass="entr" presetSubtype="4" fill="hold" nodeType="after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wipe(down)">
                                      <p:cBhvr>
                                        <p:cTn id="51" dur="2000"/>
                                        <p:tgtEl>
                                          <p:spTgt spid="12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42"/>
                                        </p:tgtEl>
                                        <p:attrNameLst>
                                          <p:attrName>style.visibility</p:attrName>
                                        </p:attrNameLst>
                                      </p:cBhvr>
                                      <p:to>
                                        <p:strVal val="visible"/>
                                      </p:to>
                                    </p:set>
                                    <p:animEffect transition="in" filter="wipe(left)">
                                      <p:cBhvr>
                                        <p:cTn id="56" dur="2000"/>
                                        <p:tgtEl>
                                          <p:spTgt spid="142"/>
                                        </p:tgtEl>
                                      </p:cBhvr>
                                    </p:animEffect>
                                  </p:childTnLst>
                                </p:cTn>
                              </p:par>
                            </p:childTnLst>
                          </p:cTn>
                        </p:par>
                        <p:par>
                          <p:cTn id="57" fill="hold">
                            <p:stCondLst>
                              <p:cond delay="2000"/>
                            </p:stCondLst>
                            <p:childTnLst>
                              <p:par>
                                <p:cTn id="58" presetID="22" presetClass="entr" presetSubtype="4" fill="hold" nodeType="afterEffect">
                                  <p:stCondLst>
                                    <p:cond delay="0"/>
                                  </p:stCondLst>
                                  <p:childTnLst>
                                    <p:set>
                                      <p:cBhvr>
                                        <p:cTn id="59" dur="1" fill="hold">
                                          <p:stCondLst>
                                            <p:cond delay="0"/>
                                          </p:stCondLst>
                                        </p:cTn>
                                        <p:tgtEl>
                                          <p:spTgt spid="187"/>
                                        </p:tgtEl>
                                        <p:attrNameLst>
                                          <p:attrName>style.visibility</p:attrName>
                                        </p:attrNameLst>
                                      </p:cBhvr>
                                      <p:to>
                                        <p:strVal val="visible"/>
                                      </p:to>
                                    </p:set>
                                    <p:animEffect transition="in" filter="wipe(down)">
                                      <p:cBhvr>
                                        <p:cTn id="60" dur="2000"/>
                                        <p:tgtEl>
                                          <p:spTgt spid="18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72"/>
                                        </p:tgtEl>
                                        <p:attrNameLst>
                                          <p:attrName>style.visibility</p:attrName>
                                        </p:attrNameLst>
                                      </p:cBhvr>
                                      <p:to>
                                        <p:strVal val="visible"/>
                                      </p:to>
                                    </p:set>
                                    <p:animEffect transition="in" filter="wipe(left)">
                                      <p:cBhvr>
                                        <p:cTn id="65" dur="2000"/>
                                        <p:tgtEl>
                                          <p:spTgt spid="17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68"/>
                                        </p:tgtEl>
                                        <p:attrNameLst>
                                          <p:attrName>style.visibility</p:attrName>
                                        </p:attrNameLst>
                                      </p:cBhvr>
                                      <p:to>
                                        <p:strVal val="visible"/>
                                      </p:to>
                                    </p:set>
                                    <p:animEffect transition="in" filter="wipe(up)">
                                      <p:cBhvr>
                                        <p:cTn id="70" dur="2000"/>
                                        <p:tgtEl>
                                          <p:spTgt spid="16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64"/>
                                        </p:tgtEl>
                                        <p:attrNameLst>
                                          <p:attrName>style.visibility</p:attrName>
                                        </p:attrNameLst>
                                      </p:cBhvr>
                                      <p:to>
                                        <p:strVal val="visible"/>
                                      </p:to>
                                    </p:set>
                                    <p:animEffect transition="in" filter="wipe(left)">
                                      <p:cBhvr>
                                        <p:cTn id="75" dur="2000"/>
                                        <p:tgtEl>
                                          <p:spTgt spid="16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wipe(right)">
                                      <p:cBhvr>
                                        <p:cTn id="80" dur="2000"/>
                                        <p:tgtEl>
                                          <p:spTgt spid="10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wipe(up)">
                                      <p:cBhvr>
                                        <p:cTn id="85" dur="2000"/>
                                        <p:tgtEl>
                                          <p:spTgt spid="10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up)">
                                      <p:cBhvr>
                                        <p:cTn id="9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矩形 194"/>
          <p:cNvSpPr/>
          <p:nvPr/>
        </p:nvSpPr>
        <p:spPr>
          <a:xfrm>
            <a:off x="699234" y="364233"/>
            <a:ext cx="3070071" cy="646331"/>
          </a:xfrm>
          <a:prstGeom prst="rect">
            <a:avLst/>
          </a:prstGeom>
          <a:effectLst>
            <a:outerShdw blurRad="50800" dist="38100" dir="5400000" algn="t" rotWithShape="0">
              <a:prstClr val="black">
                <a:alpha val="40000"/>
              </a:prstClr>
            </a:outerShdw>
          </a:effectLst>
        </p:spPr>
        <p:txBody>
          <a:bodyPr wrap="none">
            <a:spAutoFit/>
          </a:bodyPr>
          <a:lstStyle/>
          <a:p>
            <a:r>
              <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4.3</a:t>
            </a:r>
            <a:r>
              <a:rPr lang="zh-CN" altLang="en-US"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rPr>
              <a:t>回转截切体</a:t>
            </a:r>
            <a:endPar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96" name="Text Box 4"/>
          <p:cNvSpPr txBox="1">
            <a:spLocks noChangeArrowheads="1"/>
          </p:cNvSpPr>
          <p:nvPr/>
        </p:nvSpPr>
        <p:spPr bwMode="auto">
          <a:xfrm>
            <a:off x="917144" y="1161734"/>
            <a:ext cx="104116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6575" indent="-536575">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20000"/>
              </a:spcBef>
            </a:pPr>
            <a:r>
              <a:rPr lang="en-US" altLang="zh-CN" dirty="0">
                <a:solidFill>
                  <a:srgbClr val="FF6666"/>
                </a:solidFill>
                <a:latin typeface="华文细黑" panose="02010600040101010101" pitchFamily="2" charset="-122"/>
                <a:ea typeface="华文细黑" panose="02010600040101010101" pitchFamily="2" charset="-122"/>
              </a:rPr>
              <a:t>★   </a:t>
            </a:r>
            <a:r>
              <a:rPr lang="zh-CN" altLang="en-US" dirty="0">
                <a:solidFill>
                  <a:srgbClr val="FF6666"/>
                </a:solidFill>
                <a:latin typeface="华文细黑" panose="02010600040101010101" pitchFamily="2" charset="-122"/>
                <a:ea typeface="华文细黑" panose="02010600040101010101" pitchFamily="2" charset="-122"/>
              </a:rPr>
              <a:t>回转体截交线通常是封闭的平面曲线，或是由曲线和直线所围成的平面图形。   </a:t>
            </a:r>
          </a:p>
        </p:txBody>
      </p:sp>
      <p:sp>
        <p:nvSpPr>
          <p:cNvPr id="197" name="AutoShape 5">
            <a:hlinkClick r:id="" action="ppaction://noaction" highlightClick="1"/>
          </p:cNvPr>
          <p:cNvSpPr>
            <a:spLocks noChangeArrowheads="1"/>
          </p:cNvSpPr>
          <p:nvPr/>
        </p:nvSpPr>
        <p:spPr bwMode="auto">
          <a:xfrm>
            <a:off x="3001965" y="2052098"/>
            <a:ext cx="1635125" cy="1749425"/>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9" name="AutoShape 7">
            <a:hlinkClick r:id="rId2" action="ppaction://hlinksldjump" highlightClick="1"/>
          </p:cNvPr>
          <p:cNvSpPr>
            <a:spLocks noChangeArrowheads="1"/>
          </p:cNvSpPr>
          <p:nvPr/>
        </p:nvSpPr>
        <p:spPr bwMode="auto">
          <a:xfrm>
            <a:off x="6227764" y="2110152"/>
            <a:ext cx="1698625" cy="1844675"/>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0" name="AutoShape 8">
            <a:hlinkClick r:id="rId3" action="ppaction://hlinksldjump" highlightClick="1"/>
          </p:cNvPr>
          <p:cNvSpPr>
            <a:spLocks noChangeArrowheads="1"/>
          </p:cNvSpPr>
          <p:nvPr/>
        </p:nvSpPr>
        <p:spPr bwMode="auto">
          <a:xfrm>
            <a:off x="6219826" y="1462089"/>
            <a:ext cx="2022475" cy="1722437"/>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1" name="AutoShape 9">
            <a:hlinkClick r:id="rId4" action="ppaction://hlinksldjump" highlightClick="1"/>
          </p:cNvPr>
          <p:cNvSpPr>
            <a:spLocks noChangeArrowheads="1"/>
          </p:cNvSpPr>
          <p:nvPr/>
        </p:nvSpPr>
        <p:spPr bwMode="auto">
          <a:xfrm>
            <a:off x="5756276" y="1435101"/>
            <a:ext cx="1698625" cy="1914525"/>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2" name="AutoShape 10">
            <a:hlinkClick r:id="rId5" action="ppaction://hlinksldjump" highlightClick="1"/>
          </p:cNvPr>
          <p:cNvSpPr>
            <a:spLocks noChangeArrowheads="1"/>
          </p:cNvSpPr>
          <p:nvPr/>
        </p:nvSpPr>
        <p:spPr bwMode="auto">
          <a:xfrm>
            <a:off x="6654801" y="3263900"/>
            <a:ext cx="2022475" cy="1722438"/>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203" name="Group 11"/>
          <p:cNvGrpSpPr>
            <a:grpSpLocks/>
          </p:cNvGrpSpPr>
          <p:nvPr/>
        </p:nvGrpSpPr>
        <p:grpSpPr bwMode="auto">
          <a:xfrm>
            <a:off x="3328988" y="4014757"/>
            <a:ext cx="1250950" cy="1758950"/>
            <a:chOff x="484" y="2166"/>
            <a:chExt cx="788" cy="1108"/>
          </a:xfrm>
        </p:grpSpPr>
        <p:sp>
          <p:nvSpPr>
            <p:cNvPr id="204" name="Freeform 12"/>
            <p:cNvSpPr/>
            <p:nvPr/>
          </p:nvSpPr>
          <p:spPr bwMode="auto">
            <a:xfrm>
              <a:off x="510" y="2166"/>
              <a:ext cx="744" cy="426"/>
            </a:xfrm>
            <a:custGeom>
              <a:avLst/>
              <a:gdLst/>
              <a:ahLst/>
              <a:cxnLst>
                <a:cxn ang="0">
                  <a:pos x="240" y="0"/>
                </a:cxn>
                <a:cxn ang="0">
                  <a:pos x="180" y="15"/>
                </a:cxn>
                <a:cxn ang="0">
                  <a:pos x="114" y="45"/>
                </a:cxn>
                <a:cxn ang="0">
                  <a:pos x="63" y="75"/>
                </a:cxn>
                <a:cxn ang="0">
                  <a:pos x="30" y="102"/>
                </a:cxn>
                <a:cxn ang="0">
                  <a:pos x="0" y="138"/>
                </a:cxn>
                <a:cxn ang="0">
                  <a:pos x="501" y="426"/>
                </a:cxn>
                <a:cxn ang="0">
                  <a:pos x="573" y="408"/>
                </a:cxn>
                <a:cxn ang="0">
                  <a:pos x="627" y="384"/>
                </a:cxn>
                <a:cxn ang="0">
                  <a:pos x="657" y="366"/>
                </a:cxn>
                <a:cxn ang="0">
                  <a:pos x="693" y="342"/>
                </a:cxn>
                <a:cxn ang="0">
                  <a:pos x="720" y="312"/>
                </a:cxn>
                <a:cxn ang="0">
                  <a:pos x="744" y="288"/>
                </a:cxn>
                <a:cxn ang="0">
                  <a:pos x="240" y="0"/>
                </a:cxn>
              </a:cxnLst>
              <a:rect l="0" t="0" r="r" b="b"/>
              <a:pathLst>
                <a:path w="744" h="426">
                  <a:moveTo>
                    <a:pt x="240" y="0"/>
                  </a:moveTo>
                  <a:lnTo>
                    <a:pt x="180" y="15"/>
                  </a:lnTo>
                  <a:lnTo>
                    <a:pt x="114" y="45"/>
                  </a:lnTo>
                  <a:lnTo>
                    <a:pt x="63" y="75"/>
                  </a:lnTo>
                  <a:lnTo>
                    <a:pt x="30" y="102"/>
                  </a:lnTo>
                  <a:lnTo>
                    <a:pt x="0" y="138"/>
                  </a:lnTo>
                  <a:lnTo>
                    <a:pt x="501" y="426"/>
                  </a:lnTo>
                  <a:lnTo>
                    <a:pt x="573" y="408"/>
                  </a:lnTo>
                  <a:lnTo>
                    <a:pt x="627" y="384"/>
                  </a:lnTo>
                  <a:cubicBezTo>
                    <a:pt x="641" y="377"/>
                    <a:pt x="646" y="373"/>
                    <a:pt x="657" y="366"/>
                  </a:cubicBezTo>
                  <a:cubicBezTo>
                    <a:pt x="668" y="359"/>
                    <a:pt x="683" y="351"/>
                    <a:pt x="693" y="342"/>
                  </a:cubicBezTo>
                  <a:lnTo>
                    <a:pt x="720" y="312"/>
                  </a:lnTo>
                  <a:lnTo>
                    <a:pt x="744" y="288"/>
                  </a:lnTo>
                  <a:lnTo>
                    <a:pt x="240" y="0"/>
                  </a:lnTo>
                  <a:close/>
                </a:path>
              </a:pathLst>
            </a:custGeom>
            <a:gradFill rotWithShape="1">
              <a:gsLst>
                <a:gs pos="0">
                  <a:srgbClr val="0066CC"/>
                </a:gs>
                <a:gs pos="50000">
                  <a:schemeClr val="bg1"/>
                </a:gs>
                <a:gs pos="100000">
                  <a:srgbClr val="0066CC"/>
                </a:gs>
              </a:gsLst>
              <a:lin ang="0" scaled="1"/>
            </a:gradFill>
            <a:ln w="9525" cap="flat" cmpd="sng">
              <a:solidFill>
                <a:schemeClr val="bg2"/>
              </a:solidFill>
              <a:prstDash val="solid"/>
              <a:round/>
              <a:headEnd type="none" w="med" len="med"/>
              <a:tailEnd type="none" w="med" len="med"/>
            </a:ln>
            <a:effectLst/>
          </p:spPr>
          <p:txBody>
            <a:bodyPr/>
            <a:lstStyle/>
            <a:p>
              <a:pPr>
                <a:buFontTx/>
                <a:buNone/>
                <a:defRPr/>
              </a:pPr>
              <a:endParaRPr kumimoji="1" lang="zh-CN" altLang="en-US"/>
            </a:p>
          </p:txBody>
        </p:sp>
        <p:sp>
          <p:nvSpPr>
            <p:cNvPr id="205" name="Freeform 13"/>
            <p:cNvSpPr/>
            <p:nvPr/>
          </p:nvSpPr>
          <p:spPr bwMode="auto">
            <a:xfrm>
              <a:off x="507" y="2304"/>
              <a:ext cx="504" cy="525"/>
            </a:xfrm>
            <a:custGeom>
              <a:avLst/>
              <a:gdLst/>
              <a:ahLst/>
              <a:cxnLst>
                <a:cxn ang="0">
                  <a:pos x="0" y="0"/>
                </a:cxn>
                <a:cxn ang="0">
                  <a:pos x="0" y="237"/>
                </a:cxn>
                <a:cxn ang="0">
                  <a:pos x="504" y="525"/>
                </a:cxn>
                <a:cxn ang="0">
                  <a:pos x="504" y="288"/>
                </a:cxn>
                <a:cxn ang="0">
                  <a:pos x="0" y="0"/>
                </a:cxn>
              </a:cxnLst>
              <a:rect l="0" t="0" r="r" b="b"/>
              <a:pathLst>
                <a:path w="504" h="525">
                  <a:moveTo>
                    <a:pt x="0" y="0"/>
                  </a:moveTo>
                  <a:lnTo>
                    <a:pt x="0" y="237"/>
                  </a:lnTo>
                  <a:lnTo>
                    <a:pt x="504" y="525"/>
                  </a:lnTo>
                  <a:lnTo>
                    <a:pt x="504" y="288"/>
                  </a:lnTo>
                  <a:lnTo>
                    <a:pt x="0" y="0"/>
                  </a:lnTo>
                  <a:close/>
                </a:path>
              </a:pathLst>
            </a:custGeom>
            <a:gradFill rotWithShape="1">
              <a:gsLst>
                <a:gs pos="0">
                  <a:srgbClr val="0066CC"/>
                </a:gs>
                <a:gs pos="50000">
                  <a:schemeClr val="bg1"/>
                </a:gs>
                <a:gs pos="100000">
                  <a:srgbClr val="0066CC"/>
                </a:gs>
              </a:gsLst>
              <a:lin ang="0" scaled="1"/>
            </a:gradFill>
            <a:ln w="9525" cap="flat" cmpd="sng">
              <a:solidFill>
                <a:schemeClr val="bg2"/>
              </a:solidFill>
              <a:prstDash val="solid"/>
              <a:round/>
              <a:headEnd type="none" w="med" len="med"/>
              <a:tailEnd type="none" w="med" len="med"/>
            </a:ln>
            <a:effectLst/>
          </p:spPr>
          <p:txBody>
            <a:bodyPr/>
            <a:lstStyle/>
            <a:p>
              <a:pPr>
                <a:buFontTx/>
                <a:buNone/>
                <a:defRPr/>
              </a:pPr>
              <a:endParaRPr kumimoji="1" lang="zh-CN" altLang="en-US"/>
            </a:p>
          </p:txBody>
        </p:sp>
        <p:sp>
          <p:nvSpPr>
            <p:cNvPr id="206" name="Freeform 14"/>
            <p:cNvSpPr/>
            <p:nvPr/>
          </p:nvSpPr>
          <p:spPr bwMode="auto">
            <a:xfrm>
              <a:off x="484" y="2460"/>
              <a:ext cx="786" cy="814"/>
            </a:xfrm>
            <a:custGeom>
              <a:avLst/>
              <a:gdLst/>
              <a:ahLst/>
              <a:cxnLst>
                <a:cxn ang="0">
                  <a:pos x="20" y="86"/>
                </a:cxn>
                <a:cxn ang="0">
                  <a:pos x="8" y="114"/>
                </a:cxn>
                <a:cxn ang="0">
                  <a:pos x="2" y="130"/>
                </a:cxn>
                <a:cxn ang="0">
                  <a:pos x="0" y="152"/>
                </a:cxn>
                <a:cxn ang="0">
                  <a:pos x="0" y="598"/>
                </a:cxn>
                <a:cxn ang="0">
                  <a:pos x="14" y="638"/>
                </a:cxn>
                <a:cxn ang="0">
                  <a:pos x="30" y="672"/>
                </a:cxn>
                <a:cxn ang="0">
                  <a:pos x="56" y="708"/>
                </a:cxn>
                <a:cxn ang="0">
                  <a:pos x="108" y="744"/>
                </a:cxn>
                <a:cxn ang="0">
                  <a:pos x="154" y="768"/>
                </a:cxn>
                <a:cxn ang="0">
                  <a:pos x="204" y="786"/>
                </a:cxn>
                <a:cxn ang="0">
                  <a:pos x="260" y="804"/>
                </a:cxn>
                <a:cxn ang="0">
                  <a:pos x="296" y="806"/>
                </a:cxn>
                <a:cxn ang="0">
                  <a:pos x="344" y="814"/>
                </a:cxn>
                <a:cxn ang="0">
                  <a:pos x="380" y="814"/>
                </a:cxn>
                <a:cxn ang="0">
                  <a:pos x="406" y="814"/>
                </a:cxn>
                <a:cxn ang="0">
                  <a:pos x="466" y="812"/>
                </a:cxn>
                <a:cxn ang="0">
                  <a:pos x="514" y="804"/>
                </a:cxn>
                <a:cxn ang="0">
                  <a:pos x="546" y="796"/>
                </a:cxn>
                <a:cxn ang="0">
                  <a:pos x="584" y="788"/>
                </a:cxn>
                <a:cxn ang="0">
                  <a:pos x="624" y="774"/>
                </a:cxn>
                <a:cxn ang="0">
                  <a:pos x="674" y="746"/>
                </a:cxn>
                <a:cxn ang="0">
                  <a:pos x="714" y="718"/>
                </a:cxn>
                <a:cxn ang="0">
                  <a:pos x="746" y="690"/>
                </a:cxn>
                <a:cxn ang="0">
                  <a:pos x="776" y="646"/>
                </a:cxn>
                <a:cxn ang="0">
                  <a:pos x="782" y="628"/>
                </a:cxn>
                <a:cxn ang="0">
                  <a:pos x="784" y="616"/>
                </a:cxn>
                <a:cxn ang="0">
                  <a:pos x="786" y="158"/>
                </a:cxn>
                <a:cxn ang="0">
                  <a:pos x="782" y="178"/>
                </a:cxn>
                <a:cxn ang="0">
                  <a:pos x="774" y="210"/>
                </a:cxn>
                <a:cxn ang="0">
                  <a:pos x="764" y="226"/>
                </a:cxn>
                <a:cxn ang="0">
                  <a:pos x="764" y="0"/>
                </a:cxn>
                <a:cxn ang="0">
                  <a:pos x="736" y="30"/>
                </a:cxn>
                <a:cxn ang="0">
                  <a:pos x="728" y="48"/>
                </a:cxn>
                <a:cxn ang="0">
                  <a:pos x="712" y="58"/>
                </a:cxn>
                <a:cxn ang="0">
                  <a:pos x="688" y="76"/>
                </a:cxn>
                <a:cxn ang="0">
                  <a:pos x="666" y="88"/>
                </a:cxn>
                <a:cxn ang="0">
                  <a:pos x="648" y="98"/>
                </a:cxn>
                <a:cxn ang="0">
                  <a:pos x="604" y="118"/>
                </a:cxn>
                <a:cxn ang="0">
                  <a:pos x="580" y="124"/>
                </a:cxn>
                <a:cxn ang="0">
                  <a:pos x="560" y="128"/>
                </a:cxn>
                <a:cxn ang="0">
                  <a:pos x="524" y="136"/>
                </a:cxn>
                <a:cxn ang="0">
                  <a:pos x="528" y="372"/>
                </a:cxn>
                <a:cxn ang="0">
                  <a:pos x="20" y="86"/>
                </a:cxn>
              </a:cxnLst>
              <a:rect l="0" t="0" r="r" b="b"/>
              <a:pathLst>
                <a:path w="786" h="814">
                  <a:moveTo>
                    <a:pt x="20" y="86"/>
                  </a:moveTo>
                  <a:lnTo>
                    <a:pt x="8" y="114"/>
                  </a:lnTo>
                  <a:lnTo>
                    <a:pt x="2" y="130"/>
                  </a:lnTo>
                  <a:lnTo>
                    <a:pt x="0" y="152"/>
                  </a:lnTo>
                  <a:lnTo>
                    <a:pt x="0" y="598"/>
                  </a:lnTo>
                  <a:lnTo>
                    <a:pt x="14" y="638"/>
                  </a:lnTo>
                  <a:lnTo>
                    <a:pt x="30" y="672"/>
                  </a:lnTo>
                  <a:lnTo>
                    <a:pt x="56" y="708"/>
                  </a:lnTo>
                  <a:lnTo>
                    <a:pt x="108" y="744"/>
                  </a:lnTo>
                  <a:lnTo>
                    <a:pt x="154" y="768"/>
                  </a:lnTo>
                  <a:lnTo>
                    <a:pt x="204" y="786"/>
                  </a:lnTo>
                  <a:lnTo>
                    <a:pt x="260" y="804"/>
                  </a:lnTo>
                  <a:lnTo>
                    <a:pt x="296" y="806"/>
                  </a:lnTo>
                  <a:lnTo>
                    <a:pt x="344" y="814"/>
                  </a:lnTo>
                  <a:lnTo>
                    <a:pt x="380" y="814"/>
                  </a:lnTo>
                  <a:lnTo>
                    <a:pt x="406" y="814"/>
                  </a:lnTo>
                  <a:lnTo>
                    <a:pt x="466" y="812"/>
                  </a:lnTo>
                  <a:lnTo>
                    <a:pt x="514" y="804"/>
                  </a:lnTo>
                  <a:lnTo>
                    <a:pt x="546" y="796"/>
                  </a:lnTo>
                  <a:lnTo>
                    <a:pt x="584" y="788"/>
                  </a:lnTo>
                  <a:lnTo>
                    <a:pt x="624" y="774"/>
                  </a:lnTo>
                  <a:lnTo>
                    <a:pt x="674" y="746"/>
                  </a:lnTo>
                  <a:lnTo>
                    <a:pt x="714" y="718"/>
                  </a:lnTo>
                  <a:lnTo>
                    <a:pt x="746" y="690"/>
                  </a:lnTo>
                  <a:lnTo>
                    <a:pt x="776" y="646"/>
                  </a:lnTo>
                  <a:lnTo>
                    <a:pt x="782" y="628"/>
                  </a:lnTo>
                  <a:lnTo>
                    <a:pt x="784" y="616"/>
                  </a:lnTo>
                  <a:lnTo>
                    <a:pt x="786" y="158"/>
                  </a:lnTo>
                  <a:lnTo>
                    <a:pt x="782" y="178"/>
                  </a:lnTo>
                  <a:lnTo>
                    <a:pt x="774" y="210"/>
                  </a:lnTo>
                  <a:lnTo>
                    <a:pt x="764" y="226"/>
                  </a:lnTo>
                  <a:lnTo>
                    <a:pt x="764" y="0"/>
                  </a:lnTo>
                  <a:lnTo>
                    <a:pt x="736" y="30"/>
                  </a:lnTo>
                  <a:lnTo>
                    <a:pt x="728" y="48"/>
                  </a:lnTo>
                  <a:lnTo>
                    <a:pt x="712" y="58"/>
                  </a:lnTo>
                  <a:lnTo>
                    <a:pt x="688" y="76"/>
                  </a:lnTo>
                  <a:lnTo>
                    <a:pt x="666" y="88"/>
                  </a:lnTo>
                  <a:lnTo>
                    <a:pt x="648" y="98"/>
                  </a:lnTo>
                  <a:lnTo>
                    <a:pt x="604" y="118"/>
                  </a:lnTo>
                  <a:lnTo>
                    <a:pt x="580" y="124"/>
                  </a:lnTo>
                  <a:lnTo>
                    <a:pt x="560" y="128"/>
                  </a:lnTo>
                  <a:lnTo>
                    <a:pt x="524" y="136"/>
                  </a:lnTo>
                  <a:lnTo>
                    <a:pt x="528" y="372"/>
                  </a:lnTo>
                  <a:lnTo>
                    <a:pt x="20" y="86"/>
                  </a:lnTo>
                  <a:close/>
                </a:path>
              </a:pathLst>
            </a:custGeom>
            <a:gradFill rotWithShape="1">
              <a:gsLst>
                <a:gs pos="0">
                  <a:srgbClr val="0066CC"/>
                </a:gs>
                <a:gs pos="50000">
                  <a:schemeClr val="bg1"/>
                </a:gs>
                <a:gs pos="100000">
                  <a:srgbClr val="0066CC"/>
                </a:gs>
              </a:gsLst>
              <a:lin ang="0" scaled="1"/>
            </a:gradFill>
            <a:ln w="9525" cap="flat" cmpd="sng">
              <a:solidFill>
                <a:schemeClr val="bg2"/>
              </a:solidFill>
              <a:prstDash val="solid"/>
              <a:round/>
              <a:headEnd type="none" w="med" len="med"/>
              <a:tailEnd type="none" w="med" len="med"/>
            </a:ln>
            <a:effectLst/>
          </p:spPr>
          <p:txBody>
            <a:bodyPr/>
            <a:lstStyle/>
            <a:p>
              <a:pPr>
                <a:buFontTx/>
                <a:buNone/>
                <a:defRPr/>
              </a:pPr>
              <a:endParaRPr kumimoji="1" lang="zh-CN" altLang="en-US"/>
            </a:p>
          </p:txBody>
        </p:sp>
        <p:sp>
          <p:nvSpPr>
            <p:cNvPr id="207" name="Freeform 15"/>
            <p:cNvSpPr/>
            <p:nvPr/>
          </p:nvSpPr>
          <p:spPr bwMode="auto">
            <a:xfrm>
              <a:off x="1248" y="2552"/>
              <a:ext cx="24" cy="146"/>
            </a:xfrm>
            <a:custGeom>
              <a:avLst/>
              <a:gdLst/>
              <a:ahLst/>
              <a:cxnLst>
                <a:cxn ang="0">
                  <a:pos x="2" y="0"/>
                </a:cxn>
                <a:cxn ang="0">
                  <a:pos x="12" y="28"/>
                </a:cxn>
                <a:cxn ang="0">
                  <a:pos x="22" y="58"/>
                </a:cxn>
                <a:cxn ang="0">
                  <a:pos x="24" y="84"/>
                </a:cxn>
                <a:cxn ang="0">
                  <a:pos x="20" y="108"/>
                </a:cxn>
                <a:cxn ang="0">
                  <a:pos x="12" y="132"/>
                </a:cxn>
                <a:cxn ang="0">
                  <a:pos x="0" y="146"/>
                </a:cxn>
                <a:cxn ang="0">
                  <a:pos x="2" y="0"/>
                </a:cxn>
              </a:cxnLst>
              <a:rect l="0" t="0" r="r" b="b"/>
              <a:pathLst>
                <a:path w="24" h="146">
                  <a:moveTo>
                    <a:pt x="2" y="0"/>
                  </a:moveTo>
                  <a:lnTo>
                    <a:pt x="12" y="28"/>
                  </a:lnTo>
                  <a:lnTo>
                    <a:pt x="22" y="58"/>
                  </a:lnTo>
                  <a:lnTo>
                    <a:pt x="24" y="84"/>
                  </a:lnTo>
                  <a:lnTo>
                    <a:pt x="20" y="108"/>
                  </a:lnTo>
                  <a:lnTo>
                    <a:pt x="12" y="132"/>
                  </a:lnTo>
                  <a:lnTo>
                    <a:pt x="0" y="146"/>
                  </a:lnTo>
                  <a:lnTo>
                    <a:pt x="2" y="0"/>
                  </a:lnTo>
                  <a:close/>
                </a:path>
              </a:pathLst>
            </a:custGeom>
            <a:gradFill rotWithShape="1">
              <a:gsLst>
                <a:gs pos="0">
                  <a:srgbClr val="0066CC"/>
                </a:gs>
                <a:gs pos="50000">
                  <a:schemeClr val="bg1"/>
                </a:gs>
                <a:gs pos="100000">
                  <a:srgbClr val="0066CC"/>
                </a:gs>
              </a:gsLst>
              <a:lin ang="0" scaled="1"/>
            </a:gradFill>
            <a:ln w="9525" cap="flat" cmpd="sng">
              <a:solidFill>
                <a:schemeClr val="bg2"/>
              </a:solidFill>
              <a:prstDash val="solid"/>
              <a:round/>
              <a:headEnd type="none" w="med" len="med"/>
              <a:tailEnd type="none" w="med" len="med"/>
            </a:ln>
            <a:effectLst/>
          </p:spPr>
          <p:txBody>
            <a:bodyPr/>
            <a:lstStyle/>
            <a:p>
              <a:pPr>
                <a:buFontTx/>
                <a:buNone/>
                <a:defRPr/>
              </a:pPr>
              <a:endParaRPr kumimoji="1" lang="zh-CN" altLang="en-US"/>
            </a:p>
          </p:txBody>
        </p:sp>
        <p:sp>
          <p:nvSpPr>
            <p:cNvPr id="208" name="Freeform 16"/>
            <p:cNvSpPr/>
            <p:nvPr/>
          </p:nvSpPr>
          <p:spPr bwMode="auto">
            <a:xfrm>
              <a:off x="491" y="2540"/>
              <a:ext cx="525" cy="294"/>
            </a:xfrm>
            <a:custGeom>
              <a:avLst/>
              <a:gdLst/>
              <a:ahLst/>
              <a:cxnLst>
                <a:cxn ang="0">
                  <a:pos x="18" y="0"/>
                </a:cxn>
                <a:cxn ang="0">
                  <a:pos x="0" y="48"/>
                </a:cxn>
                <a:cxn ang="0">
                  <a:pos x="3" y="108"/>
                </a:cxn>
                <a:cxn ang="0">
                  <a:pos x="33" y="159"/>
                </a:cxn>
                <a:cxn ang="0">
                  <a:pos x="72" y="198"/>
                </a:cxn>
                <a:cxn ang="0">
                  <a:pos x="117" y="231"/>
                </a:cxn>
                <a:cxn ang="0">
                  <a:pos x="186" y="258"/>
                </a:cxn>
                <a:cxn ang="0">
                  <a:pos x="246" y="276"/>
                </a:cxn>
                <a:cxn ang="0">
                  <a:pos x="294" y="285"/>
                </a:cxn>
                <a:cxn ang="0">
                  <a:pos x="351" y="294"/>
                </a:cxn>
                <a:cxn ang="0">
                  <a:pos x="417" y="294"/>
                </a:cxn>
                <a:cxn ang="0">
                  <a:pos x="459" y="291"/>
                </a:cxn>
                <a:cxn ang="0">
                  <a:pos x="507" y="285"/>
                </a:cxn>
                <a:cxn ang="0">
                  <a:pos x="525" y="285"/>
                </a:cxn>
                <a:cxn ang="0">
                  <a:pos x="18" y="0"/>
                </a:cxn>
              </a:cxnLst>
              <a:rect l="0" t="0" r="r" b="b"/>
              <a:pathLst>
                <a:path w="525" h="294">
                  <a:moveTo>
                    <a:pt x="18" y="0"/>
                  </a:moveTo>
                  <a:lnTo>
                    <a:pt x="0" y="48"/>
                  </a:lnTo>
                  <a:lnTo>
                    <a:pt x="3" y="108"/>
                  </a:lnTo>
                  <a:lnTo>
                    <a:pt x="33" y="159"/>
                  </a:lnTo>
                  <a:lnTo>
                    <a:pt x="72" y="198"/>
                  </a:lnTo>
                  <a:lnTo>
                    <a:pt x="117" y="231"/>
                  </a:lnTo>
                  <a:lnTo>
                    <a:pt x="186" y="258"/>
                  </a:lnTo>
                  <a:lnTo>
                    <a:pt x="246" y="276"/>
                  </a:lnTo>
                  <a:lnTo>
                    <a:pt x="294" y="285"/>
                  </a:lnTo>
                  <a:lnTo>
                    <a:pt x="351" y="294"/>
                  </a:lnTo>
                  <a:lnTo>
                    <a:pt x="417" y="294"/>
                  </a:lnTo>
                  <a:lnTo>
                    <a:pt x="459" y="291"/>
                  </a:lnTo>
                  <a:lnTo>
                    <a:pt x="507" y="285"/>
                  </a:lnTo>
                  <a:lnTo>
                    <a:pt x="525" y="285"/>
                  </a:lnTo>
                  <a:lnTo>
                    <a:pt x="18" y="0"/>
                  </a:lnTo>
                  <a:close/>
                </a:path>
              </a:pathLst>
            </a:custGeom>
            <a:gradFill rotWithShape="1">
              <a:gsLst>
                <a:gs pos="0">
                  <a:srgbClr val="0066CC"/>
                </a:gs>
                <a:gs pos="50000">
                  <a:schemeClr val="bg1"/>
                </a:gs>
                <a:gs pos="100000">
                  <a:srgbClr val="0066CC"/>
                </a:gs>
              </a:gsLst>
              <a:lin ang="0" scaled="1"/>
            </a:gradFill>
            <a:ln w="9525" cap="flat" cmpd="sng">
              <a:solidFill>
                <a:schemeClr val="bg2"/>
              </a:solidFill>
              <a:prstDash val="solid"/>
              <a:round/>
              <a:headEnd type="none" w="med" len="med"/>
              <a:tailEnd type="none" w="med" len="med"/>
            </a:ln>
            <a:effectLst/>
          </p:spPr>
          <p:txBody>
            <a:bodyPr/>
            <a:lstStyle/>
            <a:p>
              <a:pPr>
                <a:buFontTx/>
                <a:buNone/>
                <a:defRPr/>
              </a:pPr>
              <a:endParaRPr kumimoji="1" lang="zh-CN" altLang="en-US"/>
            </a:p>
          </p:txBody>
        </p:sp>
      </p:grpSp>
      <p:grpSp>
        <p:nvGrpSpPr>
          <p:cNvPr id="209" name="Group 17"/>
          <p:cNvGrpSpPr>
            <a:grpSpLocks/>
          </p:cNvGrpSpPr>
          <p:nvPr/>
        </p:nvGrpSpPr>
        <p:grpSpPr bwMode="auto">
          <a:xfrm>
            <a:off x="6122989" y="2133060"/>
            <a:ext cx="2022475" cy="1722438"/>
            <a:chOff x="2340" y="816"/>
            <a:chExt cx="1274" cy="1085"/>
          </a:xfrm>
        </p:grpSpPr>
        <p:sp>
          <p:nvSpPr>
            <p:cNvPr id="210" name="AutoShape 18">
              <a:hlinkClick r:id="rId6" action="ppaction://hlinksldjump" highlightClick="1"/>
            </p:cNvPr>
            <p:cNvSpPr>
              <a:spLocks noChangeArrowheads="1"/>
            </p:cNvSpPr>
            <p:nvPr/>
          </p:nvSpPr>
          <p:spPr bwMode="auto">
            <a:xfrm>
              <a:off x="2340" y="816"/>
              <a:ext cx="1274" cy="1085"/>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1" name="Freeform 19"/>
            <p:cNvSpPr>
              <a:spLocks noChangeArrowheads="1"/>
            </p:cNvSpPr>
            <p:nvPr/>
          </p:nvSpPr>
          <p:spPr bwMode="auto">
            <a:xfrm>
              <a:off x="2406" y="918"/>
              <a:ext cx="1071" cy="930"/>
            </a:xfrm>
            <a:custGeom>
              <a:avLst/>
              <a:gdLst>
                <a:gd name="T0" fmla="*/ 261 w 1071"/>
                <a:gd name="T1" fmla="*/ 207 h 930"/>
                <a:gd name="T2" fmla="*/ 357 w 1071"/>
                <a:gd name="T3" fmla="*/ 39 h 930"/>
                <a:gd name="T4" fmla="*/ 408 w 1071"/>
                <a:gd name="T5" fmla="*/ 18 h 930"/>
                <a:gd name="T6" fmla="*/ 483 w 1071"/>
                <a:gd name="T7" fmla="*/ 0 h 930"/>
                <a:gd name="T8" fmla="*/ 543 w 1071"/>
                <a:gd name="T9" fmla="*/ 0 h 930"/>
                <a:gd name="T10" fmla="*/ 624 w 1071"/>
                <a:gd name="T11" fmla="*/ 6 h 930"/>
                <a:gd name="T12" fmla="*/ 696 w 1071"/>
                <a:gd name="T13" fmla="*/ 33 h 930"/>
                <a:gd name="T14" fmla="*/ 753 w 1071"/>
                <a:gd name="T15" fmla="*/ 75 h 930"/>
                <a:gd name="T16" fmla="*/ 777 w 1071"/>
                <a:gd name="T17" fmla="*/ 111 h 930"/>
                <a:gd name="T18" fmla="*/ 1041 w 1071"/>
                <a:gd name="T19" fmla="*/ 519 h 930"/>
                <a:gd name="T20" fmla="*/ 1062 w 1071"/>
                <a:gd name="T21" fmla="*/ 567 h 930"/>
                <a:gd name="T22" fmla="*/ 1071 w 1071"/>
                <a:gd name="T23" fmla="*/ 630 h 930"/>
                <a:gd name="T24" fmla="*/ 1053 w 1071"/>
                <a:gd name="T25" fmla="*/ 702 h 930"/>
                <a:gd name="T26" fmla="*/ 1017 w 1071"/>
                <a:gd name="T27" fmla="*/ 762 h 930"/>
                <a:gd name="T28" fmla="*/ 966 w 1071"/>
                <a:gd name="T29" fmla="*/ 810 h 930"/>
                <a:gd name="T30" fmla="*/ 915 w 1071"/>
                <a:gd name="T31" fmla="*/ 840 h 930"/>
                <a:gd name="T32" fmla="*/ 831 w 1071"/>
                <a:gd name="T33" fmla="*/ 876 h 930"/>
                <a:gd name="T34" fmla="*/ 678 w 1071"/>
                <a:gd name="T35" fmla="*/ 918 h 930"/>
                <a:gd name="T36" fmla="*/ 531 w 1071"/>
                <a:gd name="T37" fmla="*/ 930 h 930"/>
                <a:gd name="T38" fmla="*/ 441 w 1071"/>
                <a:gd name="T39" fmla="*/ 924 h 930"/>
                <a:gd name="T40" fmla="*/ 348 w 1071"/>
                <a:gd name="T41" fmla="*/ 912 h 930"/>
                <a:gd name="T42" fmla="*/ 255 w 1071"/>
                <a:gd name="T43" fmla="*/ 885 h 930"/>
                <a:gd name="T44" fmla="*/ 174 w 1071"/>
                <a:gd name="T45" fmla="*/ 849 h 930"/>
                <a:gd name="T46" fmla="*/ 93 w 1071"/>
                <a:gd name="T47" fmla="*/ 795 h 930"/>
                <a:gd name="T48" fmla="*/ 45 w 1071"/>
                <a:gd name="T49" fmla="*/ 747 h 930"/>
                <a:gd name="T50" fmla="*/ 15 w 1071"/>
                <a:gd name="T51" fmla="*/ 693 h 930"/>
                <a:gd name="T52" fmla="*/ 0 w 1071"/>
                <a:gd name="T53" fmla="*/ 639 h 930"/>
                <a:gd name="T54" fmla="*/ 0 w 1071"/>
                <a:gd name="T55" fmla="*/ 603 h 930"/>
                <a:gd name="T56" fmla="*/ 3 w 1071"/>
                <a:gd name="T57" fmla="*/ 570 h 930"/>
                <a:gd name="T58" fmla="*/ 15 w 1071"/>
                <a:gd name="T59" fmla="*/ 540 h 930"/>
                <a:gd name="T60" fmla="*/ 90 w 1071"/>
                <a:gd name="T61" fmla="*/ 426 h 930"/>
                <a:gd name="T62" fmla="*/ 120 w 1071"/>
                <a:gd name="T63" fmla="*/ 372 h 930"/>
                <a:gd name="T64" fmla="*/ 150 w 1071"/>
                <a:gd name="T65" fmla="*/ 330 h 930"/>
                <a:gd name="T66" fmla="*/ 186 w 1071"/>
                <a:gd name="T67" fmla="*/ 279 h 930"/>
                <a:gd name="T68" fmla="*/ 234 w 1071"/>
                <a:gd name="T69" fmla="*/ 234 h 930"/>
                <a:gd name="T70" fmla="*/ 261 w 1071"/>
                <a:gd name="T71" fmla="*/ 207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1" h="930">
                  <a:moveTo>
                    <a:pt x="261" y="207"/>
                  </a:moveTo>
                  <a:lnTo>
                    <a:pt x="357" y="39"/>
                  </a:lnTo>
                  <a:lnTo>
                    <a:pt x="408" y="18"/>
                  </a:lnTo>
                  <a:lnTo>
                    <a:pt x="483" y="0"/>
                  </a:lnTo>
                  <a:lnTo>
                    <a:pt x="543" y="0"/>
                  </a:lnTo>
                  <a:lnTo>
                    <a:pt x="624" y="6"/>
                  </a:lnTo>
                  <a:lnTo>
                    <a:pt x="696" y="33"/>
                  </a:lnTo>
                  <a:lnTo>
                    <a:pt x="753" y="75"/>
                  </a:lnTo>
                  <a:lnTo>
                    <a:pt x="777" y="111"/>
                  </a:lnTo>
                  <a:lnTo>
                    <a:pt x="1041" y="519"/>
                  </a:lnTo>
                  <a:lnTo>
                    <a:pt x="1062" y="567"/>
                  </a:lnTo>
                  <a:lnTo>
                    <a:pt x="1071" y="630"/>
                  </a:lnTo>
                  <a:lnTo>
                    <a:pt x="1053" y="702"/>
                  </a:lnTo>
                  <a:lnTo>
                    <a:pt x="1017" y="762"/>
                  </a:lnTo>
                  <a:lnTo>
                    <a:pt x="966" y="810"/>
                  </a:lnTo>
                  <a:lnTo>
                    <a:pt x="915" y="840"/>
                  </a:lnTo>
                  <a:lnTo>
                    <a:pt x="831" y="876"/>
                  </a:lnTo>
                  <a:lnTo>
                    <a:pt x="678" y="918"/>
                  </a:lnTo>
                  <a:lnTo>
                    <a:pt x="531" y="930"/>
                  </a:lnTo>
                  <a:lnTo>
                    <a:pt x="441" y="924"/>
                  </a:lnTo>
                  <a:lnTo>
                    <a:pt x="348" y="912"/>
                  </a:lnTo>
                  <a:lnTo>
                    <a:pt x="255" y="885"/>
                  </a:lnTo>
                  <a:lnTo>
                    <a:pt x="174" y="849"/>
                  </a:lnTo>
                  <a:lnTo>
                    <a:pt x="93" y="795"/>
                  </a:lnTo>
                  <a:lnTo>
                    <a:pt x="45" y="747"/>
                  </a:lnTo>
                  <a:lnTo>
                    <a:pt x="15" y="693"/>
                  </a:lnTo>
                  <a:lnTo>
                    <a:pt x="0" y="639"/>
                  </a:lnTo>
                  <a:lnTo>
                    <a:pt x="0" y="603"/>
                  </a:lnTo>
                  <a:lnTo>
                    <a:pt x="3" y="570"/>
                  </a:lnTo>
                  <a:lnTo>
                    <a:pt x="15" y="540"/>
                  </a:lnTo>
                  <a:lnTo>
                    <a:pt x="90" y="426"/>
                  </a:lnTo>
                  <a:lnTo>
                    <a:pt x="120" y="372"/>
                  </a:lnTo>
                  <a:lnTo>
                    <a:pt x="150" y="330"/>
                  </a:lnTo>
                  <a:lnTo>
                    <a:pt x="186" y="279"/>
                  </a:lnTo>
                  <a:lnTo>
                    <a:pt x="234" y="234"/>
                  </a:lnTo>
                  <a:lnTo>
                    <a:pt x="261" y="207"/>
                  </a:lnTo>
                  <a:close/>
                </a:path>
              </a:pathLst>
            </a:custGeom>
            <a:gradFill rotWithShape="1">
              <a:gsLst>
                <a:gs pos="0">
                  <a:srgbClr val="33CC33"/>
                </a:gs>
                <a:gs pos="50000">
                  <a:srgbClr val="66FF33"/>
                </a:gs>
                <a:gs pos="100000">
                  <a:srgbClr val="33CC33"/>
                </a:gs>
              </a:gsLst>
              <a:lin ang="5400000" scaled="1"/>
            </a:gradFill>
            <a:ln w="19050">
              <a:solidFill>
                <a:srgbClr val="333399"/>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2" name="Freeform 20"/>
            <p:cNvSpPr>
              <a:spLocks noChangeArrowheads="1"/>
            </p:cNvSpPr>
            <p:nvPr/>
          </p:nvSpPr>
          <p:spPr bwMode="auto">
            <a:xfrm>
              <a:off x="2514" y="1128"/>
              <a:ext cx="693" cy="519"/>
            </a:xfrm>
            <a:custGeom>
              <a:avLst/>
              <a:gdLst>
                <a:gd name="T0" fmla="*/ 162 w 693"/>
                <a:gd name="T1" fmla="*/ 0 h 519"/>
                <a:gd name="T2" fmla="*/ 693 w 693"/>
                <a:gd name="T3" fmla="*/ 306 h 519"/>
                <a:gd name="T4" fmla="*/ 669 w 693"/>
                <a:gd name="T5" fmla="*/ 342 h 519"/>
                <a:gd name="T6" fmla="*/ 621 w 693"/>
                <a:gd name="T7" fmla="*/ 387 h 519"/>
                <a:gd name="T8" fmla="*/ 546 w 693"/>
                <a:gd name="T9" fmla="*/ 444 h 519"/>
                <a:gd name="T10" fmla="*/ 447 w 693"/>
                <a:gd name="T11" fmla="*/ 489 h 519"/>
                <a:gd name="T12" fmla="*/ 348 w 693"/>
                <a:gd name="T13" fmla="*/ 510 h 519"/>
                <a:gd name="T14" fmla="*/ 279 w 693"/>
                <a:gd name="T15" fmla="*/ 519 h 519"/>
                <a:gd name="T16" fmla="*/ 174 w 693"/>
                <a:gd name="T17" fmla="*/ 510 h 519"/>
                <a:gd name="T18" fmla="*/ 99 w 693"/>
                <a:gd name="T19" fmla="*/ 474 h 519"/>
                <a:gd name="T20" fmla="*/ 48 w 693"/>
                <a:gd name="T21" fmla="*/ 432 h 519"/>
                <a:gd name="T22" fmla="*/ 15 w 693"/>
                <a:gd name="T23" fmla="*/ 378 h 519"/>
                <a:gd name="T24" fmla="*/ 3 w 693"/>
                <a:gd name="T25" fmla="*/ 333 h 519"/>
                <a:gd name="T26" fmla="*/ 0 w 693"/>
                <a:gd name="T27" fmla="*/ 291 h 519"/>
                <a:gd name="T28" fmla="*/ 6 w 693"/>
                <a:gd name="T29" fmla="*/ 240 h 519"/>
                <a:gd name="T30" fmla="*/ 18 w 693"/>
                <a:gd name="T31" fmla="*/ 192 h 519"/>
                <a:gd name="T32" fmla="*/ 27 w 693"/>
                <a:gd name="T33" fmla="*/ 156 h 519"/>
                <a:gd name="T34" fmla="*/ 57 w 693"/>
                <a:gd name="T35" fmla="*/ 114 h 519"/>
                <a:gd name="T36" fmla="*/ 78 w 693"/>
                <a:gd name="T37" fmla="*/ 81 h 519"/>
                <a:gd name="T38" fmla="*/ 96 w 693"/>
                <a:gd name="T39" fmla="*/ 60 h 519"/>
                <a:gd name="T40" fmla="*/ 129 w 693"/>
                <a:gd name="T41" fmla="*/ 30 h 519"/>
                <a:gd name="T42" fmla="*/ 162 w 693"/>
                <a:gd name="T43"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3" h="519">
                  <a:moveTo>
                    <a:pt x="162" y="0"/>
                  </a:moveTo>
                  <a:lnTo>
                    <a:pt x="693" y="306"/>
                  </a:lnTo>
                  <a:lnTo>
                    <a:pt x="669" y="342"/>
                  </a:lnTo>
                  <a:lnTo>
                    <a:pt x="621" y="387"/>
                  </a:lnTo>
                  <a:lnTo>
                    <a:pt x="546" y="444"/>
                  </a:lnTo>
                  <a:lnTo>
                    <a:pt x="447" y="489"/>
                  </a:lnTo>
                  <a:lnTo>
                    <a:pt x="348" y="510"/>
                  </a:lnTo>
                  <a:lnTo>
                    <a:pt x="279" y="519"/>
                  </a:lnTo>
                  <a:lnTo>
                    <a:pt x="174" y="510"/>
                  </a:lnTo>
                  <a:lnTo>
                    <a:pt x="99" y="474"/>
                  </a:lnTo>
                  <a:lnTo>
                    <a:pt x="48" y="432"/>
                  </a:lnTo>
                  <a:lnTo>
                    <a:pt x="15" y="378"/>
                  </a:lnTo>
                  <a:lnTo>
                    <a:pt x="3" y="333"/>
                  </a:lnTo>
                  <a:lnTo>
                    <a:pt x="0" y="291"/>
                  </a:lnTo>
                  <a:lnTo>
                    <a:pt x="6" y="240"/>
                  </a:lnTo>
                  <a:lnTo>
                    <a:pt x="18" y="192"/>
                  </a:lnTo>
                  <a:lnTo>
                    <a:pt x="27" y="156"/>
                  </a:lnTo>
                  <a:lnTo>
                    <a:pt x="57" y="114"/>
                  </a:lnTo>
                  <a:lnTo>
                    <a:pt x="78" y="81"/>
                  </a:lnTo>
                  <a:lnTo>
                    <a:pt x="96" y="60"/>
                  </a:lnTo>
                  <a:lnTo>
                    <a:pt x="129" y="30"/>
                  </a:lnTo>
                  <a:lnTo>
                    <a:pt x="162" y="0"/>
                  </a:lnTo>
                  <a:close/>
                </a:path>
              </a:pathLst>
            </a:custGeom>
            <a:gradFill rotWithShape="1">
              <a:gsLst>
                <a:gs pos="0">
                  <a:srgbClr val="33CC33"/>
                </a:gs>
                <a:gs pos="50000">
                  <a:srgbClr val="66FF33"/>
                </a:gs>
                <a:gs pos="100000">
                  <a:srgbClr val="33CC33"/>
                </a:gs>
              </a:gsLst>
              <a:lin ang="5400000" scaled="1"/>
            </a:gradFill>
            <a:ln w="19050">
              <a:solidFill>
                <a:srgbClr val="333399"/>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3" name="Freeform 21"/>
            <p:cNvSpPr>
              <a:spLocks noChangeArrowheads="1"/>
            </p:cNvSpPr>
            <p:nvPr/>
          </p:nvSpPr>
          <p:spPr bwMode="auto">
            <a:xfrm>
              <a:off x="2676" y="963"/>
              <a:ext cx="534" cy="471"/>
            </a:xfrm>
            <a:custGeom>
              <a:avLst/>
              <a:gdLst>
                <a:gd name="T0" fmla="*/ 0 w 534"/>
                <a:gd name="T1" fmla="*/ 159 h 471"/>
                <a:gd name="T2" fmla="*/ 534 w 534"/>
                <a:gd name="T3" fmla="*/ 471 h 471"/>
                <a:gd name="T4" fmla="*/ 438 w 534"/>
                <a:gd name="T5" fmla="*/ 192 h 471"/>
                <a:gd name="T6" fmla="*/ 96 w 534"/>
                <a:gd name="T7" fmla="*/ 0 h 471"/>
                <a:gd name="T8" fmla="*/ 0 w 534"/>
                <a:gd name="T9" fmla="*/ 159 h 471"/>
              </a:gdLst>
              <a:ahLst/>
              <a:cxnLst>
                <a:cxn ang="0">
                  <a:pos x="T0" y="T1"/>
                </a:cxn>
                <a:cxn ang="0">
                  <a:pos x="T2" y="T3"/>
                </a:cxn>
                <a:cxn ang="0">
                  <a:pos x="T4" y="T5"/>
                </a:cxn>
                <a:cxn ang="0">
                  <a:pos x="T6" y="T7"/>
                </a:cxn>
                <a:cxn ang="0">
                  <a:pos x="T8" y="T9"/>
                </a:cxn>
              </a:cxnLst>
              <a:rect l="0" t="0" r="r" b="b"/>
              <a:pathLst>
                <a:path w="534" h="471">
                  <a:moveTo>
                    <a:pt x="0" y="159"/>
                  </a:moveTo>
                  <a:lnTo>
                    <a:pt x="534" y="471"/>
                  </a:lnTo>
                  <a:lnTo>
                    <a:pt x="438" y="192"/>
                  </a:lnTo>
                  <a:lnTo>
                    <a:pt x="96" y="0"/>
                  </a:lnTo>
                  <a:lnTo>
                    <a:pt x="0" y="159"/>
                  </a:lnTo>
                  <a:close/>
                </a:path>
              </a:pathLst>
            </a:custGeom>
            <a:gradFill rotWithShape="1">
              <a:gsLst>
                <a:gs pos="0">
                  <a:srgbClr val="33CC33"/>
                </a:gs>
                <a:gs pos="50000">
                  <a:srgbClr val="66FF33"/>
                </a:gs>
                <a:gs pos="100000">
                  <a:srgbClr val="33CC33"/>
                </a:gs>
              </a:gsLst>
              <a:lin ang="5400000" scaled="1"/>
            </a:gradFill>
            <a:ln w="19050">
              <a:solidFill>
                <a:srgbClr val="333399"/>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4" name="Freeform 22"/>
            <p:cNvSpPr>
              <a:spLocks noChangeArrowheads="1"/>
            </p:cNvSpPr>
            <p:nvPr/>
          </p:nvSpPr>
          <p:spPr bwMode="auto">
            <a:xfrm>
              <a:off x="2772" y="924"/>
              <a:ext cx="414" cy="231"/>
            </a:xfrm>
            <a:custGeom>
              <a:avLst/>
              <a:gdLst>
                <a:gd name="T0" fmla="*/ 0 w 414"/>
                <a:gd name="T1" fmla="*/ 36 h 231"/>
                <a:gd name="T2" fmla="*/ 351 w 414"/>
                <a:gd name="T3" fmla="*/ 231 h 231"/>
                <a:gd name="T4" fmla="*/ 384 w 414"/>
                <a:gd name="T5" fmla="*/ 207 h 231"/>
                <a:gd name="T6" fmla="*/ 405 w 414"/>
                <a:gd name="T7" fmla="*/ 177 h 231"/>
                <a:gd name="T8" fmla="*/ 414 w 414"/>
                <a:gd name="T9" fmla="*/ 153 h 231"/>
                <a:gd name="T10" fmla="*/ 408 w 414"/>
                <a:gd name="T11" fmla="*/ 108 h 231"/>
                <a:gd name="T12" fmla="*/ 384 w 414"/>
                <a:gd name="T13" fmla="*/ 66 h 231"/>
                <a:gd name="T14" fmla="*/ 345 w 414"/>
                <a:gd name="T15" fmla="*/ 39 h 231"/>
                <a:gd name="T16" fmla="*/ 306 w 414"/>
                <a:gd name="T17" fmla="*/ 21 h 231"/>
                <a:gd name="T18" fmla="*/ 261 w 414"/>
                <a:gd name="T19" fmla="*/ 9 h 231"/>
                <a:gd name="T20" fmla="*/ 213 w 414"/>
                <a:gd name="T21" fmla="*/ 0 h 231"/>
                <a:gd name="T22" fmla="*/ 186 w 414"/>
                <a:gd name="T23" fmla="*/ 0 h 231"/>
                <a:gd name="T24" fmla="*/ 150 w 414"/>
                <a:gd name="T25" fmla="*/ 0 h 231"/>
                <a:gd name="T26" fmla="*/ 117 w 414"/>
                <a:gd name="T27" fmla="*/ 3 h 231"/>
                <a:gd name="T28" fmla="*/ 81 w 414"/>
                <a:gd name="T29" fmla="*/ 9 h 231"/>
                <a:gd name="T30" fmla="*/ 57 w 414"/>
                <a:gd name="T31" fmla="*/ 15 h 231"/>
                <a:gd name="T32" fmla="*/ 0 w 414"/>
                <a:gd name="T33"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4" h="231">
                  <a:moveTo>
                    <a:pt x="0" y="36"/>
                  </a:moveTo>
                  <a:lnTo>
                    <a:pt x="351" y="231"/>
                  </a:lnTo>
                  <a:lnTo>
                    <a:pt x="384" y="207"/>
                  </a:lnTo>
                  <a:lnTo>
                    <a:pt x="405" y="177"/>
                  </a:lnTo>
                  <a:lnTo>
                    <a:pt x="414" y="153"/>
                  </a:lnTo>
                  <a:lnTo>
                    <a:pt x="408" y="108"/>
                  </a:lnTo>
                  <a:lnTo>
                    <a:pt x="384" y="66"/>
                  </a:lnTo>
                  <a:lnTo>
                    <a:pt x="345" y="39"/>
                  </a:lnTo>
                  <a:lnTo>
                    <a:pt x="306" y="21"/>
                  </a:lnTo>
                  <a:lnTo>
                    <a:pt x="261" y="9"/>
                  </a:lnTo>
                  <a:lnTo>
                    <a:pt x="213" y="0"/>
                  </a:lnTo>
                  <a:lnTo>
                    <a:pt x="186" y="0"/>
                  </a:lnTo>
                  <a:lnTo>
                    <a:pt x="150" y="0"/>
                  </a:lnTo>
                  <a:lnTo>
                    <a:pt x="117" y="3"/>
                  </a:lnTo>
                  <a:lnTo>
                    <a:pt x="81" y="9"/>
                  </a:lnTo>
                  <a:lnTo>
                    <a:pt x="57" y="15"/>
                  </a:lnTo>
                  <a:lnTo>
                    <a:pt x="0" y="36"/>
                  </a:lnTo>
                  <a:close/>
                </a:path>
              </a:pathLst>
            </a:custGeom>
            <a:gradFill rotWithShape="1">
              <a:gsLst>
                <a:gs pos="0">
                  <a:srgbClr val="33CC33"/>
                </a:gs>
                <a:gs pos="50000">
                  <a:srgbClr val="66FF33"/>
                </a:gs>
                <a:gs pos="100000">
                  <a:srgbClr val="33CC33"/>
                </a:gs>
              </a:gsLst>
              <a:lin ang="5400000" scaled="1"/>
            </a:gradFill>
            <a:ln w="19050">
              <a:solidFill>
                <a:srgbClr val="333399"/>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215" name="Group 23"/>
          <p:cNvGrpSpPr>
            <a:grpSpLocks/>
          </p:cNvGrpSpPr>
          <p:nvPr/>
        </p:nvGrpSpPr>
        <p:grpSpPr bwMode="auto">
          <a:xfrm>
            <a:off x="3098802" y="2133060"/>
            <a:ext cx="1533525" cy="1600200"/>
            <a:chOff x="915" y="930"/>
            <a:chExt cx="966" cy="1008"/>
          </a:xfrm>
        </p:grpSpPr>
        <p:sp>
          <p:nvSpPr>
            <p:cNvPr id="216" name="Freeform 24"/>
            <p:cNvSpPr>
              <a:spLocks noChangeArrowheads="1"/>
            </p:cNvSpPr>
            <p:nvPr/>
          </p:nvSpPr>
          <p:spPr bwMode="auto">
            <a:xfrm>
              <a:off x="915" y="930"/>
              <a:ext cx="966" cy="984"/>
            </a:xfrm>
            <a:custGeom>
              <a:avLst/>
              <a:gdLst>
                <a:gd name="T0" fmla="*/ 300 w 966"/>
                <a:gd name="T1" fmla="*/ 111 h 984"/>
                <a:gd name="T2" fmla="*/ 486 w 966"/>
                <a:gd name="T3" fmla="*/ 9 h 984"/>
                <a:gd name="T4" fmla="*/ 528 w 966"/>
                <a:gd name="T5" fmla="*/ 0 h 984"/>
                <a:gd name="T6" fmla="*/ 612 w 966"/>
                <a:gd name="T7" fmla="*/ 9 h 984"/>
                <a:gd name="T8" fmla="*/ 705 w 966"/>
                <a:gd name="T9" fmla="*/ 51 h 984"/>
                <a:gd name="T10" fmla="*/ 801 w 966"/>
                <a:gd name="T11" fmla="*/ 132 h 984"/>
                <a:gd name="T12" fmla="*/ 876 w 966"/>
                <a:gd name="T13" fmla="*/ 234 h 984"/>
                <a:gd name="T14" fmla="*/ 909 w 966"/>
                <a:gd name="T15" fmla="*/ 297 h 984"/>
                <a:gd name="T16" fmla="*/ 954 w 966"/>
                <a:gd name="T17" fmla="*/ 414 h 984"/>
                <a:gd name="T18" fmla="*/ 966 w 966"/>
                <a:gd name="T19" fmla="*/ 495 h 984"/>
                <a:gd name="T20" fmla="*/ 963 w 966"/>
                <a:gd name="T21" fmla="*/ 546 h 984"/>
                <a:gd name="T22" fmla="*/ 954 w 966"/>
                <a:gd name="T23" fmla="*/ 597 h 984"/>
                <a:gd name="T24" fmla="*/ 936 w 966"/>
                <a:gd name="T25" fmla="*/ 642 h 984"/>
                <a:gd name="T26" fmla="*/ 909 w 966"/>
                <a:gd name="T27" fmla="*/ 669 h 984"/>
                <a:gd name="T28" fmla="*/ 414 w 966"/>
                <a:gd name="T29" fmla="*/ 945 h 984"/>
                <a:gd name="T30" fmla="*/ 348 w 966"/>
                <a:gd name="T31" fmla="*/ 975 h 984"/>
                <a:gd name="T32" fmla="*/ 267 w 966"/>
                <a:gd name="T33" fmla="*/ 984 h 984"/>
                <a:gd name="T34" fmla="*/ 147 w 966"/>
                <a:gd name="T35" fmla="*/ 969 h 984"/>
                <a:gd name="T36" fmla="*/ 120 w 966"/>
                <a:gd name="T37" fmla="*/ 948 h 984"/>
                <a:gd name="T38" fmla="*/ 81 w 966"/>
                <a:gd name="T39" fmla="*/ 912 h 984"/>
                <a:gd name="T40" fmla="*/ 48 w 966"/>
                <a:gd name="T41" fmla="*/ 870 h 984"/>
                <a:gd name="T42" fmla="*/ 21 w 966"/>
                <a:gd name="T43" fmla="*/ 807 h 984"/>
                <a:gd name="T44" fmla="*/ 6 w 966"/>
                <a:gd name="T45" fmla="*/ 726 h 984"/>
                <a:gd name="T46" fmla="*/ 0 w 966"/>
                <a:gd name="T47" fmla="*/ 645 h 984"/>
                <a:gd name="T48" fmla="*/ 3 w 966"/>
                <a:gd name="T49" fmla="*/ 567 h 984"/>
                <a:gd name="T50" fmla="*/ 24 w 966"/>
                <a:gd name="T51" fmla="*/ 471 h 984"/>
                <a:gd name="T52" fmla="*/ 54 w 966"/>
                <a:gd name="T53" fmla="*/ 402 h 984"/>
                <a:gd name="T54" fmla="*/ 63 w 966"/>
                <a:gd name="T55" fmla="*/ 375 h 984"/>
                <a:gd name="T56" fmla="*/ 90 w 966"/>
                <a:gd name="T57" fmla="*/ 324 h 984"/>
                <a:gd name="T58" fmla="*/ 138 w 966"/>
                <a:gd name="T59" fmla="*/ 255 h 984"/>
                <a:gd name="T60" fmla="*/ 177 w 966"/>
                <a:gd name="T61" fmla="*/ 207 h 984"/>
                <a:gd name="T62" fmla="*/ 240 w 966"/>
                <a:gd name="T63" fmla="*/ 153 h 984"/>
                <a:gd name="T64" fmla="*/ 285 w 966"/>
                <a:gd name="T65" fmla="*/ 123 h 984"/>
                <a:gd name="T66" fmla="*/ 300 w 966"/>
                <a:gd name="T67" fmla="*/ 111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6" h="984">
                  <a:moveTo>
                    <a:pt x="300" y="111"/>
                  </a:moveTo>
                  <a:lnTo>
                    <a:pt x="486" y="9"/>
                  </a:lnTo>
                  <a:lnTo>
                    <a:pt x="528" y="0"/>
                  </a:lnTo>
                  <a:lnTo>
                    <a:pt x="612" y="9"/>
                  </a:lnTo>
                  <a:lnTo>
                    <a:pt x="705" y="51"/>
                  </a:lnTo>
                  <a:lnTo>
                    <a:pt x="801" y="132"/>
                  </a:lnTo>
                  <a:lnTo>
                    <a:pt x="876" y="234"/>
                  </a:lnTo>
                  <a:lnTo>
                    <a:pt x="909" y="297"/>
                  </a:lnTo>
                  <a:lnTo>
                    <a:pt x="954" y="414"/>
                  </a:lnTo>
                  <a:lnTo>
                    <a:pt x="966" y="495"/>
                  </a:lnTo>
                  <a:lnTo>
                    <a:pt x="963" y="546"/>
                  </a:lnTo>
                  <a:lnTo>
                    <a:pt x="954" y="597"/>
                  </a:lnTo>
                  <a:lnTo>
                    <a:pt x="936" y="642"/>
                  </a:lnTo>
                  <a:lnTo>
                    <a:pt x="909" y="669"/>
                  </a:lnTo>
                  <a:lnTo>
                    <a:pt x="414" y="945"/>
                  </a:lnTo>
                  <a:lnTo>
                    <a:pt x="348" y="975"/>
                  </a:lnTo>
                  <a:lnTo>
                    <a:pt x="267" y="984"/>
                  </a:lnTo>
                  <a:lnTo>
                    <a:pt x="147" y="969"/>
                  </a:lnTo>
                  <a:lnTo>
                    <a:pt x="120" y="948"/>
                  </a:lnTo>
                  <a:lnTo>
                    <a:pt x="81" y="912"/>
                  </a:lnTo>
                  <a:lnTo>
                    <a:pt x="48" y="870"/>
                  </a:lnTo>
                  <a:lnTo>
                    <a:pt x="21" y="807"/>
                  </a:lnTo>
                  <a:lnTo>
                    <a:pt x="6" y="726"/>
                  </a:lnTo>
                  <a:lnTo>
                    <a:pt x="0" y="645"/>
                  </a:lnTo>
                  <a:lnTo>
                    <a:pt x="3" y="567"/>
                  </a:lnTo>
                  <a:lnTo>
                    <a:pt x="24" y="471"/>
                  </a:lnTo>
                  <a:lnTo>
                    <a:pt x="54" y="402"/>
                  </a:lnTo>
                  <a:lnTo>
                    <a:pt x="63" y="375"/>
                  </a:lnTo>
                  <a:lnTo>
                    <a:pt x="90" y="324"/>
                  </a:lnTo>
                  <a:lnTo>
                    <a:pt x="138" y="255"/>
                  </a:lnTo>
                  <a:lnTo>
                    <a:pt x="177" y="207"/>
                  </a:lnTo>
                  <a:lnTo>
                    <a:pt x="240" y="153"/>
                  </a:lnTo>
                  <a:lnTo>
                    <a:pt x="285" y="123"/>
                  </a:lnTo>
                  <a:lnTo>
                    <a:pt x="300" y="111"/>
                  </a:lnTo>
                  <a:close/>
                </a:path>
              </a:pathLst>
            </a:custGeom>
            <a:gradFill rotWithShape="1">
              <a:gsLst>
                <a:gs pos="0">
                  <a:srgbClr val="00185E"/>
                </a:gs>
                <a:gs pos="50000">
                  <a:srgbClr val="0033CC"/>
                </a:gs>
                <a:gs pos="100000">
                  <a:srgbClr val="00185E"/>
                </a:gs>
              </a:gsLst>
              <a:lin ang="2700000" scaled="1"/>
            </a:gradFill>
            <a:ln w="9525">
              <a:solidFill>
                <a:srgbClr val="333399"/>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7" name="Oval 25"/>
            <p:cNvSpPr>
              <a:spLocks noChangeArrowheads="1"/>
            </p:cNvSpPr>
            <p:nvPr/>
          </p:nvSpPr>
          <p:spPr bwMode="auto">
            <a:xfrm rot="1500000">
              <a:off x="944" y="973"/>
              <a:ext cx="653" cy="965"/>
            </a:xfrm>
            <a:prstGeom prst="ellipse">
              <a:avLst/>
            </a:prstGeom>
            <a:solidFill>
              <a:srgbClr val="FFCC00"/>
            </a:solidFill>
            <a:ln w="9525">
              <a:solidFill>
                <a:srgbClr val="333399"/>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pic>
        <p:nvPicPr>
          <p:cNvPr id="218"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355776" y="4014757"/>
            <a:ext cx="1690688" cy="2189163"/>
          </a:xfrm>
          <a:prstGeom prst="rect">
            <a:avLst/>
          </a:prstGeom>
        </p:spPr>
      </p:pic>
    </p:spTree>
    <p:extLst>
      <p:ext uri="{BB962C8B-B14F-4D97-AF65-F5344CB8AC3E}">
        <p14:creationId xmlns:p14="http://schemas.microsoft.com/office/powerpoint/2010/main" val="294575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1034458" y="910866"/>
            <a:ext cx="10223500" cy="2954655"/>
          </a:xfrm>
          <a:prstGeom prst="rect">
            <a:avLst/>
          </a:prstGeom>
        </p:spPr>
        <p:txBody>
          <a:bodyPr wrap="square">
            <a:spAutoFit/>
          </a:bodyPr>
          <a:lstStyle/>
          <a:p>
            <a:r>
              <a:rPr lang="zh-CN" altLang="en-US"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本章学习目标</a:t>
            </a:r>
            <a:endPar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marL="2336800" indent="266700">
              <a:lnSpc>
                <a:spcPct val="150000"/>
              </a:lnSpc>
              <a:buFont typeface="Wingdings" pitchFamily="2" charset="2"/>
              <a:buChar char="u"/>
            </a:pPr>
            <a:r>
              <a:rPr lang="en-US" altLang="zh-CN" sz="2000" dirty="0"/>
              <a:t> </a:t>
            </a:r>
            <a:r>
              <a:rPr lang="zh-CN" altLang="zh-CN" sz="2000" dirty="0"/>
              <a:t>掌握基本立体的三视图</a:t>
            </a:r>
          </a:p>
          <a:p>
            <a:pPr marL="2336800" indent="266700">
              <a:lnSpc>
                <a:spcPct val="150000"/>
              </a:lnSpc>
              <a:buFont typeface="Wingdings" pitchFamily="2" charset="2"/>
              <a:buChar char="u"/>
            </a:pPr>
            <a:r>
              <a:rPr lang="zh-CN" altLang="zh-CN" sz="2000" dirty="0"/>
              <a:t>掌握基本立体的投影特性，以及表面作点、线的方法</a:t>
            </a:r>
          </a:p>
          <a:p>
            <a:pPr marL="2336800" lvl="0" indent="266700">
              <a:lnSpc>
                <a:spcPct val="150000"/>
              </a:lnSpc>
              <a:buFont typeface="Wingdings" pitchFamily="2" charset="2"/>
              <a:buChar char="u"/>
            </a:pPr>
            <a:r>
              <a:rPr lang="zh-CN" altLang="zh-CN" sz="2000" dirty="0"/>
              <a:t>了解截交线和相贯线的基本性质。</a:t>
            </a:r>
          </a:p>
          <a:p>
            <a:pPr marL="2336800" indent="266700">
              <a:lnSpc>
                <a:spcPct val="150000"/>
              </a:lnSpc>
              <a:buFont typeface="Wingdings" pitchFamily="2" charset="2"/>
              <a:buChar char="u"/>
            </a:pPr>
            <a:r>
              <a:rPr lang="zh-CN" altLang="zh-CN" sz="2000" dirty="0"/>
              <a:t>掌握求作基本立体截交线的方法</a:t>
            </a:r>
          </a:p>
          <a:p>
            <a:pPr marL="2336800" indent="266700">
              <a:lnSpc>
                <a:spcPct val="150000"/>
              </a:lnSpc>
              <a:buFont typeface="Wingdings" pitchFamily="2" charset="2"/>
              <a:buChar char="u"/>
            </a:pPr>
            <a:r>
              <a:rPr lang="zh-CN" altLang="zh-CN" sz="2000" dirty="0"/>
              <a:t>掌握求作基本立体相贯线的方法</a:t>
            </a:r>
          </a:p>
        </p:txBody>
      </p:sp>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311" y="341387"/>
            <a:ext cx="3780000" cy="684895"/>
          </a:xfrm>
          <a:prstGeom prst="rect">
            <a:avLst/>
          </a:prstGeom>
        </p:spPr>
      </p:pic>
      <p:graphicFrame>
        <p:nvGraphicFramePr>
          <p:cNvPr id="71" name="Object 16"/>
          <p:cNvGraphicFramePr>
            <a:graphicFrameLocks noChangeAspect="1"/>
          </p:cNvGraphicFramePr>
          <p:nvPr>
            <p:extLst>
              <p:ext uri="{D42A27DB-BD31-4B8C-83A1-F6EECF244321}">
                <p14:modId xmlns:p14="http://schemas.microsoft.com/office/powerpoint/2010/main" val="681828986"/>
              </p:ext>
            </p:extLst>
          </p:nvPr>
        </p:nvGraphicFramePr>
        <p:xfrm>
          <a:off x="4976813" y="3946029"/>
          <a:ext cx="2152650" cy="2454275"/>
        </p:xfrm>
        <a:graphic>
          <a:graphicData uri="http://schemas.openxmlformats.org/presentationml/2006/ole">
            <mc:AlternateContent xmlns:mc="http://schemas.openxmlformats.org/markup-compatibility/2006">
              <mc:Choice xmlns:v="urn:schemas-microsoft-com:vml" Requires="v">
                <p:oleObj name="Bitmap Image" r:id="rId3" imgW="30933333" imgH="58733333" progId="Paint.Picture">
                  <p:embed/>
                </p:oleObj>
              </mc:Choice>
              <mc:Fallback>
                <p:oleObj name="Bitmap Image" r:id="rId3" imgW="30933333" imgH="5873333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1270" t="3412" r="47566" b="86707"/>
                      <a:stretch>
                        <a:fillRect/>
                      </a:stretch>
                    </p:blipFill>
                    <p:spPr bwMode="auto">
                      <a:xfrm>
                        <a:off x="4976813" y="3946029"/>
                        <a:ext cx="2152650" cy="2454275"/>
                      </a:xfrm>
                      <a:prstGeom prst="rect">
                        <a:avLst/>
                      </a:prstGeom>
                      <a:noFill/>
                      <a:ln w="9525" cap="flat" cmpd="sng" algn="ctr">
                        <a:solidFill>
                          <a:schemeClr val="tx1"/>
                        </a:solidFill>
                        <a:prstDash val="solid"/>
                        <a:miter lim="800000"/>
                        <a:headEnd/>
                        <a:tailEnd/>
                      </a:ln>
                      <a:effectLst/>
                    </p:spPr>
                  </p:pic>
                </p:oleObj>
              </mc:Fallback>
            </mc:AlternateContent>
          </a:graphicData>
        </a:graphic>
      </p:graphicFrame>
      <p:graphicFrame>
        <p:nvGraphicFramePr>
          <p:cNvPr id="72" name="Object 24"/>
          <p:cNvGraphicFramePr>
            <a:graphicFrameLocks noChangeAspect="1"/>
          </p:cNvGraphicFramePr>
          <p:nvPr>
            <p:extLst>
              <p:ext uri="{D42A27DB-BD31-4B8C-83A1-F6EECF244321}">
                <p14:modId xmlns:p14="http://schemas.microsoft.com/office/powerpoint/2010/main" val="809031536"/>
              </p:ext>
            </p:extLst>
          </p:nvPr>
        </p:nvGraphicFramePr>
        <p:xfrm>
          <a:off x="8359480" y="3976443"/>
          <a:ext cx="2213220" cy="2295302"/>
        </p:xfrm>
        <a:graphic>
          <a:graphicData uri="http://schemas.openxmlformats.org/presentationml/2006/ole">
            <mc:AlternateContent xmlns:mc="http://schemas.openxmlformats.org/markup-compatibility/2006">
              <mc:Choice xmlns:v="urn:schemas-microsoft-com:vml" Requires="v">
                <p:oleObj name="位图图像" r:id="rId5" imgW="30933333" imgH="58733333" progId="Paint.Picture">
                  <p:embed/>
                </p:oleObj>
              </mc:Choice>
              <mc:Fallback>
                <p:oleObj name="位图图像" r:id="rId5" imgW="30933333" imgH="5873333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46" t="3412" r="15541" b="86707"/>
                      <a:stretch>
                        <a:fillRect/>
                      </a:stretch>
                    </p:blipFill>
                    <p:spPr bwMode="auto">
                      <a:xfrm>
                        <a:off x="8359480" y="3976443"/>
                        <a:ext cx="2213220" cy="2295302"/>
                      </a:xfrm>
                      <a:prstGeom prst="rect">
                        <a:avLst/>
                      </a:prstGeom>
                      <a:noFill/>
                      <a:ln w="9525" cap="flat" cmpd="sng" algn="ctr">
                        <a:solidFill>
                          <a:schemeClr val="tx1"/>
                        </a:solidFill>
                        <a:prstDash val="solid"/>
                        <a:miter lim="800000"/>
                        <a:headEnd/>
                        <a:tailEnd/>
                      </a:ln>
                      <a:effectLst/>
                    </p:spPr>
                  </p:pic>
                </p:oleObj>
              </mc:Fallback>
            </mc:AlternateContent>
          </a:graphicData>
        </a:graphic>
      </p:graphicFrame>
      <p:pic>
        <p:nvPicPr>
          <p:cNvPr id="3" name="图片 2"/>
          <p:cNvPicPr>
            <a:picLocks noChangeAspect="1"/>
          </p:cNvPicPr>
          <p:nvPr/>
        </p:nvPicPr>
        <p:blipFill>
          <a:blip r:embed="rId6">
            <a:duotone>
              <a:prstClr val="black"/>
              <a:schemeClr val="bg1">
                <a:tint val="45000"/>
                <a:satMod val="400000"/>
              </a:schemeClr>
            </a:duotone>
          </a:blip>
          <a:stretch>
            <a:fillRect/>
          </a:stretch>
        </p:blipFill>
        <p:spPr>
          <a:xfrm>
            <a:off x="1793174" y="3940109"/>
            <a:ext cx="2066307" cy="2331636"/>
          </a:xfrm>
          <a:prstGeom prst="rect">
            <a:avLst/>
          </a:prstGeom>
          <a:solidFill>
            <a:schemeClr val="bg1"/>
          </a:solidFill>
          <a:ln>
            <a:solidFill>
              <a:schemeClr val="tx1">
                <a:lumMod val="75000"/>
                <a:lumOff val="25000"/>
              </a:schemeClr>
            </a:solidFill>
          </a:ln>
        </p:spPr>
      </p:pic>
      <p:sp>
        <p:nvSpPr>
          <p:cNvPr id="4" name="文本框 3"/>
          <p:cNvSpPr txBox="1"/>
          <p:nvPr/>
        </p:nvSpPr>
        <p:spPr>
          <a:xfrm>
            <a:off x="2387745" y="6312303"/>
            <a:ext cx="877163" cy="369332"/>
          </a:xfrm>
          <a:prstGeom prst="rect">
            <a:avLst/>
          </a:prstGeom>
          <a:noFill/>
        </p:spPr>
        <p:txBody>
          <a:bodyPr wrap="none" rtlCol="0">
            <a:spAutoFit/>
          </a:bodyPr>
          <a:lstStyle/>
          <a:p>
            <a:r>
              <a:rPr lang="zh-CN" altLang="en-US" b="1" dirty="0">
                <a:solidFill>
                  <a:srgbClr val="C00000"/>
                </a:solidFill>
              </a:rPr>
              <a:t>基本体</a:t>
            </a:r>
          </a:p>
        </p:txBody>
      </p:sp>
      <p:sp>
        <p:nvSpPr>
          <p:cNvPr id="76" name="文本框 75"/>
          <p:cNvSpPr txBox="1"/>
          <p:nvPr/>
        </p:nvSpPr>
        <p:spPr>
          <a:xfrm>
            <a:off x="5707627" y="6347928"/>
            <a:ext cx="877163" cy="369332"/>
          </a:xfrm>
          <a:prstGeom prst="rect">
            <a:avLst/>
          </a:prstGeom>
          <a:noFill/>
        </p:spPr>
        <p:txBody>
          <a:bodyPr wrap="none" rtlCol="0">
            <a:spAutoFit/>
          </a:bodyPr>
          <a:lstStyle/>
          <a:p>
            <a:r>
              <a:rPr lang="zh-CN" altLang="en-US" b="1" dirty="0">
                <a:solidFill>
                  <a:srgbClr val="C00000"/>
                </a:solidFill>
              </a:rPr>
              <a:t>截切体</a:t>
            </a:r>
          </a:p>
        </p:txBody>
      </p:sp>
      <p:sp>
        <p:nvSpPr>
          <p:cNvPr id="77" name="文本框 76"/>
          <p:cNvSpPr txBox="1"/>
          <p:nvPr/>
        </p:nvSpPr>
        <p:spPr>
          <a:xfrm>
            <a:off x="9027508" y="6312303"/>
            <a:ext cx="877163" cy="369332"/>
          </a:xfrm>
          <a:prstGeom prst="rect">
            <a:avLst/>
          </a:prstGeom>
          <a:noFill/>
        </p:spPr>
        <p:txBody>
          <a:bodyPr wrap="none" rtlCol="0">
            <a:spAutoFit/>
          </a:bodyPr>
          <a:lstStyle/>
          <a:p>
            <a:r>
              <a:rPr lang="zh-CN" altLang="en-US" b="1" dirty="0">
                <a:solidFill>
                  <a:srgbClr val="C00000"/>
                </a:solidFill>
              </a:rPr>
              <a:t>相贯体</a:t>
            </a:r>
          </a:p>
        </p:txBody>
      </p:sp>
    </p:spTree>
    <p:extLst>
      <p:ext uri="{BB962C8B-B14F-4D97-AF65-F5344CB8AC3E}">
        <p14:creationId xmlns:p14="http://schemas.microsoft.com/office/powerpoint/2010/main" val="9536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txBox="1">
            <a:spLocks noChangeArrowheads="1"/>
          </p:cNvSpPr>
          <p:nvPr/>
        </p:nvSpPr>
        <p:spPr>
          <a:xfrm>
            <a:off x="1194955" y="428483"/>
            <a:ext cx="9542320" cy="32498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300"/>
              </a:lnSpc>
              <a:spcBef>
                <a:spcPct val="50000"/>
              </a:spcBef>
            </a:pPr>
            <a:r>
              <a:rPr lang="zh-CN" altLang="en-US" sz="2400" b="1" dirty="0">
                <a:solidFill>
                  <a:srgbClr val="FF6666"/>
                </a:solidFill>
                <a:latin typeface="Times New Roman" panose="02020603050405020304" pitchFamily="18" charset="0"/>
                <a:ea typeface="华文细黑" panose="02010600040101010101" pitchFamily="2" charset="-122"/>
                <a:cs typeface="Times New Roman" panose="02020603050405020304" pitchFamily="18" charset="0"/>
              </a:rPr>
              <a:t>作图步骤：</a:t>
            </a:r>
            <a:br>
              <a:rPr lang="zh-CN" altLang="en-US" sz="2400" b="1"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br>
            <a:r>
              <a:rPr lang="zh-CN" altLang="en-US" sz="2400" b="1" dirty="0">
                <a:solidFill>
                  <a:srgbClr val="0066FF"/>
                </a:solidFill>
                <a:latin typeface="Times New Roman" panose="02020603050405020304" pitchFamily="18" charset="0"/>
                <a:ea typeface="华文细黑" panose="02010600040101010101" pitchFamily="2" charset="-122"/>
                <a:cs typeface="Times New Roman" panose="02020603050405020304" pitchFamily="18" charset="0"/>
              </a:rPr>
              <a:t>⑴</a:t>
            </a:r>
            <a: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t> 根据截平面位置与曲面立体表面的性质，判别截交线的形状和性质；</a:t>
            </a:r>
            <a:b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br>
            <a:r>
              <a:rPr lang="zh-CN" altLang="en-US" sz="2400" b="1" dirty="0">
                <a:solidFill>
                  <a:srgbClr val="0066FF"/>
                </a:solidFill>
                <a:latin typeface="Times New Roman" panose="02020603050405020304" pitchFamily="18" charset="0"/>
                <a:ea typeface="华文细黑" panose="02010600040101010101" pitchFamily="2" charset="-122"/>
                <a:cs typeface="Times New Roman" panose="02020603050405020304" pitchFamily="18" charset="0"/>
              </a:rPr>
              <a:t>⑵ </a:t>
            </a:r>
            <a: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t>求出截交线上的</a:t>
            </a:r>
            <a:r>
              <a:rPr lang="zh-CN" altLang="en-US" sz="2400" b="1" dirty="0">
                <a:solidFill>
                  <a:srgbClr val="FF6666"/>
                </a:solidFill>
                <a:latin typeface="Times New Roman" panose="02020603050405020304" pitchFamily="18" charset="0"/>
                <a:ea typeface="华文细黑" panose="02010600040101010101" pitchFamily="2" charset="-122"/>
                <a:cs typeface="Times New Roman" panose="02020603050405020304" pitchFamily="18" charset="0"/>
              </a:rPr>
              <a:t>特殊点</a:t>
            </a:r>
            <a: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t>；</a:t>
            </a:r>
            <a:b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br>
            <a:r>
              <a:rPr lang="zh-CN" altLang="en-US" sz="2400" b="1" dirty="0">
                <a:solidFill>
                  <a:srgbClr val="0066FF"/>
                </a:solidFill>
                <a:latin typeface="Times New Roman" panose="02020603050405020304" pitchFamily="18" charset="0"/>
                <a:ea typeface="华文细黑" panose="02010600040101010101" pitchFamily="2" charset="-122"/>
                <a:cs typeface="Times New Roman" panose="02020603050405020304" pitchFamily="18" charset="0"/>
              </a:rPr>
              <a:t>⑶ </a:t>
            </a:r>
            <a: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t>根据需要求出若干个一般点。</a:t>
            </a:r>
            <a:b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br>
            <a:r>
              <a:rPr lang="zh-CN" altLang="en-US" sz="2400" b="1" dirty="0">
                <a:solidFill>
                  <a:srgbClr val="0066FF"/>
                </a:solidFill>
                <a:latin typeface="Times New Roman" panose="02020603050405020304" pitchFamily="18" charset="0"/>
                <a:ea typeface="华文细黑" panose="02010600040101010101" pitchFamily="2" charset="-122"/>
                <a:cs typeface="Times New Roman" panose="02020603050405020304" pitchFamily="18" charset="0"/>
              </a:rPr>
              <a:t>⑷ </a:t>
            </a:r>
            <a: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t>光滑且顺次地连接各点，作出截交线，并且判别可见性；</a:t>
            </a:r>
            <a:b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br>
            <a:r>
              <a:rPr lang="zh-CN" altLang="en-US" sz="2400" b="1" dirty="0">
                <a:solidFill>
                  <a:srgbClr val="0066FF"/>
                </a:solidFill>
                <a:latin typeface="Times New Roman" panose="02020603050405020304" pitchFamily="18" charset="0"/>
                <a:ea typeface="华文细黑" panose="02010600040101010101" pitchFamily="2" charset="-122"/>
                <a:cs typeface="Times New Roman" panose="02020603050405020304" pitchFamily="18" charset="0"/>
              </a:rPr>
              <a:t>⑸ </a:t>
            </a:r>
            <a: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t>最后，补全可见与不可见部分的轮廓线或转向轮廓素线，并擦除被切割掉的轮廓线或转向轮廓素线。</a:t>
            </a:r>
          </a:p>
        </p:txBody>
      </p:sp>
      <p:sp>
        <p:nvSpPr>
          <p:cNvPr id="26" name="Text Box 3"/>
          <p:cNvSpPr txBox="1">
            <a:spLocks noChangeArrowheads="1"/>
          </p:cNvSpPr>
          <p:nvPr/>
        </p:nvSpPr>
        <p:spPr bwMode="auto">
          <a:xfrm>
            <a:off x="1673226" y="4140778"/>
            <a:ext cx="8032750" cy="1978025"/>
          </a:xfrm>
          <a:prstGeom prst="rect">
            <a:avLst/>
          </a:prstGeom>
          <a:solidFill>
            <a:srgbClr val="99CCFF">
              <a:alpha val="20000"/>
            </a:srgbClr>
          </a:solidFill>
          <a:ln w="57150" cmpd="thickThin">
            <a:solidFill>
              <a:srgbClr val="FF9900"/>
            </a:solidFill>
            <a:miter lim="800000"/>
            <a:headEnd/>
            <a:tailEnd/>
          </a:ln>
        </p:spPr>
        <p:txBody>
          <a:bodyPr>
            <a:spAutoFit/>
          </a:bodyPr>
          <a:lstStyle>
            <a:lvl1pPr marL="1524000" indent="-1524000">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zh-CN" altLang="en-US" sz="2000" dirty="0">
                <a:solidFill>
                  <a:srgbClr val="FF6666"/>
                </a:solidFill>
                <a:latin typeface="华文细黑" panose="02010600040101010101" pitchFamily="2" charset="-122"/>
                <a:ea typeface="华文细黑" panose="02010600040101010101" pitchFamily="2" charset="-122"/>
              </a:rPr>
              <a:t>特殊点：</a:t>
            </a:r>
            <a:r>
              <a:rPr lang="zh-CN" altLang="en-US" sz="2000" dirty="0">
                <a:latin typeface="华文细黑" panose="02010600040101010101" pitchFamily="2" charset="-122"/>
                <a:ea typeface="华文细黑" panose="02010600040101010101" pitchFamily="2" charset="-122"/>
              </a:rPr>
              <a:t>是指绘制曲线时有影响的各种点。</a:t>
            </a:r>
          </a:p>
          <a:p>
            <a:pPr eaLnBrk="0" hangingPunct="0"/>
            <a:r>
              <a:rPr lang="zh-CN" altLang="en-US" sz="2000" dirty="0">
                <a:solidFill>
                  <a:srgbClr val="0066FF"/>
                </a:solidFill>
                <a:latin typeface="华文细黑" panose="02010600040101010101" pitchFamily="2" charset="-122"/>
                <a:ea typeface="华文细黑" panose="02010600040101010101" pitchFamily="2" charset="-122"/>
              </a:rPr>
              <a:t>极限位置点：</a:t>
            </a:r>
            <a:r>
              <a:rPr lang="zh-CN" altLang="en-US" sz="2000" dirty="0">
                <a:latin typeface="华文细黑" panose="02010600040101010101" pitchFamily="2" charset="-122"/>
                <a:ea typeface="华文细黑" panose="02010600040101010101" pitchFamily="2" charset="-122"/>
              </a:rPr>
              <a:t>曲线的最高、最低、最前、最后、最左和最右点。</a:t>
            </a:r>
          </a:p>
          <a:p>
            <a:pPr eaLnBrk="0" hangingPunct="0"/>
            <a:r>
              <a:rPr lang="zh-CN" altLang="en-US" sz="2000" dirty="0">
                <a:solidFill>
                  <a:srgbClr val="0066FF"/>
                </a:solidFill>
                <a:latin typeface="华文细黑" panose="02010600040101010101" pitchFamily="2" charset="-122"/>
                <a:ea typeface="华文细黑" panose="02010600040101010101" pitchFamily="2" charset="-122"/>
              </a:rPr>
              <a:t>转向轮廓点：</a:t>
            </a:r>
            <a:r>
              <a:rPr lang="zh-CN" altLang="en-US" sz="2000" dirty="0">
                <a:latin typeface="华文细黑" panose="02010600040101010101" pitchFamily="2" charset="-122"/>
                <a:ea typeface="华文细黑" panose="02010600040101010101" pitchFamily="2" charset="-122"/>
              </a:rPr>
              <a:t>曲线上处于曲面投影转向轮廓线上的点，它们是区分曲线可见与不可见部分的分界点。</a:t>
            </a:r>
          </a:p>
          <a:p>
            <a:pPr eaLnBrk="0" hangingPunct="0"/>
            <a:r>
              <a:rPr lang="zh-CN" altLang="en-US" sz="2000" dirty="0">
                <a:solidFill>
                  <a:srgbClr val="0066FF"/>
                </a:solidFill>
                <a:latin typeface="华文细黑" panose="02010600040101010101" pitchFamily="2" charset="-122"/>
                <a:ea typeface="华文细黑" panose="02010600040101010101" pitchFamily="2" charset="-122"/>
              </a:rPr>
              <a:t>特征点：</a:t>
            </a:r>
            <a:r>
              <a:rPr lang="zh-CN" altLang="en-US" sz="2000" dirty="0">
                <a:latin typeface="华文细黑" panose="02010600040101010101" pitchFamily="2" charset="-122"/>
                <a:ea typeface="华文细黑" panose="02010600040101010101" pitchFamily="2" charset="-122"/>
              </a:rPr>
              <a:t>曲线本身具有特征的点，如椭圆长短轴上四个端点。</a:t>
            </a:r>
          </a:p>
          <a:p>
            <a:pPr eaLnBrk="0" hangingPunct="0"/>
            <a:r>
              <a:rPr lang="zh-CN" altLang="en-US" sz="2000" dirty="0">
                <a:solidFill>
                  <a:srgbClr val="0066FF"/>
                </a:solidFill>
                <a:latin typeface="华文细黑" panose="02010600040101010101" pitchFamily="2" charset="-122"/>
                <a:ea typeface="华文细黑" panose="02010600040101010101" pitchFamily="2" charset="-122"/>
              </a:rPr>
              <a:t>结合点：</a:t>
            </a:r>
            <a:r>
              <a:rPr lang="zh-CN" altLang="en-US" sz="2000" dirty="0">
                <a:latin typeface="华文细黑" panose="02010600040101010101" pitchFamily="2" charset="-122"/>
                <a:ea typeface="华文细黑" panose="02010600040101010101" pitchFamily="2" charset="-122"/>
              </a:rPr>
              <a:t>截交线由几部分不同线段组成时结合处的点。</a:t>
            </a:r>
          </a:p>
        </p:txBody>
      </p:sp>
    </p:spTree>
    <p:extLst>
      <p:ext uri="{BB962C8B-B14F-4D97-AF65-F5344CB8AC3E}">
        <p14:creationId xmlns:p14="http://schemas.microsoft.com/office/powerpoint/2010/main" val="411148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bwMode="auto">
          <a:xfrm>
            <a:off x="5737226" y="1047750"/>
            <a:ext cx="955675" cy="1385888"/>
            <a:chOff x="3139" y="468"/>
            <a:chExt cx="2208" cy="3204"/>
          </a:xfrm>
        </p:grpSpPr>
        <p:sp>
          <p:nvSpPr>
            <p:cNvPr id="5" name="Freeform 4"/>
            <p:cNvSpPr>
              <a:spLocks noChangeAspect="1" noChangeArrowheads="1"/>
            </p:cNvSpPr>
            <p:nvPr/>
          </p:nvSpPr>
          <p:spPr bwMode="auto">
            <a:xfrm>
              <a:off x="4704" y="1114"/>
              <a:ext cx="643" cy="2553"/>
            </a:xfrm>
            <a:custGeom>
              <a:avLst/>
              <a:gdLst>
                <a:gd name="T0" fmla="*/ 643 w 643"/>
                <a:gd name="T1" fmla="*/ 0 h 2553"/>
                <a:gd name="T2" fmla="*/ 643 w 643"/>
                <a:gd name="T3" fmla="*/ 1939 h 2553"/>
                <a:gd name="T4" fmla="*/ 624 w 643"/>
                <a:gd name="T5" fmla="*/ 2044 h 2553"/>
                <a:gd name="T6" fmla="*/ 586 w 643"/>
                <a:gd name="T7" fmla="*/ 2131 h 2553"/>
                <a:gd name="T8" fmla="*/ 518 w 643"/>
                <a:gd name="T9" fmla="*/ 2236 h 2553"/>
                <a:gd name="T10" fmla="*/ 422 w 643"/>
                <a:gd name="T11" fmla="*/ 2332 h 2553"/>
                <a:gd name="T12" fmla="*/ 336 w 643"/>
                <a:gd name="T13" fmla="*/ 2390 h 2553"/>
                <a:gd name="T14" fmla="*/ 259 w 643"/>
                <a:gd name="T15" fmla="*/ 2448 h 2553"/>
                <a:gd name="T16" fmla="*/ 154 w 643"/>
                <a:gd name="T17" fmla="*/ 2496 h 2553"/>
                <a:gd name="T18" fmla="*/ 0 w 643"/>
                <a:gd name="T19" fmla="*/ 2553 h 2553"/>
                <a:gd name="T20" fmla="*/ 0 w 643"/>
                <a:gd name="T21" fmla="*/ 652 h 2553"/>
                <a:gd name="T22" fmla="*/ 643 w 643"/>
                <a:gd name="T23" fmla="*/ 0 h 2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2553">
                  <a:moveTo>
                    <a:pt x="643" y="0"/>
                  </a:moveTo>
                  <a:lnTo>
                    <a:pt x="643" y="1939"/>
                  </a:lnTo>
                  <a:lnTo>
                    <a:pt x="624" y="2044"/>
                  </a:lnTo>
                  <a:lnTo>
                    <a:pt x="586" y="2131"/>
                  </a:lnTo>
                  <a:lnTo>
                    <a:pt x="518" y="2236"/>
                  </a:lnTo>
                  <a:lnTo>
                    <a:pt x="422" y="2332"/>
                  </a:lnTo>
                  <a:lnTo>
                    <a:pt x="336" y="2390"/>
                  </a:lnTo>
                  <a:lnTo>
                    <a:pt x="259" y="2448"/>
                  </a:lnTo>
                  <a:lnTo>
                    <a:pt x="154" y="2496"/>
                  </a:lnTo>
                  <a:lnTo>
                    <a:pt x="0" y="2553"/>
                  </a:lnTo>
                  <a:lnTo>
                    <a:pt x="0" y="652"/>
                  </a:lnTo>
                  <a:lnTo>
                    <a:pt x="643" y="0"/>
                  </a:lnTo>
                  <a:close/>
                </a:path>
              </a:pathLst>
            </a:custGeom>
            <a:gradFill rotWithShape="0">
              <a:gsLst>
                <a:gs pos="0">
                  <a:srgbClr val="339933"/>
                </a:gs>
                <a:gs pos="100000">
                  <a:srgbClr val="18471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 name="Freeform 5"/>
            <p:cNvSpPr>
              <a:spLocks noChangeAspect="1" noChangeArrowheads="1"/>
            </p:cNvSpPr>
            <p:nvPr/>
          </p:nvSpPr>
          <p:spPr bwMode="auto">
            <a:xfrm>
              <a:off x="3139" y="960"/>
              <a:ext cx="1565" cy="2712"/>
            </a:xfrm>
            <a:custGeom>
              <a:avLst/>
              <a:gdLst>
                <a:gd name="T0" fmla="*/ 0 w 1565"/>
                <a:gd name="T1" fmla="*/ 0 h 2712"/>
                <a:gd name="T2" fmla="*/ 0 w 1565"/>
                <a:gd name="T3" fmla="*/ 1834 h 2712"/>
                <a:gd name="T4" fmla="*/ 1565 w 1565"/>
                <a:gd name="T5" fmla="*/ 2712 h 2712"/>
                <a:gd name="T6" fmla="*/ 1565 w 1565"/>
                <a:gd name="T7" fmla="*/ 876 h 2712"/>
                <a:gd name="T8" fmla="*/ 0 w 1565"/>
                <a:gd name="T9" fmla="*/ 0 h 2712"/>
              </a:gdLst>
              <a:ahLst/>
              <a:cxnLst>
                <a:cxn ang="0">
                  <a:pos x="T0" y="T1"/>
                </a:cxn>
                <a:cxn ang="0">
                  <a:pos x="T2" y="T3"/>
                </a:cxn>
                <a:cxn ang="0">
                  <a:pos x="T4" y="T5"/>
                </a:cxn>
                <a:cxn ang="0">
                  <a:pos x="T6" y="T7"/>
                </a:cxn>
                <a:cxn ang="0">
                  <a:pos x="T8" y="T9"/>
                </a:cxn>
              </a:cxnLst>
              <a:rect l="0" t="0" r="r" b="b"/>
              <a:pathLst>
                <a:path w="1565" h="2712">
                  <a:moveTo>
                    <a:pt x="0" y="0"/>
                  </a:moveTo>
                  <a:lnTo>
                    <a:pt x="0" y="1834"/>
                  </a:lnTo>
                  <a:lnTo>
                    <a:pt x="1565" y="2712"/>
                  </a:lnTo>
                  <a:lnTo>
                    <a:pt x="1565" y="876"/>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 name="Freeform 6"/>
            <p:cNvSpPr>
              <a:spLocks noChangeAspect="1" noChangeArrowheads="1"/>
            </p:cNvSpPr>
            <p:nvPr/>
          </p:nvSpPr>
          <p:spPr bwMode="auto">
            <a:xfrm>
              <a:off x="3139" y="468"/>
              <a:ext cx="2208" cy="1394"/>
            </a:xfrm>
            <a:custGeom>
              <a:avLst/>
              <a:gdLst>
                <a:gd name="T0" fmla="*/ 0 w 2208"/>
                <a:gd name="T1" fmla="*/ 502 h 1394"/>
                <a:gd name="T2" fmla="*/ 53 w 2208"/>
                <a:gd name="T3" fmla="*/ 420 h 1394"/>
                <a:gd name="T4" fmla="*/ 135 w 2208"/>
                <a:gd name="T5" fmla="*/ 329 h 1394"/>
                <a:gd name="T6" fmla="*/ 231 w 2208"/>
                <a:gd name="T7" fmla="*/ 242 h 1394"/>
                <a:gd name="T8" fmla="*/ 353 w 2208"/>
                <a:gd name="T9" fmla="*/ 168 h 1394"/>
                <a:gd name="T10" fmla="*/ 499 w 2208"/>
                <a:gd name="T11" fmla="*/ 108 h 1394"/>
                <a:gd name="T12" fmla="*/ 643 w 2208"/>
                <a:gd name="T13" fmla="*/ 70 h 1394"/>
                <a:gd name="T14" fmla="*/ 778 w 2208"/>
                <a:gd name="T15" fmla="*/ 41 h 1394"/>
                <a:gd name="T16" fmla="*/ 929 w 2208"/>
                <a:gd name="T17" fmla="*/ 12 h 1394"/>
                <a:gd name="T18" fmla="*/ 1097 w 2208"/>
                <a:gd name="T19" fmla="*/ 0 h 1394"/>
                <a:gd name="T20" fmla="*/ 1289 w 2208"/>
                <a:gd name="T21" fmla="*/ 24 h 1394"/>
                <a:gd name="T22" fmla="*/ 1440 w 2208"/>
                <a:gd name="T23" fmla="*/ 50 h 1394"/>
                <a:gd name="T24" fmla="*/ 1625 w 2208"/>
                <a:gd name="T25" fmla="*/ 96 h 1394"/>
                <a:gd name="T26" fmla="*/ 1728 w 2208"/>
                <a:gd name="T27" fmla="*/ 146 h 1394"/>
                <a:gd name="T28" fmla="*/ 1853 w 2208"/>
                <a:gd name="T29" fmla="*/ 204 h 1394"/>
                <a:gd name="T30" fmla="*/ 1949 w 2208"/>
                <a:gd name="T31" fmla="*/ 264 h 1394"/>
                <a:gd name="T32" fmla="*/ 2057 w 2208"/>
                <a:gd name="T33" fmla="*/ 360 h 1394"/>
                <a:gd name="T34" fmla="*/ 2129 w 2208"/>
                <a:gd name="T35" fmla="*/ 456 h 1394"/>
                <a:gd name="T36" fmla="*/ 2160 w 2208"/>
                <a:gd name="T37" fmla="*/ 521 h 1394"/>
                <a:gd name="T38" fmla="*/ 2199 w 2208"/>
                <a:gd name="T39" fmla="*/ 617 h 1394"/>
                <a:gd name="T40" fmla="*/ 2208 w 2208"/>
                <a:gd name="T41" fmla="*/ 751 h 1394"/>
                <a:gd name="T42" fmla="*/ 2170 w 2208"/>
                <a:gd name="T43" fmla="*/ 914 h 1394"/>
                <a:gd name="T44" fmla="*/ 2105 w 2208"/>
                <a:gd name="T45" fmla="*/ 1044 h 1394"/>
                <a:gd name="T46" fmla="*/ 2007 w 2208"/>
                <a:gd name="T47" fmla="*/ 1154 h 1394"/>
                <a:gd name="T48" fmla="*/ 1911 w 2208"/>
                <a:gd name="T49" fmla="*/ 1222 h 1394"/>
                <a:gd name="T50" fmla="*/ 1793 w 2208"/>
                <a:gd name="T51" fmla="*/ 1296 h 1394"/>
                <a:gd name="T52" fmla="*/ 1651 w 2208"/>
                <a:gd name="T53" fmla="*/ 1356 h 1394"/>
                <a:gd name="T54" fmla="*/ 1555 w 2208"/>
                <a:gd name="T55" fmla="*/ 1394 h 1394"/>
                <a:gd name="T56" fmla="*/ 0 w 2208"/>
                <a:gd name="T57" fmla="*/ 50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08" h="1394">
                  <a:moveTo>
                    <a:pt x="0" y="502"/>
                  </a:moveTo>
                  <a:lnTo>
                    <a:pt x="53" y="420"/>
                  </a:lnTo>
                  <a:lnTo>
                    <a:pt x="135" y="329"/>
                  </a:lnTo>
                  <a:lnTo>
                    <a:pt x="231" y="242"/>
                  </a:lnTo>
                  <a:lnTo>
                    <a:pt x="353" y="168"/>
                  </a:lnTo>
                  <a:lnTo>
                    <a:pt x="499" y="108"/>
                  </a:lnTo>
                  <a:lnTo>
                    <a:pt x="643" y="70"/>
                  </a:lnTo>
                  <a:lnTo>
                    <a:pt x="778" y="41"/>
                  </a:lnTo>
                  <a:lnTo>
                    <a:pt x="929" y="12"/>
                  </a:lnTo>
                  <a:lnTo>
                    <a:pt x="1097" y="0"/>
                  </a:lnTo>
                  <a:lnTo>
                    <a:pt x="1289" y="24"/>
                  </a:lnTo>
                  <a:lnTo>
                    <a:pt x="1440" y="50"/>
                  </a:lnTo>
                  <a:lnTo>
                    <a:pt x="1625" y="96"/>
                  </a:lnTo>
                  <a:lnTo>
                    <a:pt x="1728" y="146"/>
                  </a:lnTo>
                  <a:lnTo>
                    <a:pt x="1853" y="204"/>
                  </a:lnTo>
                  <a:lnTo>
                    <a:pt x="1949" y="264"/>
                  </a:lnTo>
                  <a:lnTo>
                    <a:pt x="2057" y="360"/>
                  </a:lnTo>
                  <a:lnTo>
                    <a:pt x="2129" y="456"/>
                  </a:lnTo>
                  <a:lnTo>
                    <a:pt x="2160" y="521"/>
                  </a:lnTo>
                  <a:lnTo>
                    <a:pt x="2199" y="617"/>
                  </a:lnTo>
                  <a:lnTo>
                    <a:pt x="2208" y="751"/>
                  </a:lnTo>
                  <a:lnTo>
                    <a:pt x="2170" y="914"/>
                  </a:lnTo>
                  <a:lnTo>
                    <a:pt x="2105" y="1044"/>
                  </a:lnTo>
                  <a:lnTo>
                    <a:pt x="2007" y="1154"/>
                  </a:lnTo>
                  <a:lnTo>
                    <a:pt x="1911" y="1222"/>
                  </a:lnTo>
                  <a:lnTo>
                    <a:pt x="1793" y="1296"/>
                  </a:lnTo>
                  <a:lnTo>
                    <a:pt x="1651" y="1356"/>
                  </a:lnTo>
                  <a:lnTo>
                    <a:pt x="1555" y="1394"/>
                  </a:lnTo>
                  <a:lnTo>
                    <a:pt x="0" y="50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8" name="Group 7"/>
          <p:cNvGrpSpPr>
            <a:grpSpLocks noChangeAspect="1"/>
          </p:cNvGrpSpPr>
          <p:nvPr/>
        </p:nvGrpSpPr>
        <p:grpSpPr bwMode="auto">
          <a:xfrm>
            <a:off x="5735639" y="1254126"/>
            <a:ext cx="695325" cy="1204913"/>
            <a:chOff x="744" y="960"/>
            <a:chExt cx="1608" cy="2784"/>
          </a:xfrm>
        </p:grpSpPr>
        <p:sp>
          <p:nvSpPr>
            <p:cNvPr id="9" name="Freeform 8"/>
            <p:cNvSpPr>
              <a:spLocks noChangeAspect="1" noChangeArrowheads="1"/>
            </p:cNvSpPr>
            <p:nvPr/>
          </p:nvSpPr>
          <p:spPr bwMode="auto">
            <a:xfrm>
              <a:off x="744" y="960"/>
              <a:ext cx="1608" cy="2784"/>
            </a:xfrm>
            <a:custGeom>
              <a:avLst/>
              <a:gdLst>
                <a:gd name="T0" fmla="*/ 72 w 1608"/>
                <a:gd name="T1" fmla="*/ 0 h 2784"/>
                <a:gd name="T2" fmla="*/ 36 w 1608"/>
                <a:gd name="T3" fmla="*/ 108 h 2784"/>
                <a:gd name="T4" fmla="*/ 0 w 1608"/>
                <a:gd name="T5" fmla="*/ 216 h 2784"/>
                <a:gd name="T6" fmla="*/ 0 w 1608"/>
                <a:gd name="T7" fmla="*/ 1872 h 2784"/>
                <a:gd name="T8" fmla="*/ 0 w 1608"/>
                <a:gd name="T9" fmla="*/ 2004 h 2784"/>
                <a:gd name="T10" fmla="*/ 12 w 1608"/>
                <a:gd name="T11" fmla="*/ 2172 h 2784"/>
                <a:gd name="T12" fmla="*/ 36 w 1608"/>
                <a:gd name="T13" fmla="*/ 2280 h 2784"/>
                <a:gd name="T14" fmla="*/ 132 w 1608"/>
                <a:gd name="T15" fmla="*/ 2400 h 2784"/>
                <a:gd name="T16" fmla="*/ 216 w 1608"/>
                <a:gd name="T17" fmla="*/ 2484 h 2784"/>
                <a:gd name="T18" fmla="*/ 360 w 1608"/>
                <a:gd name="T19" fmla="*/ 2592 h 2784"/>
                <a:gd name="T20" fmla="*/ 516 w 1608"/>
                <a:gd name="T21" fmla="*/ 2676 h 2784"/>
                <a:gd name="T22" fmla="*/ 672 w 1608"/>
                <a:gd name="T23" fmla="*/ 2724 h 2784"/>
                <a:gd name="T24" fmla="*/ 828 w 1608"/>
                <a:gd name="T25" fmla="*/ 2760 h 2784"/>
                <a:gd name="T26" fmla="*/ 960 w 1608"/>
                <a:gd name="T27" fmla="*/ 2772 h 2784"/>
                <a:gd name="T28" fmla="*/ 1116 w 1608"/>
                <a:gd name="T29" fmla="*/ 2784 h 2784"/>
                <a:gd name="T30" fmla="*/ 1284 w 1608"/>
                <a:gd name="T31" fmla="*/ 2772 h 2784"/>
                <a:gd name="T32" fmla="*/ 1452 w 1608"/>
                <a:gd name="T33" fmla="*/ 2748 h 2784"/>
                <a:gd name="T34" fmla="*/ 1608 w 1608"/>
                <a:gd name="T35" fmla="*/ 2712 h 2784"/>
                <a:gd name="T36" fmla="*/ 1608 w 1608"/>
                <a:gd name="T37" fmla="*/ 876 h 2784"/>
                <a:gd name="T38" fmla="*/ 72 w 1608"/>
                <a:gd name="T39" fmla="*/ 0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8" h="2784">
                  <a:moveTo>
                    <a:pt x="72" y="0"/>
                  </a:moveTo>
                  <a:lnTo>
                    <a:pt x="36" y="108"/>
                  </a:lnTo>
                  <a:lnTo>
                    <a:pt x="0" y="216"/>
                  </a:lnTo>
                  <a:lnTo>
                    <a:pt x="0" y="1872"/>
                  </a:lnTo>
                  <a:lnTo>
                    <a:pt x="0" y="2004"/>
                  </a:lnTo>
                  <a:lnTo>
                    <a:pt x="12" y="2172"/>
                  </a:lnTo>
                  <a:lnTo>
                    <a:pt x="36" y="2280"/>
                  </a:lnTo>
                  <a:lnTo>
                    <a:pt x="132" y="2400"/>
                  </a:lnTo>
                  <a:lnTo>
                    <a:pt x="216" y="2484"/>
                  </a:lnTo>
                  <a:lnTo>
                    <a:pt x="360" y="2592"/>
                  </a:lnTo>
                  <a:lnTo>
                    <a:pt x="516" y="2676"/>
                  </a:lnTo>
                  <a:lnTo>
                    <a:pt x="672" y="2724"/>
                  </a:lnTo>
                  <a:lnTo>
                    <a:pt x="828" y="2760"/>
                  </a:lnTo>
                  <a:lnTo>
                    <a:pt x="960" y="2772"/>
                  </a:lnTo>
                  <a:lnTo>
                    <a:pt x="1116" y="2784"/>
                  </a:lnTo>
                  <a:lnTo>
                    <a:pt x="1284" y="2772"/>
                  </a:lnTo>
                  <a:lnTo>
                    <a:pt x="1452" y="2748"/>
                  </a:lnTo>
                  <a:lnTo>
                    <a:pt x="1608" y="2712"/>
                  </a:lnTo>
                  <a:lnTo>
                    <a:pt x="1608" y="876"/>
                  </a:lnTo>
                  <a:lnTo>
                    <a:pt x="72" y="0"/>
                  </a:lnTo>
                  <a:close/>
                </a:path>
              </a:pathLst>
            </a:custGeom>
            <a:gradFill rotWithShape="0">
              <a:gsLst>
                <a:gs pos="0">
                  <a:srgbClr val="1A4E1A"/>
                </a:gs>
                <a:gs pos="100000">
                  <a:srgbClr val="3399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 name="Freeform 9"/>
            <p:cNvSpPr>
              <a:spLocks noChangeAspect="1" noChangeArrowheads="1"/>
            </p:cNvSpPr>
            <p:nvPr/>
          </p:nvSpPr>
          <p:spPr bwMode="auto">
            <a:xfrm>
              <a:off x="744" y="960"/>
              <a:ext cx="1608" cy="960"/>
            </a:xfrm>
            <a:custGeom>
              <a:avLst/>
              <a:gdLst>
                <a:gd name="T0" fmla="*/ 60 w 1608"/>
                <a:gd name="T1" fmla="*/ 0 h 960"/>
                <a:gd name="T2" fmla="*/ 24 w 1608"/>
                <a:gd name="T3" fmla="*/ 72 h 960"/>
                <a:gd name="T4" fmla="*/ 0 w 1608"/>
                <a:gd name="T5" fmla="*/ 180 h 960"/>
                <a:gd name="T6" fmla="*/ 0 w 1608"/>
                <a:gd name="T7" fmla="*/ 312 h 960"/>
                <a:gd name="T8" fmla="*/ 24 w 1608"/>
                <a:gd name="T9" fmla="*/ 396 h 960"/>
                <a:gd name="T10" fmla="*/ 84 w 1608"/>
                <a:gd name="T11" fmla="*/ 504 h 960"/>
                <a:gd name="T12" fmla="*/ 180 w 1608"/>
                <a:gd name="T13" fmla="*/ 624 h 960"/>
                <a:gd name="T14" fmla="*/ 276 w 1608"/>
                <a:gd name="T15" fmla="*/ 708 h 960"/>
                <a:gd name="T16" fmla="*/ 372 w 1608"/>
                <a:gd name="T17" fmla="*/ 768 h 960"/>
                <a:gd name="T18" fmla="*/ 492 w 1608"/>
                <a:gd name="T19" fmla="*/ 840 h 960"/>
                <a:gd name="T20" fmla="*/ 600 w 1608"/>
                <a:gd name="T21" fmla="*/ 888 h 960"/>
                <a:gd name="T22" fmla="*/ 744 w 1608"/>
                <a:gd name="T23" fmla="*/ 924 h 960"/>
                <a:gd name="T24" fmla="*/ 900 w 1608"/>
                <a:gd name="T25" fmla="*/ 960 h 960"/>
                <a:gd name="T26" fmla="*/ 1080 w 1608"/>
                <a:gd name="T27" fmla="*/ 960 h 960"/>
                <a:gd name="T28" fmla="*/ 1260 w 1608"/>
                <a:gd name="T29" fmla="*/ 948 h 960"/>
                <a:gd name="T30" fmla="*/ 1416 w 1608"/>
                <a:gd name="T31" fmla="*/ 936 h 960"/>
                <a:gd name="T32" fmla="*/ 1608 w 1608"/>
                <a:gd name="T33" fmla="*/ 876 h 960"/>
                <a:gd name="T34" fmla="*/ 60 w 1608"/>
                <a:gd name="T35" fmla="*/ 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8" h="960">
                  <a:moveTo>
                    <a:pt x="60" y="0"/>
                  </a:moveTo>
                  <a:lnTo>
                    <a:pt x="24" y="72"/>
                  </a:lnTo>
                  <a:lnTo>
                    <a:pt x="0" y="180"/>
                  </a:lnTo>
                  <a:lnTo>
                    <a:pt x="0" y="312"/>
                  </a:lnTo>
                  <a:lnTo>
                    <a:pt x="24" y="396"/>
                  </a:lnTo>
                  <a:lnTo>
                    <a:pt x="84" y="504"/>
                  </a:lnTo>
                  <a:lnTo>
                    <a:pt x="180" y="624"/>
                  </a:lnTo>
                  <a:lnTo>
                    <a:pt x="276" y="708"/>
                  </a:lnTo>
                  <a:lnTo>
                    <a:pt x="372" y="768"/>
                  </a:lnTo>
                  <a:lnTo>
                    <a:pt x="492" y="840"/>
                  </a:lnTo>
                  <a:lnTo>
                    <a:pt x="600" y="888"/>
                  </a:lnTo>
                  <a:lnTo>
                    <a:pt x="744" y="924"/>
                  </a:lnTo>
                  <a:lnTo>
                    <a:pt x="900" y="960"/>
                  </a:lnTo>
                  <a:lnTo>
                    <a:pt x="1080" y="960"/>
                  </a:lnTo>
                  <a:lnTo>
                    <a:pt x="1260" y="948"/>
                  </a:lnTo>
                  <a:lnTo>
                    <a:pt x="1416" y="936"/>
                  </a:lnTo>
                  <a:lnTo>
                    <a:pt x="1608" y="876"/>
                  </a:lnTo>
                  <a:lnTo>
                    <a:pt x="6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1" name="Group 10"/>
          <p:cNvGrpSpPr>
            <a:grpSpLocks/>
          </p:cNvGrpSpPr>
          <p:nvPr/>
        </p:nvGrpSpPr>
        <p:grpSpPr bwMode="auto">
          <a:xfrm>
            <a:off x="2630488" y="1537494"/>
            <a:ext cx="944562" cy="1065213"/>
            <a:chOff x="871" y="1178"/>
            <a:chExt cx="661" cy="745"/>
          </a:xfrm>
        </p:grpSpPr>
        <p:sp>
          <p:nvSpPr>
            <p:cNvPr id="12" name="Freeform 11"/>
            <p:cNvSpPr>
              <a:spLocks noChangeAspect="1" noChangeArrowheads="1"/>
            </p:cNvSpPr>
            <p:nvPr/>
          </p:nvSpPr>
          <p:spPr bwMode="auto">
            <a:xfrm>
              <a:off x="876" y="1377"/>
              <a:ext cx="656" cy="546"/>
            </a:xfrm>
            <a:custGeom>
              <a:avLst/>
              <a:gdLst>
                <a:gd name="T0" fmla="*/ 0 w 772"/>
                <a:gd name="T1" fmla="*/ 0 h 642"/>
                <a:gd name="T2" fmla="*/ 0 w 772"/>
                <a:gd name="T3" fmla="*/ 392 h 642"/>
                <a:gd name="T4" fmla="*/ 13 w 772"/>
                <a:gd name="T5" fmla="*/ 455 h 642"/>
                <a:gd name="T6" fmla="*/ 40 w 772"/>
                <a:gd name="T7" fmla="*/ 513 h 642"/>
                <a:gd name="T8" fmla="*/ 80 w 772"/>
                <a:gd name="T9" fmla="*/ 548 h 642"/>
                <a:gd name="T10" fmla="*/ 120 w 772"/>
                <a:gd name="T11" fmla="*/ 575 h 642"/>
                <a:gd name="T12" fmla="*/ 165 w 772"/>
                <a:gd name="T13" fmla="*/ 597 h 642"/>
                <a:gd name="T14" fmla="*/ 219 w 772"/>
                <a:gd name="T15" fmla="*/ 615 h 642"/>
                <a:gd name="T16" fmla="*/ 272 w 772"/>
                <a:gd name="T17" fmla="*/ 629 h 642"/>
                <a:gd name="T18" fmla="*/ 339 w 772"/>
                <a:gd name="T19" fmla="*/ 638 h 642"/>
                <a:gd name="T20" fmla="*/ 406 w 772"/>
                <a:gd name="T21" fmla="*/ 642 h 642"/>
                <a:gd name="T22" fmla="*/ 482 w 772"/>
                <a:gd name="T23" fmla="*/ 633 h 642"/>
                <a:gd name="T24" fmla="*/ 544 w 772"/>
                <a:gd name="T25" fmla="*/ 620 h 642"/>
                <a:gd name="T26" fmla="*/ 589 w 772"/>
                <a:gd name="T27" fmla="*/ 606 h 642"/>
                <a:gd name="T28" fmla="*/ 643 w 772"/>
                <a:gd name="T29" fmla="*/ 584 h 642"/>
                <a:gd name="T30" fmla="*/ 692 w 772"/>
                <a:gd name="T31" fmla="*/ 556 h 642"/>
                <a:gd name="T32" fmla="*/ 726 w 772"/>
                <a:gd name="T33" fmla="*/ 517 h 642"/>
                <a:gd name="T34" fmla="*/ 755 w 772"/>
                <a:gd name="T35" fmla="*/ 479 h 642"/>
                <a:gd name="T36" fmla="*/ 764 w 772"/>
                <a:gd name="T37" fmla="*/ 439 h 642"/>
                <a:gd name="T38" fmla="*/ 772 w 772"/>
                <a:gd name="T39" fmla="*/ 388 h 642"/>
                <a:gd name="T40" fmla="*/ 772 w 772"/>
                <a:gd name="T41" fmla="*/ 10 h 642"/>
                <a:gd name="T42" fmla="*/ 0 w 772"/>
                <a:gd name="T43"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2" h="642">
                  <a:moveTo>
                    <a:pt x="0" y="0"/>
                  </a:moveTo>
                  <a:lnTo>
                    <a:pt x="0" y="392"/>
                  </a:lnTo>
                  <a:lnTo>
                    <a:pt x="13" y="455"/>
                  </a:lnTo>
                  <a:lnTo>
                    <a:pt x="40" y="513"/>
                  </a:lnTo>
                  <a:lnTo>
                    <a:pt x="80" y="548"/>
                  </a:lnTo>
                  <a:lnTo>
                    <a:pt x="120" y="575"/>
                  </a:lnTo>
                  <a:lnTo>
                    <a:pt x="165" y="597"/>
                  </a:lnTo>
                  <a:lnTo>
                    <a:pt x="219" y="615"/>
                  </a:lnTo>
                  <a:lnTo>
                    <a:pt x="272" y="629"/>
                  </a:lnTo>
                  <a:lnTo>
                    <a:pt x="339" y="638"/>
                  </a:lnTo>
                  <a:lnTo>
                    <a:pt x="406" y="642"/>
                  </a:lnTo>
                  <a:lnTo>
                    <a:pt x="482" y="633"/>
                  </a:lnTo>
                  <a:lnTo>
                    <a:pt x="544" y="620"/>
                  </a:lnTo>
                  <a:lnTo>
                    <a:pt x="589" y="606"/>
                  </a:lnTo>
                  <a:lnTo>
                    <a:pt x="643" y="584"/>
                  </a:lnTo>
                  <a:lnTo>
                    <a:pt x="692" y="556"/>
                  </a:lnTo>
                  <a:lnTo>
                    <a:pt x="726" y="517"/>
                  </a:lnTo>
                  <a:lnTo>
                    <a:pt x="755" y="479"/>
                  </a:lnTo>
                  <a:lnTo>
                    <a:pt x="764" y="439"/>
                  </a:lnTo>
                  <a:lnTo>
                    <a:pt x="772" y="388"/>
                  </a:lnTo>
                  <a:lnTo>
                    <a:pt x="772" y="10"/>
                  </a:lnTo>
                  <a:lnTo>
                    <a:pt x="0" y="0"/>
                  </a:lnTo>
                  <a:close/>
                </a:path>
              </a:pathLst>
            </a:custGeom>
            <a:solidFill>
              <a:srgbClr val="33CCCC"/>
            </a:solidFill>
            <a:ln w="9525">
              <a:solidFill>
                <a:srgbClr val="00CCFF"/>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 name="Freeform 12"/>
            <p:cNvSpPr>
              <a:spLocks noChangeAspect="1" noChangeArrowheads="1"/>
            </p:cNvSpPr>
            <p:nvPr/>
          </p:nvSpPr>
          <p:spPr bwMode="auto">
            <a:xfrm>
              <a:off x="871" y="1178"/>
              <a:ext cx="660" cy="420"/>
            </a:xfrm>
            <a:custGeom>
              <a:avLst/>
              <a:gdLst>
                <a:gd name="T0" fmla="*/ 0 w 8363"/>
                <a:gd name="T1" fmla="*/ 2655 h 5311"/>
                <a:gd name="T2" fmla="*/ 76 w 8363"/>
                <a:gd name="T3" fmla="*/ 3158 h 5311"/>
                <a:gd name="T4" fmla="*/ 300 w 8363"/>
                <a:gd name="T5" fmla="*/ 3644 h 5311"/>
                <a:gd name="T6" fmla="*/ 665 w 8363"/>
                <a:gd name="T7" fmla="*/ 4093 h 5311"/>
                <a:gd name="T8" fmla="*/ 1158 w 8363"/>
                <a:gd name="T9" fmla="*/ 4490 h 5311"/>
                <a:gd name="T10" fmla="*/ 1760 w 8363"/>
                <a:gd name="T11" fmla="*/ 4821 h 5311"/>
                <a:gd name="T12" fmla="*/ 2450 w 8363"/>
                <a:gd name="T13" fmla="*/ 5074 h 5311"/>
                <a:gd name="T14" fmla="*/ 3202 w 8363"/>
                <a:gd name="T15" fmla="*/ 5239 h 5311"/>
                <a:gd name="T16" fmla="*/ 3992 w 8363"/>
                <a:gd name="T17" fmla="*/ 5311 h 5311"/>
                <a:gd name="T18" fmla="*/ 4787 w 8363"/>
                <a:gd name="T19" fmla="*/ 5287 h 5311"/>
                <a:gd name="T20" fmla="*/ 5561 w 8363"/>
                <a:gd name="T21" fmla="*/ 5168 h 5311"/>
                <a:gd name="T22" fmla="*/ 6286 w 8363"/>
                <a:gd name="T23" fmla="*/ 4958 h 5311"/>
                <a:gd name="T24" fmla="*/ 6934 w 8363"/>
                <a:gd name="T25" fmla="*/ 4665 h 5311"/>
                <a:gd name="T26" fmla="*/ 7485 w 8363"/>
                <a:gd name="T27" fmla="*/ 4299 h 5311"/>
                <a:gd name="T28" fmla="*/ 7915 w 8363"/>
                <a:gd name="T29" fmla="*/ 3873 h 5311"/>
                <a:gd name="T30" fmla="*/ 8212 w 8363"/>
                <a:gd name="T31" fmla="*/ 3404 h 5311"/>
                <a:gd name="T32" fmla="*/ 8363 w 8363"/>
                <a:gd name="T33" fmla="*/ 2908 h 5311"/>
                <a:gd name="T34" fmla="*/ 8363 w 8363"/>
                <a:gd name="T35" fmla="*/ 2403 h 5311"/>
                <a:gd name="T36" fmla="*/ 8212 w 8363"/>
                <a:gd name="T37" fmla="*/ 1906 h 5311"/>
                <a:gd name="T38" fmla="*/ 7915 w 8363"/>
                <a:gd name="T39" fmla="*/ 1437 h 5311"/>
                <a:gd name="T40" fmla="*/ 7485 w 8363"/>
                <a:gd name="T41" fmla="*/ 1012 h 5311"/>
                <a:gd name="T42" fmla="*/ 6934 w 8363"/>
                <a:gd name="T43" fmla="*/ 646 h 5311"/>
                <a:gd name="T44" fmla="*/ 6286 w 8363"/>
                <a:gd name="T45" fmla="*/ 353 h 5311"/>
                <a:gd name="T46" fmla="*/ 5561 w 8363"/>
                <a:gd name="T47" fmla="*/ 143 h 5311"/>
                <a:gd name="T48" fmla="*/ 4787 w 8363"/>
                <a:gd name="T49" fmla="*/ 24 h 5311"/>
                <a:gd name="T50" fmla="*/ 3992 w 8363"/>
                <a:gd name="T51" fmla="*/ 0 h 5311"/>
                <a:gd name="T52" fmla="*/ 3202 w 8363"/>
                <a:gd name="T53" fmla="*/ 72 h 5311"/>
                <a:gd name="T54" fmla="*/ 2450 w 8363"/>
                <a:gd name="T55" fmla="*/ 237 h 5311"/>
                <a:gd name="T56" fmla="*/ 1760 w 8363"/>
                <a:gd name="T57" fmla="*/ 489 h 5311"/>
                <a:gd name="T58" fmla="*/ 1158 w 8363"/>
                <a:gd name="T59" fmla="*/ 821 h 5311"/>
                <a:gd name="T60" fmla="*/ 665 w 8363"/>
                <a:gd name="T61" fmla="*/ 1218 h 5311"/>
                <a:gd name="T62" fmla="*/ 300 w 8363"/>
                <a:gd name="T63" fmla="*/ 1667 h 5311"/>
                <a:gd name="T64" fmla="*/ 76 w 8363"/>
                <a:gd name="T65" fmla="*/ 2152 h 5311"/>
                <a:gd name="T66" fmla="*/ 0 w 8363"/>
                <a:gd name="T67" fmla="*/ 2655 h 5311"/>
                <a:gd name="T68" fmla="*/ 1 w 8363"/>
                <a:gd name="T69" fmla="*/ 2655 h 5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63" h="5311">
                  <a:moveTo>
                    <a:pt x="0" y="2655"/>
                  </a:moveTo>
                  <a:lnTo>
                    <a:pt x="76" y="3158"/>
                  </a:lnTo>
                  <a:lnTo>
                    <a:pt x="300" y="3644"/>
                  </a:lnTo>
                  <a:lnTo>
                    <a:pt x="665" y="4093"/>
                  </a:lnTo>
                  <a:lnTo>
                    <a:pt x="1158" y="4490"/>
                  </a:lnTo>
                  <a:lnTo>
                    <a:pt x="1760" y="4821"/>
                  </a:lnTo>
                  <a:lnTo>
                    <a:pt x="2450" y="5074"/>
                  </a:lnTo>
                  <a:lnTo>
                    <a:pt x="3202" y="5239"/>
                  </a:lnTo>
                  <a:lnTo>
                    <a:pt x="3992" y="5311"/>
                  </a:lnTo>
                  <a:lnTo>
                    <a:pt x="4787" y="5287"/>
                  </a:lnTo>
                  <a:lnTo>
                    <a:pt x="5561" y="5168"/>
                  </a:lnTo>
                  <a:lnTo>
                    <a:pt x="6286" y="4958"/>
                  </a:lnTo>
                  <a:lnTo>
                    <a:pt x="6934" y="4665"/>
                  </a:lnTo>
                  <a:lnTo>
                    <a:pt x="7485" y="4299"/>
                  </a:lnTo>
                  <a:lnTo>
                    <a:pt x="7915" y="3873"/>
                  </a:lnTo>
                  <a:lnTo>
                    <a:pt x="8212" y="3404"/>
                  </a:lnTo>
                  <a:lnTo>
                    <a:pt x="8363" y="2908"/>
                  </a:lnTo>
                  <a:lnTo>
                    <a:pt x="8363" y="2403"/>
                  </a:lnTo>
                  <a:lnTo>
                    <a:pt x="8212" y="1906"/>
                  </a:lnTo>
                  <a:lnTo>
                    <a:pt x="7915" y="1437"/>
                  </a:lnTo>
                  <a:lnTo>
                    <a:pt x="7485" y="1012"/>
                  </a:lnTo>
                  <a:lnTo>
                    <a:pt x="6934" y="646"/>
                  </a:lnTo>
                  <a:lnTo>
                    <a:pt x="6286" y="353"/>
                  </a:lnTo>
                  <a:lnTo>
                    <a:pt x="5561" y="143"/>
                  </a:lnTo>
                  <a:lnTo>
                    <a:pt x="4787" y="24"/>
                  </a:lnTo>
                  <a:lnTo>
                    <a:pt x="3992" y="0"/>
                  </a:lnTo>
                  <a:lnTo>
                    <a:pt x="3202" y="72"/>
                  </a:lnTo>
                  <a:lnTo>
                    <a:pt x="2450" y="237"/>
                  </a:lnTo>
                  <a:lnTo>
                    <a:pt x="1760" y="489"/>
                  </a:lnTo>
                  <a:lnTo>
                    <a:pt x="1158" y="821"/>
                  </a:lnTo>
                  <a:lnTo>
                    <a:pt x="665" y="1218"/>
                  </a:lnTo>
                  <a:lnTo>
                    <a:pt x="300" y="1667"/>
                  </a:lnTo>
                  <a:lnTo>
                    <a:pt x="76" y="2152"/>
                  </a:lnTo>
                  <a:lnTo>
                    <a:pt x="0" y="2655"/>
                  </a:lnTo>
                  <a:lnTo>
                    <a:pt x="1" y="2655"/>
                  </a:lnTo>
                </a:path>
              </a:pathLst>
            </a:custGeom>
            <a:solidFill>
              <a:srgbClr val="FF9900"/>
            </a:solidFill>
            <a:ln w="9525">
              <a:solidFill>
                <a:srgbClr val="00CCFF"/>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4" name="Group 13"/>
          <p:cNvGrpSpPr>
            <a:grpSpLocks/>
          </p:cNvGrpSpPr>
          <p:nvPr/>
        </p:nvGrpSpPr>
        <p:grpSpPr bwMode="auto">
          <a:xfrm>
            <a:off x="2638426" y="1070769"/>
            <a:ext cx="949325" cy="1065213"/>
            <a:chOff x="652" y="668"/>
            <a:chExt cx="664" cy="745"/>
          </a:xfrm>
        </p:grpSpPr>
        <p:sp>
          <p:nvSpPr>
            <p:cNvPr id="15" name="Freeform 14"/>
            <p:cNvSpPr>
              <a:spLocks noChangeAspect="1" noChangeArrowheads="1"/>
            </p:cNvSpPr>
            <p:nvPr/>
          </p:nvSpPr>
          <p:spPr bwMode="auto">
            <a:xfrm>
              <a:off x="652" y="859"/>
              <a:ext cx="664" cy="554"/>
            </a:xfrm>
            <a:custGeom>
              <a:avLst/>
              <a:gdLst>
                <a:gd name="T0" fmla="*/ 0 w 2100"/>
                <a:gd name="T1" fmla="*/ 24 h 1752"/>
                <a:gd name="T2" fmla="*/ 0 w 2100"/>
                <a:gd name="T3" fmla="*/ 1080 h 1752"/>
                <a:gd name="T4" fmla="*/ 36 w 2100"/>
                <a:gd name="T5" fmla="*/ 1248 h 1752"/>
                <a:gd name="T6" fmla="*/ 108 w 2100"/>
                <a:gd name="T7" fmla="*/ 1404 h 1752"/>
                <a:gd name="T8" fmla="*/ 216 w 2100"/>
                <a:gd name="T9" fmla="*/ 1500 h 1752"/>
                <a:gd name="T10" fmla="*/ 324 w 2100"/>
                <a:gd name="T11" fmla="*/ 1572 h 1752"/>
                <a:gd name="T12" fmla="*/ 444 w 2100"/>
                <a:gd name="T13" fmla="*/ 1632 h 1752"/>
                <a:gd name="T14" fmla="*/ 588 w 2100"/>
                <a:gd name="T15" fmla="*/ 1680 h 1752"/>
                <a:gd name="T16" fmla="*/ 732 w 2100"/>
                <a:gd name="T17" fmla="*/ 1716 h 1752"/>
                <a:gd name="T18" fmla="*/ 912 w 2100"/>
                <a:gd name="T19" fmla="*/ 1740 h 1752"/>
                <a:gd name="T20" fmla="*/ 1092 w 2100"/>
                <a:gd name="T21" fmla="*/ 1752 h 1752"/>
                <a:gd name="T22" fmla="*/ 1296 w 2100"/>
                <a:gd name="T23" fmla="*/ 1728 h 1752"/>
                <a:gd name="T24" fmla="*/ 1464 w 2100"/>
                <a:gd name="T25" fmla="*/ 1692 h 1752"/>
                <a:gd name="T26" fmla="*/ 1584 w 2100"/>
                <a:gd name="T27" fmla="*/ 1656 h 1752"/>
                <a:gd name="T28" fmla="*/ 1728 w 2100"/>
                <a:gd name="T29" fmla="*/ 1596 h 1752"/>
                <a:gd name="T30" fmla="*/ 1872 w 2100"/>
                <a:gd name="T31" fmla="*/ 1500 h 1752"/>
                <a:gd name="T32" fmla="*/ 1956 w 2100"/>
                <a:gd name="T33" fmla="*/ 1416 h 1752"/>
                <a:gd name="T34" fmla="*/ 2040 w 2100"/>
                <a:gd name="T35" fmla="*/ 1308 h 1752"/>
                <a:gd name="T36" fmla="*/ 2088 w 2100"/>
                <a:gd name="T37" fmla="*/ 1188 h 1752"/>
                <a:gd name="T38" fmla="*/ 2100 w 2100"/>
                <a:gd name="T39" fmla="*/ 1092 h 1752"/>
                <a:gd name="T40" fmla="*/ 2100 w 2100"/>
                <a:gd name="T41" fmla="*/ 0 h 1752"/>
                <a:gd name="T42" fmla="*/ 0 w 2100"/>
                <a:gd name="T43" fmla="*/ 24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0" h="1752">
                  <a:moveTo>
                    <a:pt x="0" y="24"/>
                  </a:moveTo>
                  <a:lnTo>
                    <a:pt x="0" y="1080"/>
                  </a:lnTo>
                  <a:lnTo>
                    <a:pt x="36" y="1248"/>
                  </a:lnTo>
                  <a:lnTo>
                    <a:pt x="108" y="1404"/>
                  </a:lnTo>
                  <a:lnTo>
                    <a:pt x="216" y="1500"/>
                  </a:lnTo>
                  <a:lnTo>
                    <a:pt x="324" y="1572"/>
                  </a:lnTo>
                  <a:lnTo>
                    <a:pt x="444" y="1632"/>
                  </a:lnTo>
                  <a:lnTo>
                    <a:pt x="588" y="1680"/>
                  </a:lnTo>
                  <a:lnTo>
                    <a:pt x="732" y="1716"/>
                  </a:lnTo>
                  <a:lnTo>
                    <a:pt x="912" y="1740"/>
                  </a:lnTo>
                  <a:lnTo>
                    <a:pt x="1092" y="1752"/>
                  </a:lnTo>
                  <a:lnTo>
                    <a:pt x="1296" y="1728"/>
                  </a:lnTo>
                  <a:lnTo>
                    <a:pt x="1464" y="1692"/>
                  </a:lnTo>
                  <a:lnTo>
                    <a:pt x="1584" y="1656"/>
                  </a:lnTo>
                  <a:lnTo>
                    <a:pt x="1728" y="1596"/>
                  </a:lnTo>
                  <a:lnTo>
                    <a:pt x="1872" y="1500"/>
                  </a:lnTo>
                  <a:lnTo>
                    <a:pt x="1956" y="1416"/>
                  </a:lnTo>
                  <a:lnTo>
                    <a:pt x="2040" y="1308"/>
                  </a:lnTo>
                  <a:lnTo>
                    <a:pt x="2088" y="1188"/>
                  </a:lnTo>
                  <a:lnTo>
                    <a:pt x="2100" y="1092"/>
                  </a:lnTo>
                  <a:lnTo>
                    <a:pt x="2100" y="0"/>
                  </a:lnTo>
                  <a:lnTo>
                    <a:pt x="0" y="24"/>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 name="Freeform 15"/>
            <p:cNvSpPr>
              <a:spLocks noChangeAspect="1" noChangeArrowheads="1"/>
            </p:cNvSpPr>
            <p:nvPr/>
          </p:nvSpPr>
          <p:spPr bwMode="auto">
            <a:xfrm>
              <a:off x="653" y="668"/>
              <a:ext cx="660" cy="420"/>
            </a:xfrm>
            <a:custGeom>
              <a:avLst/>
              <a:gdLst>
                <a:gd name="T0" fmla="*/ 0 w 8363"/>
                <a:gd name="T1" fmla="*/ 2655 h 5311"/>
                <a:gd name="T2" fmla="*/ 76 w 8363"/>
                <a:gd name="T3" fmla="*/ 3158 h 5311"/>
                <a:gd name="T4" fmla="*/ 300 w 8363"/>
                <a:gd name="T5" fmla="*/ 3644 h 5311"/>
                <a:gd name="T6" fmla="*/ 665 w 8363"/>
                <a:gd name="T7" fmla="*/ 4093 h 5311"/>
                <a:gd name="T8" fmla="*/ 1158 w 8363"/>
                <a:gd name="T9" fmla="*/ 4490 h 5311"/>
                <a:gd name="T10" fmla="*/ 1760 w 8363"/>
                <a:gd name="T11" fmla="*/ 4821 h 5311"/>
                <a:gd name="T12" fmla="*/ 2450 w 8363"/>
                <a:gd name="T13" fmla="*/ 5074 h 5311"/>
                <a:gd name="T14" fmla="*/ 3202 w 8363"/>
                <a:gd name="T15" fmla="*/ 5239 h 5311"/>
                <a:gd name="T16" fmla="*/ 3992 w 8363"/>
                <a:gd name="T17" fmla="*/ 5311 h 5311"/>
                <a:gd name="T18" fmla="*/ 4787 w 8363"/>
                <a:gd name="T19" fmla="*/ 5287 h 5311"/>
                <a:gd name="T20" fmla="*/ 5561 w 8363"/>
                <a:gd name="T21" fmla="*/ 5168 h 5311"/>
                <a:gd name="T22" fmla="*/ 6286 w 8363"/>
                <a:gd name="T23" fmla="*/ 4958 h 5311"/>
                <a:gd name="T24" fmla="*/ 6934 w 8363"/>
                <a:gd name="T25" fmla="*/ 4665 h 5311"/>
                <a:gd name="T26" fmla="*/ 7485 w 8363"/>
                <a:gd name="T27" fmla="*/ 4299 h 5311"/>
                <a:gd name="T28" fmla="*/ 7915 w 8363"/>
                <a:gd name="T29" fmla="*/ 3873 h 5311"/>
                <a:gd name="T30" fmla="*/ 8212 w 8363"/>
                <a:gd name="T31" fmla="*/ 3404 h 5311"/>
                <a:gd name="T32" fmla="*/ 8363 w 8363"/>
                <a:gd name="T33" fmla="*/ 2908 h 5311"/>
                <a:gd name="T34" fmla="*/ 8363 w 8363"/>
                <a:gd name="T35" fmla="*/ 2403 h 5311"/>
                <a:gd name="T36" fmla="*/ 8212 w 8363"/>
                <a:gd name="T37" fmla="*/ 1906 h 5311"/>
                <a:gd name="T38" fmla="*/ 7915 w 8363"/>
                <a:gd name="T39" fmla="*/ 1437 h 5311"/>
                <a:gd name="T40" fmla="*/ 7485 w 8363"/>
                <a:gd name="T41" fmla="*/ 1012 h 5311"/>
                <a:gd name="T42" fmla="*/ 6934 w 8363"/>
                <a:gd name="T43" fmla="*/ 646 h 5311"/>
                <a:gd name="T44" fmla="*/ 6286 w 8363"/>
                <a:gd name="T45" fmla="*/ 353 h 5311"/>
                <a:gd name="T46" fmla="*/ 5561 w 8363"/>
                <a:gd name="T47" fmla="*/ 143 h 5311"/>
                <a:gd name="T48" fmla="*/ 4787 w 8363"/>
                <a:gd name="T49" fmla="*/ 24 h 5311"/>
                <a:gd name="T50" fmla="*/ 3992 w 8363"/>
                <a:gd name="T51" fmla="*/ 0 h 5311"/>
                <a:gd name="T52" fmla="*/ 3202 w 8363"/>
                <a:gd name="T53" fmla="*/ 72 h 5311"/>
                <a:gd name="T54" fmla="*/ 2450 w 8363"/>
                <a:gd name="T55" fmla="*/ 237 h 5311"/>
                <a:gd name="T56" fmla="*/ 1760 w 8363"/>
                <a:gd name="T57" fmla="*/ 489 h 5311"/>
                <a:gd name="T58" fmla="*/ 1158 w 8363"/>
                <a:gd name="T59" fmla="*/ 821 h 5311"/>
                <a:gd name="T60" fmla="*/ 665 w 8363"/>
                <a:gd name="T61" fmla="*/ 1218 h 5311"/>
                <a:gd name="T62" fmla="*/ 300 w 8363"/>
                <a:gd name="T63" fmla="*/ 1667 h 5311"/>
                <a:gd name="T64" fmla="*/ 76 w 8363"/>
                <a:gd name="T65" fmla="*/ 2152 h 5311"/>
                <a:gd name="T66" fmla="*/ 0 w 8363"/>
                <a:gd name="T67" fmla="*/ 2655 h 5311"/>
                <a:gd name="T68" fmla="*/ 1 w 8363"/>
                <a:gd name="T69" fmla="*/ 2655 h 5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63" h="5311">
                  <a:moveTo>
                    <a:pt x="0" y="2655"/>
                  </a:moveTo>
                  <a:lnTo>
                    <a:pt x="76" y="3158"/>
                  </a:lnTo>
                  <a:lnTo>
                    <a:pt x="300" y="3644"/>
                  </a:lnTo>
                  <a:lnTo>
                    <a:pt x="665" y="4093"/>
                  </a:lnTo>
                  <a:lnTo>
                    <a:pt x="1158" y="4490"/>
                  </a:lnTo>
                  <a:lnTo>
                    <a:pt x="1760" y="4821"/>
                  </a:lnTo>
                  <a:lnTo>
                    <a:pt x="2450" y="5074"/>
                  </a:lnTo>
                  <a:lnTo>
                    <a:pt x="3202" y="5239"/>
                  </a:lnTo>
                  <a:lnTo>
                    <a:pt x="3992" y="5311"/>
                  </a:lnTo>
                  <a:lnTo>
                    <a:pt x="4787" y="5287"/>
                  </a:lnTo>
                  <a:lnTo>
                    <a:pt x="5561" y="5168"/>
                  </a:lnTo>
                  <a:lnTo>
                    <a:pt x="6286" y="4958"/>
                  </a:lnTo>
                  <a:lnTo>
                    <a:pt x="6934" y="4665"/>
                  </a:lnTo>
                  <a:lnTo>
                    <a:pt x="7485" y="4299"/>
                  </a:lnTo>
                  <a:lnTo>
                    <a:pt x="7915" y="3873"/>
                  </a:lnTo>
                  <a:lnTo>
                    <a:pt x="8212" y="3404"/>
                  </a:lnTo>
                  <a:lnTo>
                    <a:pt x="8363" y="2908"/>
                  </a:lnTo>
                  <a:lnTo>
                    <a:pt x="8363" y="2403"/>
                  </a:lnTo>
                  <a:lnTo>
                    <a:pt x="8212" y="1906"/>
                  </a:lnTo>
                  <a:lnTo>
                    <a:pt x="7915" y="1437"/>
                  </a:lnTo>
                  <a:lnTo>
                    <a:pt x="7485" y="1012"/>
                  </a:lnTo>
                  <a:lnTo>
                    <a:pt x="6934" y="646"/>
                  </a:lnTo>
                  <a:lnTo>
                    <a:pt x="6286" y="353"/>
                  </a:lnTo>
                  <a:lnTo>
                    <a:pt x="5561" y="143"/>
                  </a:lnTo>
                  <a:lnTo>
                    <a:pt x="4787" y="24"/>
                  </a:lnTo>
                  <a:lnTo>
                    <a:pt x="3992" y="0"/>
                  </a:lnTo>
                  <a:lnTo>
                    <a:pt x="3202" y="72"/>
                  </a:lnTo>
                  <a:lnTo>
                    <a:pt x="2450" y="237"/>
                  </a:lnTo>
                  <a:lnTo>
                    <a:pt x="1760" y="489"/>
                  </a:lnTo>
                  <a:lnTo>
                    <a:pt x="1158" y="821"/>
                  </a:lnTo>
                  <a:lnTo>
                    <a:pt x="665" y="1218"/>
                  </a:lnTo>
                  <a:lnTo>
                    <a:pt x="300" y="1667"/>
                  </a:lnTo>
                  <a:lnTo>
                    <a:pt x="76" y="2152"/>
                  </a:lnTo>
                  <a:lnTo>
                    <a:pt x="0" y="2655"/>
                  </a:lnTo>
                  <a:lnTo>
                    <a:pt x="1" y="2655"/>
                  </a:lnTo>
                </a:path>
              </a:pathLst>
            </a:custGeom>
            <a:solidFill>
              <a:srgbClr val="00FFFF"/>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7" name="Group 16"/>
          <p:cNvGrpSpPr>
            <a:grpSpLocks noChangeAspect="1"/>
          </p:cNvGrpSpPr>
          <p:nvPr/>
        </p:nvGrpSpPr>
        <p:grpSpPr bwMode="auto">
          <a:xfrm>
            <a:off x="8841075" y="1038801"/>
            <a:ext cx="987425" cy="1525587"/>
            <a:chOff x="1912" y="738"/>
            <a:chExt cx="1909" cy="2948"/>
          </a:xfrm>
        </p:grpSpPr>
        <p:sp>
          <p:nvSpPr>
            <p:cNvPr id="18" name="Freeform 17"/>
            <p:cNvSpPr>
              <a:spLocks noChangeAspect="1" noChangeArrowheads="1"/>
            </p:cNvSpPr>
            <p:nvPr/>
          </p:nvSpPr>
          <p:spPr bwMode="auto">
            <a:xfrm>
              <a:off x="1914" y="1181"/>
              <a:ext cx="1907" cy="2505"/>
            </a:xfrm>
            <a:custGeom>
              <a:avLst/>
              <a:gdLst>
                <a:gd name="T0" fmla="*/ 0 w 1907"/>
                <a:gd name="T1" fmla="*/ 944 h 2505"/>
                <a:gd name="T2" fmla="*/ 0 w 1907"/>
                <a:gd name="T3" fmla="*/ 1974 h 2505"/>
                <a:gd name="T4" fmla="*/ 16 w 1907"/>
                <a:gd name="T5" fmla="*/ 2045 h 2505"/>
                <a:gd name="T6" fmla="*/ 64 w 1907"/>
                <a:gd name="T7" fmla="*/ 2141 h 2505"/>
                <a:gd name="T8" fmla="*/ 169 w 1907"/>
                <a:gd name="T9" fmla="*/ 2237 h 2505"/>
                <a:gd name="T10" fmla="*/ 265 w 1907"/>
                <a:gd name="T11" fmla="*/ 2304 h 2505"/>
                <a:gd name="T12" fmla="*/ 390 w 1907"/>
                <a:gd name="T13" fmla="*/ 2390 h 2505"/>
                <a:gd name="T14" fmla="*/ 531 w 1907"/>
                <a:gd name="T15" fmla="*/ 2441 h 2505"/>
                <a:gd name="T16" fmla="*/ 668 w 1907"/>
                <a:gd name="T17" fmla="*/ 2477 h 2505"/>
                <a:gd name="T18" fmla="*/ 793 w 1907"/>
                <a:gd name="T19" fmla="*/ 2493 h 2505"/>
                <a:gd name="T20" fmla="*/ 966 w 1907"/>
                <a:gd name="T21" fmla="*/ 2505 h 2505"/>
                <a:gd name="T22" fmla="*/ 1158 w 1907"/>
                <a:gd name="T23" fmla="*/ 2486 h 2505"/>
                <a:gd name="T24" fmla="*/ 1312 w 1907"/>
                <a:gd name="T25" fmla="*/ 2461 h 2505"/>
                <a:gd name="T26" fmla="*/ 1452 w 1907"/>
                <a:gd name="T27" fmla="*/ 2409 h 2505"/>
                <a:gd name="T28" fmla="*/ 1600 w 1907"/>
                <a:gd name="T29" fmla="*/ 2352 h 2505"/>
                <a:gd name="T30" fmla="*/ 1721 w 1907"/>
                <a:gd name="T31" fmla="*/ 2256 h 2505"/>
                <a:gd name="T32" fmla="*/ 1804 w 1907"/>
                <a:gd name="T33" fmla="*/ 2166 h 2505"/>
                <a:gd name="T34" fmla="*/ 1875 w 1907"/>
                <a:gd name="T35" fmla="*/ 2057 h 2505"/>
                <a:gd name="T36" fmla="*/ 1900 w 1907"/>
                <a:gd name="T37" fmla="*/ 1974 h 2505"/>
                <a:gd name="T38" fmla="*/ 1907 w 1907"/>
                <a:gd name="T39" fmla="*/ 1885 h 2505"/>
                <a:gd name="T40" fmla="*/ 1907 w 1907"/>
                <a:gd name="T41" fmla="*/ 0 h 2505"/>
                <a:gd name="T42" fmla="*/ 0 w 1907"/>
                <a:gd name="T43" fmla="*/ 944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7" h="2505">
                  <a:moveTo>
                    <a:pt x="0" y="944"/>
                  </a:moveTo>
                  <a:lnTo>
                    <a:pt x="0" y="1974"/>
                  </a:lnTo>
                  <a:lnTo>
                    <a:pt x="16" y="2045"/>
                  </a:lnTo>
                  <a:lnTo>
                    <a:pt x="64" y="2141"/>
                  </a:lnTo>
                  <a:lnTo>
                    <a:pt x="169" y="2237"/>
                  </a:lnTo>
                  <a:lnTo>
                    <a:pt x="265" y="2304"/>
                  </a:lnTo>
                  <a:lnTo>
                    <a:pt x="390" y="2390"/>
                  </a:lnTo>
                  <a:lnTo>
                    <a:pt x="531" y="2441"/>
                  </a:lnTo>
                  <a:lnTo>
                    <a:pt x="668" y="2477"/>
                  </a:lnTo>
                  <a:lnTo>
                    <a:pt x="793" y="2493"/>
                  </a:lnTo>
                  <a:lnTo>
                    <a:pt x="966" y="2505"/>
                  </a:lnTo>
                  <a:lnTo>
                    <a:pt x="1158" y="2486"/>
                  </a:lnTo>
                  <a:lnTo>
                    <a:pt x="1312" y="2461"/>
                  </a:lnTo>
                  <a:lnTo>
                    <a:pt x="1452" y="2409"/>
                  </a:lnTo>
                  <a:lnTo>
                    <a:pt x="1600" y="2352"/>
                  </a:lnTo>
                  <a:lnTo>
                    <a:pt x="1721" y="2256"/>
                  </a:lnTo>
                  <a:lnTo>
                    <a:pt x="1804" y="2166"/>
                  </a:lnTo>
                  <a:lnTo>
                    <a:pt x="1875" y="2057"/>
                  </a:lnTo>
                  <a:lnTo>
                    <a:pt x="1900" y="1974"/>
                  </a:lnTo>
                  <a:lnTo>
                    <a:pt x="1907" y="1885"/>
                  </a:lnTo>
                  <a:lnTo>
                    <a:pt x="1907" y="0"/>
                  </a:lnTo>
                  <a:lnTo>
                    <a:pt x="0" y="944"/>
                  </a:lnTo>
                  <a:close/>
                </a:path>
              </a:pathLst>
            </a:custGeom>
            <a:solidFill>
              <a:srgbClr val="00BF9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 name="Freeform 18"/>
            <p:cNvSpPr>
              <a:spLocks noChangeAspect="1" noChangeArrowheads="1"/>
            </p:cNvSpPr>
            <p:nvPr/>
          </p:nvSpPr>
          <p:spPr bwMode="auto">
            <a:xfrm>
              <a:off x="1912" y="738"/>
              <a:ext cx="1903" cy="1956"/>
            </a:xfrm>
            <a:custGeom>
              <a:avLst/>
              <a:gdLst>
                <a:gd name="T0" fmla="*/ 760 w 9514"/>
                <a:gd name="T1" fmla="*/ 9128 h 9778"/>
                <a:gd name="T2" fmla="*/ 1321 w 9514"/>
                <a:gd name="T3" fmla="*/ 9514 h 9778"/>
                <a:gd name="T4" fmla="*/ 2007 w 9514"/>
                <a:gd name="T5" fmla="*/ 9734 h 9778"/>
                <a:gd name="T6" fmla="*/ 2793 w 9514"/>
                <a:gd name="T7" fmla="*/ 9778 h 9778"/>
                <a:gd name="T8" fmla="*/ 3650 w 9514"/>
                <a:gd name="T9" fmla="*/ 9645 h 9778"/>
                <a:gd name="T10" fmla="*/ 4548 w 9514"/>
                <a:gd name="T11" fmla="*/ 9340 h 9778"/>
                <a:gd name="T12" fmla="*/ 5453 w 9514"/>
                <a:gd name="T13" fmla="*/ 8875 h 9778"/>
                <a:gd name="T14" fmla="*/ 6333 w 9514"/>
                <a:gd name="T15" fmla="*/ 8265 h 9778"/>
                <a:gd name="T16" fmla="*/ 7158 w 9514"/>
                <a:gd name="T17" fmla="*/ 7533 h 9778"/>
                <a:gd name="T18" fmla="*/ 7895 w 9514"/>
                <a:gd name="T19" fmla="*/ 6706 h 9778"/>
                <a:gd name="T20" fmla="*/ 8519 w 9514"/>
                <a:gd name="T21" fmla="*/ 5813 h 9778"/>
                <a:gd name="T22" fmla="*/ 9008 w 9514"/>
                <a:gd name="T23" fmla="*/ 4886 h 9778"/>
                <a:gd name="T24" fmla="*/ 9344 w 9514"/>
                <a:gd name="T25" fmla="*/ 3961 h 9778"/>
                <a:gd name="T26" fmla="*/ 9514 w 9514"/>
                <a:gd name="T27" fmla="*/ 3068 h 9778"/>
                <a:gd name="T28" fmla="*/ 9513 w 9514"/>
                <a:gd name="T29" fmla="*/ 2241 h 9778"/>
                <a:gd name="T30" fmla="*/ 9340 w 9514"/>
                <a:gd name="T31" fmla="*/ 1510 h 9778"/>
                <a:gd name="T32" fmla="*/ 9002 w 9514"/>
                <a:gd name="T33" fmla="*/ 900 h 9778"/>
                <a:gd name="T34" fmla="*/ 8511 w 9514"/>
                <a:gd name="T35" fmla="*/ 436 h 9778"/>
                <a:gd name="T36" fmla="*/ 7884 w 9514"/>
                <a:gd name="T37" fmla="*/ 131 h 9778"/>
                <a:gd name="T38" fmla="*/ 7144 w 9514"/>
                <a:gd name="T39" fmla="*/ 0 h 9778"/>
                <a:gd name="T40" fmla="*/ 6320 w 9514"/>
                <a:gd name="T41" fmla="*/ 43 h 9778"/>
                <a:gd name="T42" fmla="*/ 5438 w 9514"/>
                <a:gd name="T43" fmla="*/ 263 h 9778"/>
                <a:gd name="T44" fmla="*/ 4533 w 9514"/>
                <a:gd name="T45" fmla="*/ 651 h 9778"/>
                <a:gd name="T46" fmla="*/ 3636 w 9514"/>
                <a:gd name="T47" fmla="*/ 1191 h 9778"/>
                <a:gd name="T48" fmla="*/ 2779 w 9514"/>
                <a:gd name="T49" fmla="*/ 1865 h 9778"/>
                <a:gd name="T50" fmla="*/ 1995 w 9514"/>
                <a:gd name="T51" fmla="*/ 2648 h 9778"/>
                <a:gd name="T52" fmla="*/ 1311 w 9514"/>
                <a:gd name="T53" fmla="*/ 3511 h 9778"/>
                <a:gd name="T54" fmla="*/ 752 w 9514"/>
                <a:gd name="T55" fmla="*/ 4425 h 9778"/>
                <a:gd name="T56" fmla="*/ 338 w 9514"/>
                <a:gd name="T57" fmla="*/ 5356 h 9778"/>
                <a:gd name="T58" fmla="*/ 83 w 9514"/>
                <a:gd name="T59" fmla="*/ 6269 h 9778"/>
                <a:gd name="T60" fmla="*/ 0 w 9514"/>
                <a:gd name="T61" fmla="*/ 7133 h 9778"/>
                <a:gd name="T62" fmla="*/ 87 w 9514"/>
                <a:gd name="T63" fmla="*/ 7915 h 9778"/>
                <a:gd name="T64" fmla="*/ 343 w 9514"/>
                <a:gd name="T65" fmla="*/ 8589 h 9778"/>
                <a:gd name="T66" fmla="*/ 760 w 9514"/>
                <a:gd name="T67" fmla="*/ 9128 h 9778"/>
                <a:gd name="T68" fmla="*/ 762 w 9514"/>
                <a:gd name="T69" fmla="*/ 9128 h 9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14" h="9778">
                  <a:moveTo>
                    <a:pt x="760" y="9128"/>
                  </a:moveTo>
                  <a:lnTo>
                    <a:pt x="1321" y="9514"/>
                  </a:lnTo>
                  <a:lnTo>
                    <a:pt x="2007" y="9734"/>
                  </a:lnTo>
                  <a:lnTo>
                    <a:pt x="2793" y="9778"/>
                  </a:lnTo>
                  <a:lnTo>
                    <a:pt x="3650" y="9645"/>
                  </a:lnTo>
                  <a:lnTo>
                    <a:pt x="4548" y="9340"/>
                  </a:lnTo>
                  <a:lnTo>
                    <a:pt x="5453" y="8875"/>
                  </a:lnTo>
                  <a:lnTo>
                    <a:pt x="6333" y="8265"/>
                  </a:lnTo>
                  <a:lnTo>
                    <a:pt x="7158" y="7533"/>
                  </a:lnTo>
                  <a:lnTo>
                    <a:pt x="7895" y="6706"/>
                  </a:lnTo>
                  <a:lnTo>
                    <a:pt x="8519" y="5813"/>
                  </a:lnTo>
                  <a:lnTo>
                    <a:pt x="9008" y="4886"/>
                  </a:lnTo>
                  <a:lnTo>
                    <a:pt x="9344" y="3961"/>
                  </a:lnTo>
                  <a:lnTo>
                    <a:pt x="9514" y="3068"/>
                  </a:lnTo>
                  <a:lnTo>
                    <a:pt x="9513" y="2241"/>
                  </a:lnTo>
                  <a:lnTo>
                    <a:pt x="9340" y="1510"/>
                  </a:lnTo>
                  <a:lnTo>
                    <a:pt x="9002" y="900"/>
                  </a:lnTo>
                  <a:lnTo>
                    <a:pt x="8511" y="436"/>
                  </a:lnTo>
                  <a:lnTo>
                    <a:pt x="7884" y="131"/>
                  </a:lnTo>
                  <a:lnTo>
                    <a:pt x="7144" y="0"/>
                  </a:lnTo>
                  <a:lnTo>
                    <a:pt x="6320" y="43"/>
                  </a:lnTo>
                  <a:lnTo>
                    <a:pt x="5438" y="263"/>
                  </a:lnTo>
                  <a:lnTo>
                    <a:pt x="4533" y="651"/>
                  </a:lnTo>
                  <a:lnTo>
                    <a:pt x="3636" y="1191"/>
                  </a:lnTo>
                  <a:lnTo>
                    <a:pt x="2779" y="1865"/>
                  </a:lnTo>
                  <a:lnTo>
                    <a:pt x="1995" y="2648"/>
                  </a:lnTo>
                  <a:lnTo>
                    <a:pt x="1311" y="3511"/>
                  </a:lnTo>
                  <a:lnTo>
                    <a:pt x="752" y="4425"/>
                  </a:lnTo>
                  <a:lnTo>
                    <a:pt x="338" y="5356"/>
                  </a:lnTo>
                  <a:lnTo>
                    <a:pt x="83" y="6269"/>
                  </a:lnTo>
                  <a:lnTo>
                    <a:pt x="0" y="7133"/>
                  </a:lnTo>
                  <a:lnTo>
                    <a:pt x="87" y="7915"/>
                  </a:lnTo>
                  <a:lnTo>
                    <a:pt x="343" y="8589"/>
                  </a:lnTo>
                  <a:lnTo>
                    <a:pt x="760" y="9128"/>
                  </a:lnTo>
                  <a:lnTo>
                    <a:pt x="762" y="9128"/>
                  </a:lnTo>
                </a:path>
              </a:pathLst>
            </a:custGeom>
            <a:solidFill>
              <a:srgbClr val="FF0000"/>
            </a:solidFill>
            <a:ln w="0">
              <a:solidFill>
                <a:srgbClr val="FF66FF"/>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20" name="Group 19"/>
          <p:cNvGrpSpPr>
            <a:grpSpLocks noChangeAspect="1"/>
          </p:cNvGrpSpPr>
          <p:nvPr/>
        </p:nvGrpSpPr>
        <p:grpSpPr bwMode="auto">
          <a:xfrm>
            <a:off x="8849012" y="984826"/>
            <a:ext cx="993775" cy="1093787"/>
            <a:chOff x="1896" y="588"/>
            <a:chExt cx="1920" cy="2112"/>
          </a:xfrm>
          <a:solidFill>
            <a:srgbClr val="FF7C7C"/>
          </a:solidFill>
        </p:grpSpPr>
        <p:sp>
          <p:nvSpPr>
            <p:cNvPr id="21" name="Freeform 20"/>
            <p:cNvSpPr>
              <a:spLocks noChangeAspect="1" noChangeArrowheads="1"/>
            </p:cNvSpPr>
            <p:nvPr/>
          </p:nvSpPr>
          <p:spPr bwMode="auto">
            <a:xfrm>
              <a:off x="1896" y="1152"/>
              <a:ext cx="1920" cy="1548"/>
            </a:xfrm>
            <a:custGeom>
              <a:avLst/>
              <a:gdLst>
                <a:gd name="T0" fmla="*/ 0 w 1920"/>
                <a:gd name="T1" fmla="*/ 0 h 1548"/>
                <a:gd name="T2" fmla="*/ 0 w 1920"/>
                <a:gd name="T3" fmla="*/ 972 h 1548"/>
                <a:gd name="T4" fmla="*/ 0 w 1920"/>
                <a:gd name="T5" fmla="*/ 1092 h 1548"/>
                <a:gd name="T6" fmla="*/ 24 w 1920"/>
                <a:gd name="T7" fmla="*/ 1200 h 1548"/>
                <a:gd name="T8" fmla="*/ 84 w 1920"/>
                <a:gd name="T9" fmla="*/ 1308 h 1548"/>
                <a:gd name="T10" fmla="*/ 144 w 1920"/>
                <a:gd name="T11" fmla="*/ 1392 h 1548"/>
                <a:gd name="T12" fmla="*/ 240 w 1920"/>
                <a:gd name="T13" fmla="*/ 1464 h 1548"/>
                <a:gd name="T14" fmla="*/ 331 w 1920"/>
                <a:gd name="T15" fmla="*/ 1517 h 1548"/>
                <a:gd name="T16" fmla="*/ 468 w 1920"/>
                <a:gd name="T17" fmla="*/ 1548 h 1548"/>
                <a:gd name="T18" fmla="*/ 610 w 1920"/>
                <a:gd name="T19" fmla="*/ 1546 h 1548"/>
                <a:gd name="T20" fmla="*/ 773 w 1920"/>
                <a:gd name="T21" fmla="*/ 1517 h 1548"/>
                <a:gd name="T22" fmla="*/ 912 w 1920"/>
                <a:gd name="T23" fmla="*/ 1464 h 1548"/>
                <a:gd name="T24" fmla="*/ 1032 w 1920"/>
                <a:gd name="T25" fmla="*/ 1402 h 1548"/>
                <a:gd name="T26" fmla="*/ 1166 w 1920"/>
                <a:gd name="T27" fmla="*/ 1325 h 1548"/>
                <a:gd name="T28" fmla="*/ 1301 w 1920"/>
                <a:gd name="T29" fmla="*/ 1229 h 1548"/>
                <a:gd name="T30" fmla="*/ 1426 w 1920"/>
                <a:gd name="T31" fmla="*/ 1133 h 1548"/>
                <a:gd name="T32" fmla="*/ 1550 w 1920"/>
                <a:gd name="T33" fmla="*/ 998 h 1548"/>
                <a:gd name="T34" fmla="*/ 1646 w 1920"/>
                <a:gd name="T35" fmla="*/ 864 h 1548"/>
                <a:gd name="T36" fmla="*/ 1740 w 1920"/>
                <a:gd name="T37" fmla="*/ 720 h 1548"/>
                <a:gd name="T38" fmla="*/ 1812 w 1920"/>
                <a:gd name="T39" fmla="*/ 576 h 1548"/>
                <a:gd name="T40" fmla="*/ 1860 w 1920"/>
                <a:gd name="T41" fmla="*/ 432 h 1548"/>
                <a:gd name="T42" fmla="*/ 1908 w 1920"/>
                <a:gd name="T43" fmla="*/ 300 h 1548"/>
                <a:gd name="T44" fmla="*/ 1920 w 1920"/>
                <a:gd name="T45" fmla="*/ 132 h 1548"/>
                <a:gd name="T46" fmla="*/ 1920 w 1920"/>
                <a:gd name="T47" fmla="*/ 12 h 1548"/>
                <a:gd name="T48" fmla="*/ 0 w 1920"/>
                <a:gd name="T49" fmla="*/ 0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0" h="1548">
                  <a:moveTo>
                    <a:pt x="0" y="0"/>
                  </a:moveTo>
                  <a:lnTo>
                    <a:pt x="0" y="972"/>
                  </a:lnTo>
                  <a:lnTo>
                    <a:pt x="0" y="1092"/>
                  </a:lnTo>
                  <a:lnTo>
                    <a:pt x="24" y="1200"/>
                  </a:lnTo>
                  <a:lnTo>
                    <a:pt x="84" y="1308"/>
                  </a:lnTo>
                  <a:lnTo>
                    <a:pt x="144" y="1392"/>
                  </a:lnTo>
                  <a:lnTo>
                    <a:pt x="240" y="1464"/>
                  </a:lnTo>
                  <a:lnTo>
                    <a:pt x="331" y="1517"/>
                  </a:lnTo>
                  <a:lnTo>
                    <a:pt x="468" y="1548"/>
                  </a:lnTo>
                  <a:lnTo>
                    <a:pt x="610" y="1546"/>
                  </a:lnTo>
                  <a:lnTo>
                    <a:pt x="773" y="1517"/>
                  </a:lnTo>
                  <a:lnTo>
                    <a:pt x="912" y="1464"/>
                  </a:lnTo>
                  <a:lnTo>
                    <a:pt x="1032" y="1402"/>
                  </a:lnTo>
                  <a:lnTo>
                    <a:pt x="1166" y="1325"/>
                  </a:lnTo>
                  <a:lnTo>
                    <a:pt x="1301" y="1229"/>
                  </a:lnTo>
                  <a:lnTo>
                    <a:pt x="1426" y="1133"/>
                  </a:lnTo>
                  <a:lnTo>
                    <a:pt x="1550" y="998"/>
                  </a:lnTo>
                  <a:lnTo>
                    <a:pt x="1646" y="864"/>
                  </a:lnTo>
                  <a:lnTo>
                    <a:pt x="1740" y="720"/>
                  </a:lnTo>
                  <a:lnTo>
                    <a:pt x="1812" y="576"/>
                  </a:lnTo>
                  <a:lnTo>
                    <a:pt x="1860" y="432"/>
                  </a:lnTo>
                  <a:lnTo>
                    <a:pt x="1908" y="300"/>
                  </a:lnTo>
                  <a:lnTo>
                    <a:pt x="1920" y="132"/>
                  </a:lnTo>
                  <a:lnTo>
                    <a:pt x="1920" y="12"/>
                  </a:lnTo>
                  <a:lnTo>
                    <a:pt x="0" y="0"/>
                  </a:lnTo>
                  <a:close/>
                </a:path>
              </a:pathLst>
            </a:custGeom>
            <a:solidFill>
              <a:srgbClr val="00BF9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solidFill>
                  <a:srgbClr val="FFFF00"/>
                </a:solidFill>
              </a:endParaRPr>
            </a:p>
          </p:txBody>
        </p:sp>
        <p:sp>
          <p:nvSpPr>
            <p:cNvPr id="22" name="Oval 21"/>
            <p:cNvSpPr>
              <a:spLocks noChangeAspect="1" noChangeArrowheads="1"/>
            </p:cNvSpPr>
            <p:nvPr/>
          </p:nvSpPr>
          <p:spPr bwMode="auto">
            <a:xfrm>
              <a:off x="1896" y="588"/>
              <a:ext cx="1920" cy="1200"/>
            </a:xfrm>
            <a:prstGeom prst="ellipse">
              <a:avLst/>
            </a:prstGeom>
            <a:solidFill>
              <a:srgbClr val="00AF8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23" name="Group 22"/>
          <p:cNvGrpSpPr>
            <a:grpSpLocks/>
          </p:cNvGrpSpPr>
          <p:nvPr/>
        </p:nvGrpSpPr>
        <p:grpSpPr bwMode="auto">
          <a:xfrm>
            <a:off x="1812926" y="2975769"/>
            <a:ext cx="2411413" cy="3317875"/>
            <a:chOff x="318" y="1984"/>
            <a:chExt cx="1519" cy="2090"/>
          </a:xfrm>
        </p:grpSpPr>
        <p:grpSp>
          <p:nvGrpSpPr>
            <p:cNvPr id="24" name="Group 23"/>
            <p:cNvGrpSpPr>
              <a:grpSpLocks/>
            </p:cNvGrpSpPr>
            <p:nvPr/>
          </p:nvGrpSpPr>
          <p:grpSpPr bwMode="auto">
            <a:xfrm>
              <a:off x="318" y="1984"/>
              <a:ext cx="1432" cy="1696"/>
              <a:chOff x="318" y="1984"/>
              <a:chExt cx="1432" cy="1696"/>
            </a:xfrm>
          </p:grpSpPr>
          <p:sp>
            <p:nvSpPr>
              <p:cNvPr id="27" name="Line 24"/>
              <p:cNvSpPr>
                <a:spLocks noChangeShapeType="1"/>
              </p:cNvSpPr>
              <p:nvPr/>
            </p:nvSpPr>
            <p:spPr bwMode="auto">
              <a:xfrm>
                <a:off x="318" y="3303"/>
                <a:ext cx="131"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5"/>
              <p:cNvSpPr>
                <a:spLocks noChangeShapeType="1"/>
              </p:cNvSpPr>
              <p:nvPr/>
            </p:nvSpPr>
            <p:spPr bwMode="auto">
              <a:xfrm>
                <a:off x="473" y="3303"/>
                <a:ext cx="24"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6"/>
              <p:cNvSpPr>
                <a:spLocks noChangeShapeType="1"/>
              </p:cNvSpPr>
              <p:nvPr/>
            </p:nvSpPr>
            <p:spPr bwMode="auto">
              <a:xfrm>
                <a:off x="521" y="3303"/>
                <a:ext cx="119"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7"/>
              <p:cNvSpPr>
                <a:spLocks noChangeShapeType="1"/>
              </p:cNvSpPr>
              <p:nvPr/>
            </p:nvSpPr>
            <p:spPr bwMode="auto">
              <a:xfrm>
                <a:off x="664" y="3303"/>
                <a:ext cx="24"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8"/>
              <p:cNvSpPr>
                <a:spLocks noChangeShapeType="1"/>
              </p:cNvSpPr>
              <p:nvPr/>
            </p:nvSpPr>
            <p:spPr bwMode="auto">
              <a:xfrm>
                <a:off x="712" y="3303"/>
                <a:ext cx="119"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9"/>
              <p:cNvSpPr>
                <a:spLocks noChangeShapeType="1"/>
              </p:cNvSpPr>
              <p:nvPr/>
            </p:nvSpPr>
            <p:spPr bwMode="auto">
              <a:xfrm>
                <a:off x="855" y="3303"/>
                <a:ext cx="24"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0"/>
              <p:cNvSpPr>
                <a:spLocks noChangeShapeType="1"/>
              </p:cNvSpPr>
              <p:nvPr/>
            </p:nvSpPr>
            <p:spPr bwMode="auto">
              <a:xfrm>
                <a:off x="903" y="3303"/>
                <a:ext cx="131"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31"/>
              <p:cNvSpPr>
                <a:spLocks noChangeArrowheads="1"/>
              </p:cNvSpPr>
              <p:nvPr/>
            </p:nvSpPr>
            <p:spPr bwMode="auto">
              <a:xfrm>
                <a:off x="356" y="3039"/>
                <a:ext cx="151" cy="527"/>
              </a:xfrm>
              <a:custGeom>
                <a:avLst/>
                <a:gdLst>
                  <a:gd name="T0" fmla="*/ 904 w 904"/>
                  <a:gd name="T1" fmla="*/ 0 h 3164"/>
                  <a:gd name="T2" fmla="*/ 530 w 904"/>
                  <a:gd name="T3" fmla="*/ 292 h 3164"/>
                  <a:gd name="T4" fmla="*/ 242 w 904"/>
                  <a:gd name="T5" fmla="*/ 671 h 3164"/>
                  <a:gd name="T6" fmla="*/ 62 w 904"/>
                  <a:gd name="T7" fmla="*/ 1111 h 3164"/>
                  <a:gd name="T8" fmla="*/ 0 w 904"/>
                  <a:gd name="T9" fmla="*/ 1582 h 3164"/>
                  <a:gd name="T10" fmla="*/ 62 w 904"/>
                  <a:gd name="T11" fmla="*/ 2054 h 3164"/>
                  <a:gd name="T12" fmla="*/ 242 w 904"/>
                  <a:gd name="T13" fmla="*/ 2493 h 3164"/>
                  <a:gd name="T14" fmla="*/ 530 w 904"/>
                  <a:gd name="T15" fmla="*/ 2872 h 3164"/>
                  <a:gd name="T16" fmla="*/ 904 w 904"/>
                  <a:gd name="T17" fmla="*/ 3164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4" h="3164">
                    <a:moveTo>
                      <a:pt x="904" y="0"/>
                    </a:moveTo>
                    <a:lnTo>
                      <a:pt x="530" y="292"/>
                    </a:lnTo>
                    <a:lnTo>
                      <a:pt x="242" y="671"/>
                    </a:lnTo>
                    <a:lnTo>
                      <a:pt x="62" y="1111"/>
                    </a:lnTo>
                    <a:lnTo>
                      <a:pt x="0" y="1582"/>
                    </a:lnTo>
                    <a:lnTo>
                      <a:pt x="62" y="2054"/>
                    </a:lnTo>
                    <a:lnTo>
                      <a:pt x="242" y="2493"/>
                    </a:lnTo>
                    <a:lnTo>
                      <a:pt x="530" y="2872"/>
                    </a:lnTo>
                    <a:lnTo>
                      <a:pt x="904" y="316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 name="Line 32"/>
              <p:cNvSpPr>
                <a:spLocks noChangeShapeType="1"/>
              </p:cNvSpPr>
              <p:nvPr/>
            </p:nvSpPr>
            <p:spPr bwMode="auto">
              <a:xfrm>
                <a:off x="356" y="2286"/>
                <a:ext cx="1" cy="4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3"/>
              <p:cNvSpPr>
                <a:spLocks noChangeShapeType="1"/>
              </p:cNvSpPr>
              <p:nvPr/>
            </p:nvSpPr>
            <p:spPr bwMode="auto">
              <a:xfrm>
                <a:off x="356" y="2700"/>
                <a:ext cx="151"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4"/>
              <p:cNvSpPr>
                <a:spLocks noChangeShapeType="1"/>
              </p:cNvSpPr>
              <p:nvPr/>
            </p:nvSpPr>
            <p:spPr bwMode="auto">
              <a:xfrm flipV="1">
                <a:off x="657" y="3534"/>
                <a:ext cx="1" cy="14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5"/>
              <p:cNvSpPr>
                <a:spLocks noChangeShapeType="1"/>
              </p:cNvSpPr>
              <p:nvPr/>
            </p:nvSpPr>
            <p:spPr bwMode="auto">
              <a:xfrm flipV="1">
                <a:off x="657" y="3486"/>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6"/>
              <p:cNvSpPr>
                <a:spLocks noChangeShapeType="1"/>
              </p:cNvSpPr>
              <p:nvPr/>
            </p:nvSpPr>
            <p:spPr bwMode="auto">
              <a:xfrm flipV="1">
                <a:off x="657" y="3343"/>
                <a:ext cx="1" cy="11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7"/>
              <p:cNvSpPr>
                <a:spLocks noChangeShapeType="1"/>
              </p:cNvSpPr>
              <p:nvPr/>
            </p:nvSpPr>
            <p:spPr bwMode="auto">
              <a:xfrm flipV="1">
                <a:off x="657" y="3295"/>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8"/>
              <p:cNvSpPr>
                <a:spLocks noChangeShapeType="1"/>
              </p:cNvSpPr>
              <p:nvPr/>
            </p:nvSpPr>
            <p:spPr bwMode="auto">
              <a:xfrm flipV="1">
                <a:off x="657" y="3151"/>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9"/>
              <p:cNvSpPr>
                <a:spLocks noChangeShapeType="1"/>
              </p:cNvSpPr>
              <p:nvPr/>
            </p:nvSpPr>
            <p:spPr bwMode="auto">
              <a:xfrm flipV="1">
                <a:off x="657" y="3103"/>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0"/>
              <p:cNvSpPr>
                <a:spLocks noChangeShapeType="1"/>
              </p:cNvSpPr>
              <p:nvPr/>
            </p:nvSpPr>
            <p:spPr bwMode="auto">
              <a:xfrm flipV="1">
                <a:off x="657" y="2934"/>
                <a:ext cx="1" cy="14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1"/>
              <p:cNvSpPr>
                <a:spLocks noChangeShapeType="1"/>
              </p:cNvSpPr>
              <p:nvPr/>
            </p:nvSpPr>
            <p:spPr bwMode="auto">
              <a:xfrm>
                <a:off x="1448" y="2022"/>
                <a:ext cx="1" cy="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2"/>
              <p:cNvSpPr>
                <a:spLocks noChangeShapeType="1"/>
              </p:cNvSpPr>
              <p:nvPr/>
            </p:nvSpPr>
            <p:spPr bwMode="auto">
              <a:xfrm>
                <a:off x="1448" y="2195"/>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3"/>
              <p:cNvSpPr>
                <a:spLocks noChangeShapeType="1"/>
              </p:cNvSpPr>
              <p:nvPr/>
            </p:nvSpPr>
            <p:spPr bwMode="auto">
              <a:xfrm>
                <a:off x="1448" y="2243"/>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4"/>
              <p:cNvSpPr>
                <a:spLocks noChangeShapeType="1"/>
              </p:cNvSpPr>
              <p:nvPr/>
            </p:nvSpPr>
            <p:spPr bwMode="auto">
              <a:xfrm>
                <a:off x="1448" y="2387"/>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5"/>
              <p:cNvSpPr>
                <a:spLocks noChangeShapeType="1"/>
              </p:cNvSpPr>
              <p:nvPr/>
            </p:nvSpPr>
            <p:spPr bwMode="auto">
              <a:xfrm>
                <a:off x="1448" y="2435"/>
                <a:ext cx="1" cy="11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6"/>
              <p:cNvSpPr>
                <a:spLocks noChangeShapeType="1"/>
              </p:cNvSpPr>
              <p:nvPr/>
            </p:nvSpPr>
            <p:spPr bwMode="auto">
              <a:xfrm>
                <a:off x="1448" y="2578"/>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7"/>
              <p:cNvSpPr>
                <a:spLocks noChangeShapeType="1"/>
              </p:cNvSpPr>
              <p:nvPr/>
            </p:nvSpPr>
            <p:spPr bwMode="auto">
              <a:xfrm>
                <a:off x="1448" y="2626"/>
                <a:ext cx="1" cy="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8"/>
              <p:cNvSpPr>
                <a:spLocks noChangeShapeType="1"/>
              </p:cNvSpPr>
              <p:nvPr/>
            </p:nvSpPr>
            <p:spPr bwMode="auto">
              <a:xfrm flipH="1">
                <a:off x="507" y="2700"/>
                <a:ext cx="451"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49"/>
              <p:cNvSpPr>
                <a:spLocks noChangeShapeType="1"/>
              </p:cNvSpPr>
              <p:nvPr/>
            </p:nvSpPr>
            <p:spPr bwMode="auto">
              <a:xfrm flipV="1">
                <a:off x="958" y="2286"/>
                <a:ext cx="1" cy="4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50"/>
              <p:cNvSpPr>
                <a:spLocks noChangeShapeType="1"/>
              </p:cNvSpPr>
              <p:nvPr/>
            </p:nvSpPr>
            <p:spPr bwMode="auto">
              <a:xfrm flipH="1">
                <a:off x="1146" y="2700"/>
                <a:ext cx="41"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51"/>
              <p:cNvSpPr>
                <a:spLocks noChangeShapeType="1"/>
              </p:cNvSpPr>
              <p:nvPr/>
            </p:nvSpPr>
            <p:spPr bwMode="auto">
              <a:xfrm flipH="1">
                <a:off x="1708" y="2700"/>
                <a:ext cx="41"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52"/>
              <p:cNvSpPr>
                <a:spLocks noChangeShapeType="1"/>
              </p:cNvSpPr>
              <p:nvPr/>
            </p:nvSpPr>
            <p:spPr bwMode="auto">
              <a:xfrm flipH="1">
                <a:off x="1187" y="2700"/>
                <a:ext cx="521"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53"/>
              <p:cNvSpPr>
                <a:spLocks noChangeShapeType="1"/>
              </p:cNvSpPr>
              <p:nvPr/>
            </p:nvSpPr>
            <p:spPr bwMode="auto">
              <a:xfrm flipV="1">
                <a:off x="1749" y="2286"/>
                <a:ext cx="1" cy="4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4"/>
              <p:cNvSpPr>
                <a:spLocks noChangeShapeType="1"/>
              </p:cNvSpPr>
              <p:nvPr/>
            </p:nvSpPr>
            <p:spPr bwMode="auto">
              <a:xfrm flipV="1">
                <a:off x="1146" y="2286"/>
                <a:ext cx="1" cy="4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Freeform 55"/>
              <p:cNvSpPr>
                <a:spLocks noChangeArrowheads="1"/>
              </p:cNvSpPr>
              <p:nvPr/>
            </p:nvSpPr>
            <p:spPr bwMode="auto">
              <a:xfrm>
                <a:off x="507" y="3001"/>
                <a:ext cx="451" cy="603"/>
              </a:xfrm>
              <a:custGeom>
                <a:avLst/>
                <a:gdLst>
                  <a:gd name="T0" fmla="*/ 0 w 2711"/>
                  <a:gd name="T1" fmla="*/ 3374 h 3616"/>
                  <a:gd name="T2" fmla="*/ 435 w 2711"/>
                  <a:gd name="T3" fmla="*/ 3554 h 3616"/>
                  <a:gd name="T4" fmla="*/ 903 w 2711"/>
                  <a:gd name="T5" fmla="*/ 3616 h 3616"/>
                  <a:gd name="T6" fmla="*/ 1371 w 2711"/>
                  <a:gd name="T7" fmla="*/ 3554 h 3616"/>
                  <a:gd name="T8" fmla="*/ 1806 w 2711"/>
                  <a:gd name="T9" fmla="*/ 3374 h 3616"/>
                  <a:gd name="T10" fmla="*/ 2181 w 2711"/>
                  <a:gd name="T11" fmla="*/ 3086 h 3616"/>
                  <a:gd name="T12" fmla="*/ 2468 w 2711"/>
                  <a:gd name="T13" fmla="*/ 2712 h 3616"/>
                  <a:gd name="T14" fmla="*/ 2649 w 2711"/>
                  <a:gd name="T15" fmla="*/ 2276 h 3616"/>
                  <a:gd name="T16" fmla="*/ 2711 w 2711"/>
                  <a:gd name="T17" fmla="*/ 1808 h 3616"/>
                  <a:gd name="T18" fmla="*/ 2649 w 2711"/>
                  <a:gd name="T19" fmla="*/ 1340 h 3616"/>
                  <a:gd name="T20" fmla="*/ 2468 w 2711"/>
                  <a:gd name="T21" fmla="*/ 904 h 3616"/>
                  <a:gd name="T22" fmla="*/ 2181 w 2711"/>
                  <a:gd name="T23" fmla="*/ 529 h 3616"/>
                  <a:gd name="T24" fmla="*/ 1806 w 2711"/>
                  <a:gd name="T25" fmla="*/ 242 h 3616"/>
                  <a:gd name="T26" fmla="*/ 1371 w 2711"/>
                  <a:gd name="T27" fmla="*/ 61 h 3616"/>
                  <a:gd name="T28" fmla="*/ 903 w 2711"/>
                  <a:gd name="T29" fmla="*/ 0 h 3616"/>
                  <a:gd name="T30" fmla="*/ 435 w 2711"/>
                  <a:gd name="T31" fmla="*/ 61 h 3616"/>
                  <a:gd name="T32" fmla="*/ 0 w 2711"/>
                  <a:gd name="T33" fmla="*/ 242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1" h="3616">
                    <a:moveTo>
                      <a:pt x="0" y="3374"/>
                    </a:moveTo>
                    <a:lnTo>
                      <a:pt x="435" y="3554"/>
                    </a:lnTo>
                    <a:lnTo>
                      <a:pt x="903" y="3616"/>
                    </a:lnTo>
                    <a:lnTo>
                      <a:pt x="1371" y="3554"/>
                    </a:lnTo>
                    <a:lnTo>
                      <a:pt x="1806" y="3374"/>
                    </a:lnTo>
                    <a:lnTo>
                      <a:pt x="2181" y="3086"/>
                    </a:lnTo>
                    <a:lnTo>
                      <a:pt x="2468" y="2712"/>
                    </a:lnTo>
                    <a:lnTo>
                      <a:pt x="2649" y="2276"/>
                    </a:lnTo>
                    <a:lnTo>
                      <a:pt x="2711" y="1808"/>
                    </a:lnTo>
                    <a:lnTo>
                      <a:pt x="2649" y="1340"/>
                    </a:lnTo>
                    <a:lnTo>
                      <a:pt x="2468" y="904"/>
                    </a:lnTo>
                    <a:lnTo>
                      <a:pt x="2181" y="529"/>
                    </a:lnTo>
                    <a:lnTo>
                      <a:pt x="1806" y="242"/>
                    </a:lnTo>
                    <a:lnTo>
                      <a:pt x="1371" y="61"/>
                    </a:lnTo>
                    <a:lnTo>
                      <a:pt x="903" y="0"/>
                    </a:lnTo>
                    <a:lnTo>
                      <a:pt x="435" y="61"/>
                    </a:lnTo>
                    <a:lnTo>
                      <a:pt x="0" y="242"/>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 name="Line 56"/>
              <p:cNvSpPr>
                <a:spLocks noChangeShapeType="1"/>
              </p:cNvSpPr>
              <p:nvPr/>
            </p:nvSpPr>
            <p:spPr bwMode="auto">
              <a:xfrm>
                <a:off x="356" y="2286"/>
                <a:ext cx="602"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57"/>
              <p:cNvSpPr>
                <a:spLocks noChangeShapeType="1"/>
              </p:cNvSpPr>
              <p:nvPr/>
            </p:nvSpPr>
            <p:spPr bwMode="auto">
              <a:xfrm>
                <a:off x="1146" y="2286"/>
                <a:ext cx="603"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58"/>
              <p:cNvSpPr>
                <a:spLocks noChangeShapeType="1"/>
              </p:cNvSpPr>
              <p:nvPr/>
            </p:nvSpPr>
            <p:spPr bwMode="auto">
              <a:xfrm flipV="1">
                <a:off x="1146" y="2098"/>
                <a:ext cx="1" cy="1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59"/>
              <p:cNvSpPr>
                <a:spLocks noChangeShapeType="1"/>
              </p:cNvSpPr>
              <p:nvPr/>
            </p:nvSpPr>
            <p:spPr bwMode="auto">
              <a:xfrm>
                <a:off x="1146" y="2098"/>
                <a:ext cx="1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60"/>
              <p:cNvSpPr>
                <a:spLocks noChangeShapeType="1"/>
              </p:cNvSpPr>
              <p:nvPr/>
            </p:nvSpPr>
            <p:spPr bwMode="auto">
              <a:xfrm>
                <a:off x="1292"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61"/>
              <p:cNvSpPr>
                <a:spLocks noChangeShapeType="1"/>
              </p:cNvSpPr>
              <p:nvPr/>
            </p:nvSpPr>
            <p:spPr bwMode="auto">
              <a:xfrm>
                <a:off x="1340"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62"/>
              <p:cNvSpPr>
                <a:spLocks noChangeShapeType="1"/>
              </p:cNvSpPr>
              <p:nvPr/>
            </p:nvSpPr>
            <p:spPr bwMode="auto">
              <a:xfrm>
                <a:off x="1388" y="2098"/>
                <a:ext cx="11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63"/>
              <p:cNvSpPr>
                <a:spLocks noChangeShapeType="1"/>
              </p:cNvSpPr>
              <p:nvPr/>
            </p:nvSpPr>
            <p:spPr bwMode="auto">
              <a:xfrm>
                <a:off x="1531"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64"/>
              <p:cNvSpPr>
                <a:spLocks noChangeShapeType="1"/>
              </p:cNvSpPr>
              <p:nvPr/>
            </p:nvSpPr>
            <p:spPr bwMode="auto">
              <a:xfrm>
                <a:off x="1579"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65"/>
              <p:cNvSpPr>
                <a:spLocks noChangeShapeType="1"/>
              </p:cNvSpPr>
              <p:nvPr/>
            </p:nvSpPr>
            <p:spPr bwMode="auto">
              <a:xfrm>
                <a:off x="1627" y="2098"/>
                <a:ext cx="1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66"/>
              <p:cNvSpPr>
                <a:spLocks noChangeShapeType="1"/>
              </p:cNvSpPr>
              <p:nvPr/>
            </p:nvSpPr>
            <p:spPr bwMode="auto">
              <a:xfrm>
                <a:off x="1749" y="2098"/>
                <a:ext cx="1" cy="1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67"/>
              <p:cNvSpPr>
                <a:spLocks noChangeShapeType="1"/>
              </p:cNvSpPr>
              <p:nvPr/>
            </p:nvSpPr>
            <p:spPr bwMode="auto">
              <a:xfrm flipV="1">
                <a:off x="356" y="2098"/>
                <a:ext cx="1" cy="1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68"/>
              <p:cNvSpPr>
                <a:spLocks noChangeShapeType="1"/>
              </p:cNvSpPr>
              <p:nvPr/>
            </p:nvSpPr>
            <p:spPr bwMode="auto">
              <a:xfrm>
                <a:off x="356" y="2098"/>
                <a:ext cx="1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9"/>
              <p:cNvSpPr>
                <a:spLocks noChangeShapeType="1"/>
              </p:cNvSpPr>
              <p:nvPr/>
            </p:nvSpPr>
            <p:spPr bwMode="auto">
              <a:xfrm>
                <a:off x="502"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70"/>
              <p:cNvSpPr>
                <a:spLocks noChangeShapeType="1"/>
              </p:cNvSpPr>
              <p:nvPr/>
            </p:nvSpPr>
            <p:spPr bwMode="auto">
              <a:xfrm>
                <a:off x="550" y="2098"/>
                <a:ext cx="2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71"/>
              <p:cNvSpPr>
                <a:spLocks noChangeShapeType="1"/>
              </p:cNvSpPr>
              <p:nvPr/>
            </p:nvSpPr>
            <p:spPr bwMode="auto">
              <a:xfrm>
                <a:off x="597" y="2098"/>
                <a:ext cx="12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72"/>
              <p:cNvSpPr>
                <a:spLocks noChangeShapeType="1"/>
              </p:cNvSpPr>
              <p:nvPr/>
            </p:nvSpPr>
            <p:spPr bwMode="auto">
              <a:xfrm>
                <a:off x="741"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73"/>
              <p:cNvSpPr>
                <a:spLocks noChangeShapeType="1"/>
              </p:cNvSpPr>
              <p:nvPr/>
            </p:nvSpPr>
            <p:spPr bwMode="auto">
              <a:xfrm>
                <a:off x="789" y="2098"/>
                <a:ext cx="2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74"/>
              <p:cNvSpPr>
                <a:spLocks noChangeShapeType="1"/>
              </p:cNvSpPr>
              <p:nvPr/>
            </p:nvSpPr>
            <p:spPr bwMode="auto">
              <a:xfrm>
                <a:off x="836" y="2098"/>
                <a:ext cx="1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75"/>
              <p:cNvSpPr>
                <a:spLocks noChangeShapeType="1"/>
              </p:cNvSpPr>
              <p:nvPr/>
            </p:nvSpPr>
            <p:spPr bwMode="auto">
              <a:xfrm>
                <a:off x="958" y="2098"/>
                <a:ext cx="1" cy="1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76"/>
              <p:cNvSpPr>
                <a:spLocks noChangeShapeType="1"/>
              </p:cNvSpPr>
              <p:nvPr/>
            </p:nvSpPr>
            <p:spPr bwMode="auto">
              <a:xfrm flipV="1">
                <a:off x="657" y="2710"/>
                <a:ext cx="1" cy="8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77"/>
              <p:cNvSpPr>
                <a:spLocks noChangeShapeType="1"/>
              </p:cNvSpPr>
              <p:nvPr/>
            </p:nvSpPr>
            <p:spPr bwMode="auto">
              <a:xfrm flipV="1">
                <a:off x="657" y="2662"/>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78"/>
              <p:cNvSpPr>
                <a:spLocks noChangeShapeType="1"/>
              </p:cNvSpPr>
              <p:nvPr/>
            </p:nvSpPr>
            <p:spPr bwMode="auto">
              <a:xfrm flipV="1">
                <a:off x="657" y="2519"/>
                <a:ext cx="1" cy="11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79"/>
              <p:cNvSpPr>
                <a:spLocks noChangeShapeType="1"/>
              </p:cNvSpPr>
              <p:nvPr/>
            </p:nvSpPr>
            <p:spPr bwMode="auto">
              <a:xfrm flipV="1">
                <a:off x="657" y="2471"/>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80"/>
              <p:cNvSpPr>
                <a:spLocks noChangeShapeType="1"/>
              </p:cNvSpPr>
              <p:nvPr/>
            </p:nvSpPr>
            <p:spPr bwMode="auto">
              <a:xfrm flipV="1">
                <a:off x="657" y="2327"/>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81"/>
              <p:cNvSpPr>
                <a:spLocks noChangeShapeType="1"/>
              </p:cNvSpPr>
              <p:nvPr/>
            </p:nvSpPr>
            <p:spPr bwMode="auto">
              <a:xfrm flipV="1">
                <a:off x="657" y="2280"/>
                <a:ext cx="1" cy="2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82"/>
              <p:cNvSpPr>
                <a:spLocks noChangeShapeType="1"/>
              </p:cNvSpPr>
              <p:nvPr/>
            </p:nvSpPr>
            <p:spPr bwMode="auto">
              <a:xfrm flipV="1">
                <a:off x="657" y="2136"/>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83"/>
              <p:cNvSpPr>
                <a:spLocks noChangeShapeType="1"/>
              </p:cNvSpPr>
              <p:nvPr/>
            </p:nvSpPr>
            <p:spPr bwMode="auto">
              <a:xfrm flipV="1">
                <a:off x="657" y="2088"/>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84"/>
              <p:cNvSpPr>
                <a:spLocks noChangeShapeType="1"/>
              </p:cNvSpPr>
              <p:nvPr/>
            </p:nvSpPr>
            <p:spPr bwMode="auto">
              <a:xfrm flipV="1">
                <a:off x="657" y="1984"/>
                <a:ext cx="1" cy="8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 name="Text Box 85"/>
            <p:cNvSpPr txBox="1">
              <a:spLocks noChangeArrowheads="1"/>
            </p:cNvSpPr>
            <p:nvPr/>
          </p:nvSpPr>
          <p:spPr bwMode="auto">
            <a:xfrm>
              <a:off x="656" y="3786"/>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r>
                <a:rPr lang="zh-CN" altLang="en-US" dirty="0">
                  <a:solidFill>
                    <a:srgbClr val="FF0000"/>
                  </a:solidFill>
                  <a:latin typeface="华文细黑" panose="02010600040101010101" pitchFamily="2" charset="-122"/>
                  <a:ea typeface="华文细黑" panose="02010600040101010101" pitchFamily="2" charset="-122"/>
                </a:rPr>
                <a:t>圆</a:t>
              </a:r>
            </a:p>
          </p:txBody>
        </p:sp>
        <p:sp>
          <p:nvSpPr>
            <p:cNvPr id="26" name="Text Box 86"/>
            <p:cNvSpPr txBox="1">
              <a:spLocks noChangeArrowheads="1"/>
            </p:cNvSpPr>
            <p:nvPr/>
          </p:nvSpPr>
          <p:spPr bwMode="auto">
            <a:xfrm>
              <a:off x="903" y="3309"/>
              <a:ext cx="9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r>
                <a:rPr lang="zh-CN" altLang="en-US" dirty="0">
                  <a:latin typeface="Times New Roman" panose="02020603050405020304" pitchFamily="18" charset="0"/>
                  <a:ea typeface="华文细黑" panose="02010600040101010101" pitchFamily="2" charset="-122"/>
                  <a:cs typeface="Times New Roman" panose="02020603050405020304" pitchFamily="18" charset="0"/>
                </a:rPr>
                <a:t>垂直轴线</a:t>
              </a:r>
            </a:p>
          </p:txBody>
        </p:sp>
      </p:grpSp>
      <p:grpSp>
        <p:nvGrpSpPr>
          <p:cNvPr id="88" name="Group 87"/>
          <p:cNvGrpSpPr>
            <a:grpSpLocks/>
          </p:cNvGrpSpPr>
          <p:nvPr/>
        </p:nvGrpSpPr>
        <p:grpSpPr bwMode="auto">
          <a:xfrm>
            <a:off x="4864100" y="2978151"/>
            <a:ext cx="2638425" cy="3382963"/>
            <a:chOff x="2050" y="1984"/>
            <a:chExt cx="1662" cy="2131"/>
          </a:xfrm>
        </p:grpSpPr>
        <p:grpSp>
          <p:nvGrpSpPr>
            <p:cNvPr id="89" name="Group 88"/>
            <p:cNvGrpSpPr>
              <a:grpSpLocks/>
            </p:cNvGrpSpPr>
            <p:nvPr/>
          </p:nvGrpSpPr>
          <p:grpSpPr bwMode="auto">
            <a:xfrm>
              <a:off x="2050" y="1984"/>
              <a:ext cx="1431" cy="1696"/>
              <a:chOff x="2050" y="1984"/>
              <a:chExt cx="1431" cy="1696"/>
            </a:xfrm>
          </p:grpSpPr>
          <p:sp>
            <p:nvSpPr>
              <p:cNvPr id="92" name="Line 89"/>
              <p:cNvSpPr>
                <a:spLocks noChangeShapeType="1"/>
              </p:cNvSpPr>
              <p:nvPr/>
            </p:nvSpPr>
            <p:spPr bwMode="auto">
              <a:xfrm flipH="1">
                <a:off x="2878" y="2700"/>
                <a:ext cx="40"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90"/>
              <p:cNvSpPr>
                <a:spLocks noChangeShapeType="1"/>
              </p:cNvSpPr>
              <p:nvPr/>
            </p:nvSpPr>
            <p:spPr bwMode="auto">
              <a:xfrm flipH="1">
                <a:off x="3440" y="2700"/>
                <a:ext cx="40"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91"/>
              <p:cNvSpPr>
                <a:spLocks noChangeShapeType="1"/>
              </p:cNvSpPr>
              <p:nvPr/>
            </p:nvSpPr>
            <p:spPr bwMode="auto">
              <a:xfrm>
                <a:off x="3440" y="2098"/>
                <a:ext cx="40"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Freeform 92"/>
              <p:cNvSpPr>
                <a:spLocks noChangeArrowheads="1"/>
              </p:cNvSpPr>
              <p:nvPr/>
            </p:nvSpPr>
            <p:spPr bwMode="auto">
              <a:xfrm>
                <a:off x="2878" y="2098"/>
                <a:ext cx="562" cy="602"/>
              </a:xfrm>
              <a:custGeom>
                <a:avLst/>
                <a:gdLst>
                  <a:gd name="T0" fmla="*/ 0 w 3371"/>
                  <a:gd name="T1" fmla="*/ 0 h 3616"/>
                  <a:gd name="T2" fmla="*/ 241 w 3371"/>
                  <a:gd name="T3" fmla="*/ 0 h 3616"/>
                  <a:gd name="T4" fmla="*/ 3371 w 3371"/>
                  <a:gd name="T5" fmla="*/ 0 h 3616"/>
                  <a:gd name="T6" fmla="*/ 3371 w 3371"/>
                  <a:gd name="T7" fmla="*/ 3616 h 3616"/>
                  <a:gd name="T8" fmla="*/ 241 w 3371"/>
                  <a:gd name="T9" fmla="*/ 3616 h 3616"/>
                  <a:gd name="T10" fmla="*/ 241 w 3371"/>
                  <a:gd name="T11" fmla="*/ 0 h 3616"/>
                </a:gdLst>
                <a:ahLst/>
                <a:cxnLst>
                  <a:cxn ang="0">
                    <a:pos x="T0" y="T1"/>
                  </a:cxn>
                  <a:cxn ang="0">
                    <a:pos x="T2" y="T3"/>
                  </a:cxn>
                  <a:cxn ang="0">
                    <a:pos x="T4" y="T5"/>
                  </a:cxn>
                  <a:cxn ang="0">
                    <a:pos x="T6" y="T7"/>
                  </a:cxn>
                  <a:cxn ang="0">
                    <a:pos x="T8" y="T9"/>
                  </a:cxn>
                  <a:cxn ang="0">
                    <a:pos x="T10" y="T11"/>
                  </a:cxn>
                </a:cxnLst>
                <a:rect l="0" t="0" r="r" b="b"/>
                <a:pathLst>
                  <a:path w="3371" h="3616">
                    <a:moveTo>
                      <a:pt x="0" y="0"/>
                    </a:moveTo>
                    <a:lnTo>
                      <a:pt x="241" y="0"/>
                    </a:lnTo>
                    <a:lnTo>
                      <a:pt x="3371" y="0"/>
                    </a:lnTo>
                    <a:lnTo>
                      <a:pt x="3371" y="3616"/>
                    </a:lnTo>
                    <a:lnTo>
                      <a:pt x="241" y="3616"/>
                    </a:lnTo>
                    <a:lnTo>
                      <a:pt x="24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6" name="Line 93"/>
              <p:cNvSpPr>
                <a:spLocks noChangeShapeType="1"/>
              </p:cNvSpPr>
              <p:nvPr/>
            </p:nvSpPr>
            <p:spPr bwMode="auto">
              <a:xfrm flipV="1">
                <a:off x="3480" y="2098"/>
                <a:ext cx="1" cy="60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94"/>
              <p:cNvSpPr>
                <a:spLocks noChangeShapeType="1"/>
              </p:cNvSpPr>
              <p:nvPr/>
            </p:nvSpPr>
            <p:spPr bwMode="auto">
              <a:xfrm flipV="1">
                <a:off x="2878" y="2098"/>
                <a:ext cx="1" cy="60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95"/>
              <p:cNvSpPr>
                <a:spLocks noChangeShapeType="1"/>
              </p:cNvSpPr>
              <p:nvPr/>
            </p:nvSpPr>
            <p:spPr bwMode="auto">
              <a:xfrm flipH="1">
                <a:off x="2238" y="2700"/>
                <a:ext cx="452"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Freeform 96"/>
              <p:cNvSpPr>
                <a:spLocks noChangeArrowheads="1"/>
              </p:cNvSpPr>
              <p:nvPr/>
            </p:nvSpPr>
            <p:spPr bwMode="auto">
              <a:xfrm>
                <a:off x="2238" y="2098"/>
                <a:ext cx="452" cy="602"/>
              </a:xfrm>
              <a:custGeom>
                <a:avLst/>
                <a:gdLst>
                  <a:gd name="T0" fmla="*/ 2710 w 2710"/>
                  <a:gd name="T1" fmla="*/ 0 h 3616"/>
                  <a:gd name="T2" fmla="*/ 0 w 2710"/>
                  <a:gd name="T3" fmla="*/ 0 h 3616"/>
                  <a:gd name="T4" fmla="*/ 0 w 2710"/>
                  <a:gd name="T5" fmla="*/ 3616 h 3616"/>
                </a:gdLst>
                <a:ahLst/>
                <a:cxnLst>
                  <a:cxn ang="0">
                    <a:pos x="T0" y="T1"/>
                  </a:cxn>
                  <a:cxn ang="0">
                    <a:pos x="T2" y="T3"/>
                  </a:cxn>
                  <a:cxn ang="0">
                    <a:pos x="T4" y="T5"/>
                  </a:cxn>
                </a:cxnLst>
                <a:rect l="0" t="0" r="r" b="b"/>
                <a:pathLst>
                  <a:path w="2710" h="3616">
                    <a:moveTo>
                      <a:pt x="2710" y="0"/>
                    </a:moveTo>
                    <a:lnTo>
                      <a:pt x="0" y="0"/>
                    </a:lnTo>
                    <a:lnTo>
                      <a:pt x="0" y="361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0" name="Line 97"/>
              <p:cNvSpPr>
                <a:spLocks noChangeShapeType="1"/>
              </p:cNvSpPr>
              <p:nvPr/>
            </p:nvSpPr>
            <p:spPr bwMode="auto">
              <a:xfrm flipV="1">
                <a:off x="2690" y="2098"/>
                <a:ext cx="1" cy="60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Freeform 98"/>
              <p:cNvSpPr>
                <a:spLocks noChangeArrowheads="1"/>
              </p:cNvSpPr>
              <p:nvPr/>
            </p:nvSpPr>
            <p:spPr bwMode="auto">
              <a:xfrm>
                <a:off x="2238" y="3001"/>
                <a:ext cx="452" cy="603"/>
              </a:xfrm>
              <a:custGeom>
                <a:avLst/>
                <a:gdLst>
                  <a:gd name="T0" fmla="*/ 0 w 2710"/>
                  <a:gd name="T1" fmla="*/ 3374 h 3616"/>
                  <a:gd name="T2" fmla="*/ 436 w 2710"/>
                  <a:gd name="T3" fmla="*/ 3554 h 3616"/>
                  <a:gd name="T4" fmla="*/ 903 w 2710"/>
                  <a:gd name="T5" fmla="*/ 3616 h 3616"/>
                  <a:gd name="T6" fmla="*/ 1371 w 2710"/>
                  <a:gd name="T7" fmla="*/ 3554 h 3616"/>
                  <a:gd name="T8" fmla="*/ 1807 w 2710"/>
                  <a:gd name="T9" fmla="*/ 3374 h 3616"/>
                  <a:gd name="T10" fmla="*/ 2180 w 2710"/>
                  <a:gd name="T11" fmla="*/ 3086 h 3616"/>
                  <a:gd name="T12" fmla="*/ 2468 w 2710"/>
                  <a:gd name="T13" fmla="*/ 2712 h 3616"/>
                  <a:gd name="T14" fmla="*/ 2648 w 2710"/>
                  <a:gd name="T15" fmla="*/ 2276 h 3616"/>
                  <a:gd name="T16" fmla="*/ 2710 w 2710"/>
                  <a:gd name="T17" fmla="*/ 1808 h 3616"/>
                  <a:gd name="T18" fmla="*/ 2648 w 2710"/>
                  <a:gd name="T19" fmla="*/ 1340 h 3616"/>
                  <a:gd name="T20" fmla="*/ 2468 w 2710"/>
                  <a:gd name="T21" fmla="*/ 904 h 3616"/>
                  <a:gd name="T22" fmla="*/ 2180 w 2710"/>
                  <a:gd name="T23" fmla="*/ 529 h 3616"/>
                  <a:gd name="T24" fmla="*/ 1807 w 2710"/>
                  <a:gd name="T25" fmla="*/ 242 h 3616"/>
                  <a:gd name="T26" fmla="*/ 1371 w 2710"/>
                  <a:gd name="T27" fmla="*/ 61 h 3616"/>
                  <a:gd name="T28" fmla="*/ 903 w 2710"/>
                  <a:gd name="T29" fmla="*/ 0 h 3616"/>
                  <a:gd name="T30" fmla="*/ 436 w 2710"/>
                  <a:gd name="T31" fmla="*/ 61 h 3616"/>
                  <a:gd name="T32" fmla="*/ 0 w 2710"/>
                  <a:gd name="T33" fmla="*/ 242 h 3616"/>
                  <a:gd name="T34" fmla="*/ 0 w 2710"/>
                  <a:gd name="T35" fmla="*/ 3374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0" h="3616">
                    <a:moveTo>
                      <a:pt x="0" y="3374"/>
                    </a:moveTo>
                    <a:lnTo>
                      <a:pt x="436" y="3554"/>
                    </a:lnTo>
                    <a:lnTo>
                      <a:pt x="903" y="3616"/>
                    </a:lnTo>
                    <a:lnTo>
                      <a:pt x="1371" y="3554"/>
                    </a:lnTo>
                    <a:lnTo>
                      <a:pt x="1807" y="3374"/>
                    </a:lnTo>
                    <a:lnTo>
                      <a:pt x="2180" y="3086"/>
                    </a:lnTo>
                    <a:lnTo>
                      <a:pt x="2468" y="2712"/>
                    </a:lnTo>
                    <a:lnTo>
                      <a:pt x="2648" y="2276"/>
                    </a:lnTo>
                    <a:lnTo>
                      <a:pt x="2710" y="1808"/>
                    </a:lnTo>
                    <a:lnTo>
                      <a:pt x="2648" y="1340"/>
                    </a:lnTo>
                    <a:lnTo>
                      <a:pt x="2468" y="904"/>
                    </a:lnTo>
                    <a:lnTo>
                      <a:pt x="2180" y="529"/>
                    </a:lnTo>
                    <a:lnTo>
                      <a:pt x="1807" y="242"/>
                    </a:lnTo>
                    <a:lnTo>
                      <a:pt x="1371" y="61"/>
                    </a:lnTo>
                    <a:lnTo>
                      <a:pt x="903" y="0"/>
                    </a:lnTo>
                    <a:lnTo>
                      <a:pt x="436" y="61"/>
                    </a:lnTo>
                    <a:lnTo>
                      <a:pt x="0" y="242"/>
                    </a:lnTo>
                    <a:lnTo>
                      <a:pt x="0" y="337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2" name="Line 99"/>
              <p:cNvSpPr>
                <a:spLocks noChangeShapeType="1"/>
              </p:cNvSpPr>
              <p:nvPr/>
            </p:nvSpPr>
            <p:spPr bwMode="auto">
              <a:xfrm>
                <a:off x="2050" y="3303"/>
                <a:ext cx="130"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100"/>
              <p:cNvSpPr>
                <a:spLocks noChangeShapeType="1"/>
              </p:cNvSpPr>
              <p:nvPr/>
            </p:nvSpPr>
            <p:spPr bwMode="auto">
              <a:xfrm>
                <a:off x="2204" y="3303"/>
                <a:ext cx="24"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101"/>
              <p:cNvSpPr>
                <a:spLocks noChangeShapeType="1"/>
              </p:cNvSpPr>
              <p:nvPr/>
            </p:nvSpPr>
            <p:spPr bwMode="auto">
              <a:xfrm>
                <a:off x="2252" y="3303"/>
                <a:ext cx="120"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102"/>
              <p:cNvSpPr>
                <a:spLocks noChangeShapeType="1"/>
              </p:cNvSpPr>
              <p:nvPr/>
            </p:nvSpPr>
            <p:spPr bwMode="auto">
              <a:xfrm>
                <a:off x="2396" y="3303"/>
                <a:ext cx="24"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103"/>
              <p:cNvSpPr>
                <a:spLocks noChangeShapeType="1"/>
              </p:cNvSpPr>
              <p:nvPr/>
            </p:nvSpPr>
            <p:spPr bwMode="auto">
              <a:xfrm>
                <a:off x="2443" y="3303"/>
                <a:ext cx="120"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104"/>
              <p:cNvSpPr>
                <a:spLocks noChangeShapeType="1"/>
              </p:cNvSpPr>
              <p:nvPr/>
            </p:nvSpPr>
            <p:spPr bwMode="auto">
              <a:xfrm>
                <a:off x="2587" y="3303"/>
                <a:ext cx="24"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05"/>
              <p:cNvSpPr>
                <a:spLocks noChangeShapeType="1"/>
              </p:cNvSpPr>
              <p:nvPr/>
            </p:nvSpPr>
            <p:spPr bwMode="auto">
              <a:xfrm>
                <a:off x="2635" y="3303"/>
                <a:ext cx="130"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106"/>
              <p:cNvSpPr>
                <a:spLocks noChangeShapeType="1"/>
              </p:cNvSpPr>
              <p:nvPr/>
            </p:nvSpPr>
            <p:spPr bwMode="auto">
              <a:xfrm flipV="1">
                <a:off x="2389" y="3534"/>
                <a:ext cx="1" cy="14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107"/>
              <p:cNvSpPr>
                <a:spLocks noChangeShapeType="1"/>
              </p:cNvSpPr>
              <p:nvPr/>
            </p:nvSpPr>
            <p:spPr bwMode="auto">
              <a:xfrm flipV="1">
                <a:off x="2389" y="3486"/>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108"/>
              <p:cNvSpPr>
                <a:spLocks noChangeShapeType="1"/>
              </p:cNvSpPr>
              <p:nvPr/>
            </p:nvSpPr>
            <p:spPr bwMode="auto">
              <a:xfrm flipV="1">
                <a:off x="2389" y="3343"/>
                <a:ext cx="1" cy="11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109"/>
              <p:cNvSpPr>
                <a:spLocks noChangeShapeType="1"/>
              </p:cNvSpPr>
              <p:nvPr/>
            </p:nvSpPr>
            <p:spPr bwMode="auto">
              <a:xfrm flipV="1">
                <a:off x="2389" y="3295"/>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110"/>
              <p:cNvSpPr>
                <a:spLocks noChangeShapeType="1"/>
              </p:cNvSpPr>
              <p:nvPr/>
            </p:nvSpPr>
            <p:spPr bwMode="auto">
              <a:xfrm flipV="1">
                <a:off x="2389" y="3151"/>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111"/>
              <p:cNvSpPr>
                <a:spLocks noChangeShapeType="1"/>
              </p:cNvSpPr>
              <p:nvPr/>
            </p:nvSpPr>
            <p:spPr bwMode="auto">
              <a:xfrm flipV="1">
                <a:off x="2389" y="3103"/>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112"/>
              <p:cNvSpPr>
                <a:spLocks noChangeShapeType="1"/>
              </p:cNvSpPr>
              <p:nvPr/>
            </p:nvSpPr>
            <p:spPr bwMode="auto">
              <a:xfrm flipV="1">
                <a:off x="2389" y="2934"/>
                <a:ext cx="1" cy="14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113"/>
              <p:cNvSpPr>
                <a:spLocks noChangeShapeType="1"/>
              </p:cNvSpPr>
              <p:nvPr/>
            </p:nvSpPr>
            <p:spPr bwMode="auto">
              <a:xfrm>
                <a:off x="3179" y="2022"/>
                <a:ext cx="1" cy="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14"/>
              <p:cNvSpPr>
                <a:spLocks noChangeShapeType="1"/>
              </p:cNvSpPr>
              <p:nvPr/>
            </p:nvSpPr>
            <p:spPr bwMode="auto">
              <a:xfrm>
                <a:off x="3179" y="2195"/>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115"/>
              <p:cNvSpPr>
                <a:spLocks noChangeShapeType="1"/>
              </p:cNvSpPr>
              <p:nvPr/>
            </p:nvSpPr>
            <p:spPr bwMode="auto">
              <a:xfrm>
                <a:off x="3179" y="2243"/>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116"/>
              <p:cNvSpPr>
                <a:spLocks noChangeShapeType="1"/>
              </p:cNvSpPr>
              <p:nvPr/>
            </p:nvSpPr>
            <p:spPr bwMode="auto">
              <a:xfrm>
                <a:off x="3179" y="2387"/>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117"/>
              <p:cNvSpPr>
                <a:spLocks noChangeShapeType="1"/>
              </p:cNvSpPr>
              <p:nvPr/>
            </p:nvSpPr>
            <p:spPr bwMode="auto">
              <a:xfrm>
                <a:off x="3179" y="2435"/>
                <a:ext cx="1" cy="11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118"/>
              <p:cNvSpPr>
                <a:spLocks noChangeShapeType="1"/>
              </p:cNvSpPr>
              <p:nvPr/>
            </p:nvSpPr>
            <p:spPr bwMode="auto">
              <a:xfrm>
                <a:off x="3179" y="2578"/>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119"/>
              <p:cNvSpPr>
                <a:spLocks noChangeShapeType="1"/>
              </p:cNvSpPr>
              <p:nvPr/>
            </p:nvSpPr>
            <p:spPr bwMode="auto">
              <a:xfrm>
                <a:off x="3179" y="2626"/>
                <a:ext cx="1" cy="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20"/>
              <p:cNvSpPr>
                <a:spLocks noChangeShapeType="1"/>
              </p:cNvSpPr>
              <p:nvPr/>
            </p:nvSpPr>
            <p:spPr bwMode="auto">
              <a:xfrm flipH="1">
                <a:off x="2087" y="2098"/>
                <a:ext cx="15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21"/>
              <p:cNvSpPr>
                <a:spLocks noChangeShapeType="1"/>
              </p:cNvSpPr>
              <p:nvPr/>
            </p:nvSpPr>
            <p:spPr bwMode="auto">
              <a:xfrm>
                <a:off x="2087" y="2098"/>
                <a:ext cx="1" cy="1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122"/>
              <p:cNvSpPr>
                <a:spLocks noChangeShapeType="1"/>
              </p:cNvSpPr>
              <p:nvPr/>
            </p:nvSpPr>
            <p:spPr bwMode="auto">
              <a:xfrm>
                <a:off x="2087" y="2243"/>
                <a:ext cx="1"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123"/>
              <p:cNvSpPr>
                <a:spLocks noChangeShapeType="1"/>
              </p:cNvSpPr>
              <p:nvPr/>
            </p:nvSpPr>
            <p:spPr bwMode="auto">
              <a:xfrm>
                <a:off x="2087" y="2291"/>
                <a:ext cx="1"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124"/>
              <p:cNvSpPr>
                <a:spLocks noChangeShapeType="1"/>
              </p:cNvSpPr>
              <p:nvPr/>
            </p:nvSpPr>
            <p:spPr bwMode="auto">
              <a:xfrm>
                <a:off x="2087" y="2339"/>
                <a:ext cx="1" cy="1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125"/>
              <p:cNvSpPr>
                <a:spLocks noChangeShapeType="1"/>
              </p:cNvSpPr>
              <p:nvPr/>
            </p:nvSpPr>
            <p:spPr bwMode="auto">
              <a:xfrm>
                <a:off x="2087" y="2483"/>
                <a:ext cx="1" cy="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126"/>
              <p:cNvSpPr>
                <a:spLocks noChangeShapeType="1"/>
              </p:cNvSpPr>
              <p:nvPr/>
            </p:nvSpPr>
            <p:spPr bwMode="auto">
              <a:xfrm>
                <a:off x="2087" y="2530"/>
                <a:ext cx="1"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127"/>
              <p:cNvSpPr>
                <a:spLocks noChangeShapeType="1"/>
              </p:cNvSpPr>
              <p:nvPr/>
            </p:nvSpPr>
            <p:spPr bwMode="auto">
              <a:xfrm>
                <a:off x="2087" y="2578"/>
                <a:ext cx="1" cy="12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128"/>
              <p:cNvSpPr>
                <a:spLocks noChangeShapeType="1"/>
              </p:cNvSpPr>
              <p:nvPr/>
            </p:nvSpPr>
            <p:spPr bwMode="auto">
              <a:xfrm>
                <a:off x="2087" y="2700"/>
                <a:ext cx="15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Freeform 129"/>
              <p:cNvSpPr>
                <a:spLocks noChangeArrowheads="1"/>
              </p:cNvSpPr>
              <p:nvPr/>
            </p:nvSpPr>
            <p:spPr bwMode="auto">
              <a:xfrm>
                <a:off x="2140" y="3039"/>
                <a:ext cx="98" cy="95"/>
              </a:xfrm>
              <a:custGeom>
                <a:avLst/>
                <a:gdLst>
                  <a:gd name="T0" fmla="*/ 586 w 586"/>
                  <a:gd name="T1" fmla="*/ 0 h 571"/>
                  <a:gd name="T2" fmla="*/ 211 w 586"/>
                  <a:gd name="T3" fmla="*/ 292 h 571"/>
                  <a:gd name="T4" fmla="*/ 0 w 586"/>
                  <a:gd name="T5" fmla="*/ 571 h 571"/>
                </a:gdLst>
                <a:ahLst/>
                <a:cxnLst>
                  <a:cxn ang="0">
                    <a:pos x="T0" y="T1"/>
                  </a:cxn>
                  <a:cxn ang="0">
                    <a:pos x="T2" y="T3"/>
                  </a:cxn>
                  <a:cxn ang="0">
                    <a:pos x="T4" y="T5"/>
                  </a:cxn>
                </a:cxnLst>
                <a:rect l="0" t="0" r="r" b="b"/>
                <a:pathLst>
                  <a:path w="586" h="571">
                    <a:moveTo>
                      <a:pt x="586" y="0"/>
                    </a:moveTo>
                    <a:lnTo>
                      <a:pt x="211" y="292"/>
                    </a:lnTo>
                    <a:lnTo>
                      <a:pt x="0" y="57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3" name="Line 130"/>
              <p:cNvSpPr>
                <a:spLocks noChangeShapeType="1"/>
              </p:cNvSpPr>
              <p:nvPr/>
            </p:nvSpPr>
            <p:spPr bwMode="auto">
              <a:xfrm flipH="1">
                <a:off x="2118" y="3154"/>
                <a:ext cx="9" cy="2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131"/>
              <p:cNvSpPr>
                <a:spLocks noChangeShapeType="1"/>
              </p:cNvSpPr>
              <p:nvPr/>
            </p:nvSpPr>
            <p:spPr bwMode="auto">
              <a:xfrm flipH="1">
                <a:off x="2099" y="3198"/>
                <a:ext cx="10" cy="2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Freeform 132"/>
              <p:cNvSpPr>
                <a:spLocks noChangeArrowheads="1"/>
              </p:cNvSpPr>
              <p:nvPr/>
            </p:nvSpPr>
            <p:spPr bwMode="auto">
              <a:xfrm>
                <a:off x="2087" y="3244"/>
                <a:ext cx="8" cy="118"/>
              </a:xfrm>
              <a:custGeom>
                <a:avLst/>
                <a:gdLst>
                  <a:gd name="T0" fmla="*/ 47 w 47"/>
                  <a:gd name="T1" fmla="*/ 0 h 712"/>
                  <a:gd name="T2" fmla="*/ 0 w 47"/>
                  <a:gd name="T3" fmla="*/ 356 h 712"/>
                  <a:gd name="T4" fmla="*/ 47 w 47"/>
                  <a:gd name="T5" fmla="*/ 712 h 712"/>
                </a:gdLst>
                <a:ahLst/>
                <a:cxnLst>
                  <a:cxn ang="0">
                    <a:pos x="T0" y="T1"/>
                  </a:cxn>
                  <a:cxn ang="0">
                    <a:pos x="T2" y="T3"/>
                  </a:cxn>
                  <a:cxn ang="0">
                    <a:pos x="T4" y="T5"/>
                  </a:cxn>
                </a:cxnLst>
                <a:rect l="0" t="0" r="r" b="b"/>
                <a:pathLst>
                  <a:path w="47" h="712">
                    <a:moveTo>
                      <a:pt x="47" y="0"/>
                    </a:moveTo>
                    <a:lnTo>
                      <a:pt x="0" y="356"/>
                    </a:lnTo>
                    <a:lnTo>
                      <a:pt x="47" y="712"/>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6" name="Line 133"/>
              <p:cNvSpPr>
                <a:spLocks noChangeShapeType="1"/>
              </p:cNvSpPr>
              <p:nvPr/>
            </p:nvSpPr>
            <p:spPr bwMode="auto">
              <a:xfrm>
                <a:off x="2099" y="3386"/>
                <a:ext cx="10" cy="2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34"/>
              <p:cNvSpPr>
                <a:spLocks noChangeShapeType="1"/>
              </p:cNvSpPr>
              <p:nvPr/>
            </p:nvSpPr>
            <p:spPr bwMode="auto">
              <a:xfrm>
                <a:off x="2118" y="3430"/>
                <a:ext cx="9" cy="2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Freeform 135"/>
              <p:cNvSpPr>
                <a:spLocks noChangeArrowheads="1"/>
              </p:cNvSpPr>
              <p:nvPr/>
            </p:nvSpPr>
            <p:spPr bwMode="auto">
              <a:xfrm>
                <a:off x="2140" y="3471"/>
                <a:ext cx="98" cy="95"/>
              </a:xfrm>
              <a:custGeom>
                <a:avLst/>
                <a:gdLst>
                  <a:gd name="T0" fmla="*/ 0 w 586"/>
                  <a:gd name="T1" fmla="*/ 0 h 571"/>
                  <a:gd name="T2" fmla="*/ 211 w 586"/>
                  <a:gd name="T3" fmla="*/ 279 h 571"/>
                  <a:gd name="T4" fmla="*/ 586 w 586"/>
                  <a:gd name="T5" fmla="*/ 571 h 571"/>
                </a:gdLst>
                <a:ahLst/>
                <a:cxnLst>
                  <a:cxn ang="0">
                    <a:pos x="T0" y="T1"/>
                  </a:cxn>
                  <a:cxn ang="0">
                    <a:pos x="T2" y="T3"/>
                  </a:cxn>
                  <a:cxn ang="0">
                    <a:pos x="T4" y="T5"/>
                  </a:cxn>
                </a:cxnLst>
                <a:rect l="0" t="0" r="r" b="b"/>
                <a:pathLst>
                  <a:path w="586" h="571">
                    <a:moveTo>
                      <a:pt x="0" y="0"/>
                    </a:moveTo>
                    <a:lnTo>
                      <a:pt x="211" y="279"/>
                    </a:lnTo>
                    <a:lnTo>
                      <a:pt x="586" y="57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9" name="Line 136"/>
              <p:cNvSpPr>
                <a:spLocks noChangeShapeType="1"/>
              </p:cNvSpPr>
              <p:nvPr/>
            </p:nvSpPr>
            <p:spPr bwMode="auto">
              <a:xfrm flipV="1">
                <a:off x="2389" y="2704"/>
                <a:ext cx="1" cy="7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137"/>
              <p:cNvSpPr>
                <a:spLocks noChangeShapeType="1"/>
              </p:cNvSpPr>
              <p:nvPr/>
            </p:nvSpPr>
            <p:spPr bwMode="auto">
              <a:xfrm flipV="1">
                <a:off x="2389" y="2656"/>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138"/>
              <p:cNvSpPr>
                <a:spLocks noChangeShapeType="1"/>
              </p:cNvSpPr>
              <p:nvPr/>
            </p:nvSpPr>
            <p:spPr bwMode="auto">
              <a:xfrm flipV="1">
                <a:off x="2389" y="2513"/>
                <a:ext cx="1" cy="11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39"/>
              <p:cNvSpPr>
                <a:spLocks noChangeShapeType="1"/>
              </p:cNvSpPr>
              <p:nvPr/>
            </p:nvSpPr>
            <p:spPr bwMode="auto">
              <a:xfrm flipV="1">
                <a:off x="2389" y="2465"/>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140"/>
              <p:cNvSpPr>
                <a:spLocks noChangeShapeType="1"/>
              </p:cNvSpPr>
              <p:nvPr/>
            </p:nvSpPr>
            <p:spPr bwMode="auto">
              <a:xfrm flipV="1">
                <a:off x="2389" y="2321"/>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141"/>
              <p:cNvSpPr>
                <a:spLocks noChangeShapeType="1"/>
              </p:cNvSpPr>
              <p:nvPr/>
            </p:nvSpPr>
            <p:spPr bwMode="auto">
              <a:xfrm flipV="1">
                <a:off x="2389" y="2274"/>
                <a:ext cx="1" cy="2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142"/>
              <p:cNvSpPr>
                <a:spLocks noChangeShapeType="1"/>
              </p:cNvSpPr>
              <p:nvPr/>
            </p:nvSpPr>
            <p:spPr bwMode="auto">
              <a:xfrm flipV="1">
                <a:off x="2389" y="2130"/>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43"/>
              <p:cNvSpPr>
                <a:spLocks noChangeShapeType="1"/>
              </p:cNvSpPr>
              <p:nvPr/>
            </p:nvSpPr>
            <p:spPr bwMode="auto">
              <a:xfrm flipV="1">
                <a:off x="2389" y="2082"/>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4"/>
              <p:cNvSpPr>
                <a:spLocks noChangeShapeType="1"/>
              </p:cNvSpPr>
              <p:nvPr/>
            </p:nvSpPr>
            <p:spPr bwMode="auto">
              <a:xfrm flipV="1">
                <a:off x="2389" y="1984"/>
                <a:ext cx="1" cy="7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0" name="Text Box 145"/>
            <p:cNvSpPr txBox="1">
              <a:spLocks noChangeArrowheads="1"/>
            </p:cNvSpPr>
            <p:nvPr/>
          </p:nvSpPr>
          <p:spPr bwMode="auto">
            <a:xfrm>
              <a:off x="2189" y="3827"/>
              <a:ext cx="1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r>
                <a:rPr lang="zh-CN" altLang="en-US" dirty="0">
                  <a:solidFill>
                    <a:srgbClr val="FF0000"/>
                  </a:solidFill>
                  <a:latin typeface="华文细黑" panose="02010600040101010101" pitchFamily="2" charset="-122"/>
                  <a:ea typeface="华文细黑" panose="02010600040101010101" pitchFamily="2" charset="-122"/>
                </a:rPr>
                <a:t>两平行直线</a:t>
              </a:r>
            </a:p>
          </p:txBody>
        </p:sp>
        <p:sp>
          <p:nvSpPr>
            <p:cNvPr id="91" name="Text Box 146"/>
            <p:cNvSpPr txBox="1">
              <a:spLocks noChangeArrowheads="1"/>
            </p:cNvSpPr>
            <p:nvPr/>
          </p:nvSpPr>
          <p:spPr bwMode="auto">
            <a:xfrm>
              <a:off x="2735" y="3304"/>
              <a:ext cx="9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r>
                <a:rPr lang="zh-CN" altLang="en-US" dirty="0">
                  <a:latin typeface="Times New Roman" panose="02020603050405020304" pitchFamily="18" charset="0"/>
                  <a:ea typeface="华文细黑" panose="02010600040101010101" pitchFamily="2" charset="-122"/>
                  <a:cs typeface="Times New Roman" panose="02020603050405020304" pitchFamily="18" charset="0"/>
                </a:rPr>
                <a:t>平行轴线</a:t>
              </a:r>
            </a:p>
          </p:txBody>
        </p:sp>
      </p:grpSp>
      <p:grpSp>
        <p:nvGrpSpPr>
          <p:cNvPr id="148" name="Group 147"/>
          <p:cNvGrpSpPr>
            <a:grpSpLocks/>
          </p:cNvGrpSpPr>
          <p:nvPr/>
        </p:nvGrpSpPr>
        <p:grpSpPr bwMode="auto">
          <a:xfrm>
            <a:off x="7971124" y="2923163"/>
            <a:ext cx="2895600" cy="3370263"/>
            <a:chOff x="3819" y="1984"/>
            <a:chExt cx="1824" cy="2123"/>
          </a:xfrm>
        </p:grpSpPr>
        <p:grpSp>
          <p:nvGrpSpPr>
            <p:cNvPr id="149" name="Group 148"/>
            <p:cNvGrpSpPr>
              <a:grpSpLocks/>
            </p:cNvGrpSpPr>
            <p:nvPr/>
          </p:nvGrpSpPr>
          <p:grpSpPr bwMode="auto">
            <a:xfrm>
              <a:off x="3819" y="1984"/>
              <a:ext cx="1469" cy="1696"/>
              <a:chOff x="3819" y="1984"/>
              <a:chExt cx="1469" cy="1696"/>
            </a:xfrm>
          </p:grpSpPr>
          <p:sp>
            <p:nvSpPr>
              <p:cNvPr id="152" name="Line 149"/>
              <p:cNvSpPr>
                <a:spLocks noChangeShapeType="1"/>
              </p:cNvSpPr>
              <p:nvPr/>
            </p:nvSpPr>
            <p:spPr bwMode="auto">
              <a:xfrm flipH="1">
                <a:off x="3857" y="2700"/>
                <a:ext cx="602"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Freeform 150"/>
              <p:cNvSpPr>
                <a:spLocks noChangeArrowheads="1"/>
              </p:cNvSpPr>
              <p:nvPr/>
            </p:nvSpPr>
            <p:spPr bwMode="auto">
              <a:xfrm>
                <a:off x="3857" y="2173"/>
                <a:ext cx="602" cy="527"/>
              </a:xfrm>
              <a:custGeom>
                <a:avLst/>
                <a:gdLst>
                  <a:gd name="T0" fmla="*/ 0 w 3614"/>
                  <a:gd name="T1" fmla="*/ 2259 h 3164"/>
                  <a:gd name="T2" fmla="*/ 3614 w 3614"/>
                  <a:gd name="T3" fmla="*/ 0 h 3164"/>
                  <a:gd name="T4" fmla="*/ 3614 w 3614"/>
                  <a:gd name="T5" fmla="*/ 3164 h 3164"/>
                </a:gdLst>
                <a:ahLst/>
                <a:cxnLst>
                  <a:cxn ang="0">
                    <a:pos x="T0" y="T1"/>
                  </a:cxn>
                  <a:cxn ang="0">
                    <a:pos x="T2" y="T3"/>
                  </a:cxn>
                  <a:cxn ang="0">
                    <a:pos x="T4" y="T5"/>
                  </a:cxn>
                </a:cxnLst>
                <a:rect l="0" t="0" r="r" b="b"/>
                <a:pathLst>
                  <a:path w="3614" h="3164">
                    <a:moveTo>
                      <a:pt x="0" y="2259"/>
                    </a:moveTo>
                    <a:lnTo>
                      <a:pt x="3614" y="0"/>
                    </a:lnTo>
                    <a:lnTo>
                      <a:pt x="3614" y="316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4" name="Line 151"/>
              <p:cNvSpPr>
                <a:spLocks noChangeShapeType="1"/>
              </p:cNvSpPr>
              <p:nvPr/>
            </p:nvSpPr>
            <p:spPr bwMode="auto">
              <a:xfrm flipV="1">
                <a:off x="3857" y="2549"/>
                <a:ext cx="1" cy="1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Freeform 152"/>
              <p:cNvSpPr>
                <a:spLocks noChangeArrowheads="1"/>
              </p:cNvSpPr>
              <p:nvPr/>
            </p:nvSpPr>
            <p:spPr bwMode="auto">
              <a:xfrm>
                <a:off x="3857" y="3001"/>
                <a:ext cx="602" cy="603"/>
              </a:xfrm>
              <a:custGeom>
                <a:avLst/>
                <a:gdLst>
                  <a:gd name="T0" fmla="*/ 3614 w 3614"/>
                  <a:gd name="T1" fmla="*/ 1808 h 3616"/>
                  <a:gd name="T2" fmla="*/ 3552 w 3614"/>
                  <a:gd name="T3" fmla="*/ 1340 h 3616"/>
                  <a:gd name="T4" fmla="*/ 3371 w 3614"/>
                  <a:gd name="T5" fmla="*/ 904 h 3616"/>
                  <a:gd name="T6" fmla="*/ 3084 w 3614"/>
                  <a:gd name="T7" fmla="*/ 529 h 3616"/>
                  <a:gd name="T8" fmla="*/ 2710 w 3614"/>
                  <a:gd name="T9" fmla="*/ 242 h 3616"/>
                  <a:gd name="T10" fmla="*/ 2275 w 3614"/>
                  <a:gd name="T11" fmla="*/ 61 h 3616"/>
                  <a:gd name="T12" fmla="*/ 1807 w 3614"/>
                  <a:gd name="T13" fmla="*/ 0 h 3616"/>
                  <a:gd name="T14" fmla="*/ 1339 w 3614"/>
                  <a:gd name="T15" fmla="*/ 61 h 3616"/>
                  <a:gd name="T16" fmla="*/ 904 w 3614"/>
                  <a:gd name="T17" fmla="*/ 242 h 3616"/>
                  <a:gd name="T18" fmla="*/ 529 w 3614"/>
                  <a:gd name="T19" fmla="*/ 529 h 3616"/>
                  <a:gd name="T20" fmla="*/ 242 w 3614"/>
                  <a:gd name="T21" fmla="*/ 904 h 3616"/>
                  <a:gd name="T22" fmla="*/ 61 w 3614"/>
                  <a:gd name="T23" fmla="*/ 1340 h 3616"/>
                  <a:gd name="T24" fmla="*/ 0 w 3614"/>
                  <a:gd name="T25" fmla="*/ 1808 h 3616"/>
                  <a:gd name="T26" fmla="*/ 61 w 3614"/>
                  <a:gd name="T27" fmla="*/ 2276 h 3616"/>
                  <a:gd name="T28" fmla="*/ 242 w 3614"/>
                  <a:gd name="T29" fmla="*/ 2712 h 3616"/>
                  <a:gd name="T30" fmla="*/ 529 w 3614"/>
                  <a:gd name="T31" fmla="*/ 3086 h 3616"/>
                  <a:gd name="T32" fmla="*/ 904 w 3614"/>
                  <a:gd name="T33" fmla="*/ 3374 h 3616"/>
                  <a:gd name="T34" fmla="*/ 1339 w 3614"/>
                  <a:gd name="T35" fmla="*/ 3554 h 3616"/>
                  <a:gd name="T36" fmla="*/ 1807 w 3614"/>
                  <a:gd name="T37" fmla="*/ 3616 h 3616"/>
                  <a:gd name="T38" fmla="*/ 2275 w 3614"/>
                  <a:gd name="T39" fmla="*/ 3554 h 3616"/>
                  <a:gd name="T40" fmla="*/ 2710 w 3614"/>
                  <a:gd name="T41" fmla="*/ 3374 h 3616"/>
                  <a:gd name="T42" fmla="*/ 3084 w 3614"/>
                  <a:gd name="T43" fmla="*/ 3086 h 3616"/>
                  <a:gd name="T44" fmla="*/ 3371 w 3614"/>
                  <a:gd name="T45" fmla="*/ 2712 h 3616"/>
                  <a:gd name="T46" fmla="*/ 3552 w 3614"/>
                  <a:gd name="T47" fmla="*/ 2276 h 3616"/>
                  <a:gd name="T48" fmla="*/ 3614 w 3614"/>
                  <a:gd name="T49" fmla="*/ 1808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14" h="3616">
                    <a:moveTo>
                      <a:pt x="3614" y="1808"/>
                    </a:moveTo>
                    <a:lnTo>
                      <a:pt x="3552" y="1340"/>
                    </a:lnTo>
                    <a:lnTo>
                      <a:pt x="3371" y="904"/>
                    </a:lnTo>
                    <a:lnTo>
                      <a:pt x="3084" y="529"/>
                    </a:lnTo>
                    <a:lnTo>
                      <a:pt x="2710" y="242"/>
                    </a:lnTo>
                    <a:lnTo>
                      <a:pt x="2275" y="61"/>
                    </a:lnTo>
                    <a:lnTo>
                      <a:pt x="1807" y="0"/>
                    </a:lnTo>
                    <a:lnTo>
                      <a:pt x="1339" y="61"/>
                    </a:lnTo>
                    <a:lnTo>
                      <a:pt x="904" y="242"/>
                    </a:lnTo>
                    <a:lnTo>
                      <a:pt x="529" y="529"/>
                    </a:lnTo>
                    <a:lnTo>
                      <a:pt x="242" y="904"/>
                    </a:lnTo>
                    <a:lnTo>
                      <a:pt x="61" y="1340"/>
                    </a:lnTo>
                    <a:lnTo>
                      <a:pt x="0" y="1808"/>
                    </a:lnTo>
                    <a:lnTo>
                      <a:pt x="61" y="2276"/>
                    </a:lnTo>
                    <a:lnTo>
                      <a:pt x="242" y="2712"/>
                    </a:lnTo>
                    <a:lnTo>
                      <a:pt x="529" y="3086"/>
                    </a:lnTo>
                    <a:lnTo>
                      <a:pt x="904" y="3374"/>
                    </a:lnTo>
                    <a:lnTo>
                      <a:pt x="1339" y="3554"/>
                    </a:lnTo>
                    <a:lnTo>
                      <a:pt x="1807" y="3616"/>
                    </a:lnTo>
                    <a:lnTo>
                      <a:pt x="2275" y="3554"/>
                    </a:lnTo>
                    <a:lnTo>
                      <a:pt x="2710" y="3374"/>
                    </a:lnTo>
                    <a:lnTo>
                      <a:pt x="3084" y="3086"/>
                    </a:lnTo>
                    <a:lnTo>
                      <a:pt x="3371" y="2712"/>
                    </a:lnTo>
                    <a:lnTo>
                      <a:pt x="3552" y="2276"/>
                    </a:lnTo>
                    <a:lnTo>
                      <a:pt x="3614" y="180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6" name="Line 153"/>
              <p:cNvSpPr>
                <a:spLocks noChangeShapeType="1"/>
              </p:cNvSpPr>
              <p:nvPr/>
            </p:nvSpPr>
            <p:spPr bwMode="auto">
              <a:xfrm flipH="1">
                <a:off x="4685" y="2700"/>
                <a:ext cx="602"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Freeform 154"/>
              <p:cNvSpPr>
                <a:spLocks noChangeArrowheads="1"/>
              </p:cNvSpPr>
              <p:nvPr/>
            </p:nvSpPr>
            <p:spPr bwMode="auto">
              <a:xfrm>
                <a:off x="4686" y="2173"/>
                <a:ext cx="601" cy="376"/>
              </a:xfrm>
              <a:custGeom>
                <a:avLst/>
                <a:gdLst>
                  <a:gd name="T0" fmla="*/ 3606 w 3606"/>
                  <a:gd name="T1" fmla="*/ 1129 h 2257"/>
                  <a:gd name="T2" fmla="*/ 3573 w 3606"/>
                  <a:gd name="T3" fmla="*/ 915 h 2257"/>
                  <a:gd name="T4" fmla="*/ 3476 w 3606"/>
                  <a:gd name="T5" fmla="*/ 708 h 2257"/>
                  <a:gd name="T6" fmla="*/ 3319 w 3606"/>
                  <a:gd name="T7" fmla="*/ 518 h 2257"/>
                  <a:gd name="T8" fmla="*/ 3106 w 3606"/>
                  <a:gd name="T9" fmla="*/ 349 h 2257"/>
                  <a:gd name="T10" fmla="*/ 2847 w 3606"/>
                  <a:gd name="T11" fmla="*/ 208 h 2257"/>
                  <a:gd name="T12" fmla="*/ 2550 w 3606"/>
                  <a:gd name="T13" fmla="*/ 100 h 2257"/>
                  <a:gd name="T14" fmla="*/ 2225 w 3606"/>
                  <a:gd name="T15" fmla="*/ 31 h 2257"/>
                  <a:gd name="T16" fmla="*/ 1884 w 3606"/>
                  <a:gd name="T17" fmla="*/ 0 h 2257"/>
                  <a:gd name="T18" fmla="*/ 1542 w 3606"/>
                  <a:gd name="T19" fmla="*/ 10 h 2257"/>
                  <a:gd name="T20" fmla="*/ 1207 w 3606"/>
                  <a:gd name="T21" fmla="*/ 60 h 2257"/>
                  <a:gd name="T22" fmla="*/ 896 w 3606"/>
                  <a:gd name="T23" fmla="*/ 150 h 2257"/>
                  <a:gd name="T24" fmla="*/ 615 w 3606"/>
                  <a:gd name="T25" fmla="*/ 274 h 2257"/>
                  <a:gd name="T26" fmla="*/ 378 w 3606"/>
                  <a:gd name="T27" fmla="*/ 431 h 2257"/>
                  <a:gd name="T28" fmla="*/ 192 w 3606"/>
                  <a:gd name="T29" fmla="*/ 611 h 2257"/>
                  <a:gd name="T30" fmla="*/ 65 w 3606"/>
                  <a:gd name="T31" fmla="*/ 810 h 2257"/>
                  <a:gd name="T32" fmla="*/ 0 w 3606"/>
                  <a:gd name="T33" fmla="*/ 1021 h 2257"/>
                  <a:gd name="T34" fmla="*/ 0 w 3606"/>
                  <a:gd name="T35" fmla="*/ 1236 h 2257"/>
                  <a:gd name="T36" fmla="*/ 65 w 3606"/>
                  <a:gd name="T37" fmla="*/ 1447 h 2257"/>
                  <a:gd name="T38" fmla="*/ 192 w 3606"/>
                  <a:gd name="T39" fmla="*/ 1646 h 2257"/>
                  <a:gd name="T40" fmla="*/ 378 w 3606"/>
                  <a:gd name="T41" fmla="*/ 1827 h 2257"/>
                  <a:gd name="T42" fmla="*/ 615 w 3606"/>
                  <a:gd name="T43" fmla="*/ 1983 h 2257"/>
                  <a:gd name="T44" fmla="*/ 896 w 3606"/>
                  <a:gd name="T45" fmla="*/ 2107 h 2257"/>
                  <a:gd name="T46" fmla="*/ 1207 w 3606"/>
                  <a:gd name="T47" fmla="*/ 2197 h 2257"/>
                  <a:gd name="T48" fmla="*/ 1542 w 3606"/>
                  <a:gd name="T49" fmla="*/ 2247 h 2257"/>
                  <a:gd name="T50" fmla="*/ 1884 w 3606"/>
                  <a:gd name="T51" fmla="*/ 2257 h 2257"/>
                  <a:gd name="T52" fmla="*/ 2225 w 3606"/>
                  <a:gd name="T53" fmla="*/ 2228 h 2257"/>
                  <a:gd name="T54" fmla="*/ 2550 w 3606"/>
                  <a:gd name="T55" fmla="*/ 2157 h 2257"/>
                  <a:gd name="T56" fmla="*/ 2847 w 3606"/>
                  <a:gd name="T57" fmla="*/ 2050 h 2257"/>
                  <a:gd name="T58" fmla="*/ 3106 w 3606"/>
                  <a:gd name="T59" fmla="*/ 1909 h 2257"/>
                  <a:gd name="T60" fmla="*/ 3319 w 3606"/>
                  <a:gd name="T61" fmla="*/ 1740 h 2257"/>
                  <a:gd name="T62" fmla="*/ 3476 w 3606"/>
                  <a:gd name="T63" fmla="*/ 1549 h 2257"/>
                  <a:gd name="T64" fmla="*/ 3573 w 3606"/>
                  <a:gd name="T65" fmla="*/ 1343 h 2257"/>
                  <a:gd name="T66" fmla="*/ 3606 w 3606"/>
                  <a:gd name="T67" fmla="*/ 1129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06" h="2257">
                    <a:moveTo>
                      <a:pt x="3606" y="1129"/>
                    </a:moveTo>
                    <a:lnTo>
                      <a:pt x="3573" y="915"/>
                    </a:lnTo>
                    <a:lnTo>
                      <a:pt x="3476" y="708"/>
                    </a:lnTo>
                    <a:lnTo>
                      <a:pt x="3319" y="518"/>
                    </a:lnTo>
                    <a:lnTo>
                      <a:pt x="3106" y="349"/>
                    </a:lnTo>
                    <a:lnTo>
                      <a:pt x="2847" y="208"/>
                    </a:lnTo>
                    <a:lnTo>
                      <a:pt x="2550" y="100"/>
                    </a:lnTo>
                    <a:lnTo>
                      <a:pt x="2225" y="31"/>
                    </a:lnTo>
                    <a:lnTo>
                      <a:pt x="1884" y="0"/>
                    </a:lnTo>
                    <a:lnTo>
                      <a:pt x="1542" y="10"/>
                    </a:lnTo>
                    <a:lnTo>
                      <a:pt x="1207" y="60"/>
                    </a:lnTo>
                    <a:lnTo>
                      <a:pt x="896" y="150"/>
                    </a:lnTo>
                    <a:lnTo>
                      <a:pt x="615" y="274"/>
                    </a:lnTo>
                    <a:lnTo>
                      <a:pt x="378" y="431"/>
                    </a:lnTo>
                    <a:lnTo>
                      <a:pt x="192" y="611"/>
                    </a:lnTo>
                    <a:lnTo>
                      <a:pt x="65" y="810"/>
                    </a:lnTo>
                    <a:lnTo>
                      <a:pt x="0" y="1021"/>
                    </a:lnTo>
                    <a:lnTo>
                      <a:pt x="0" y="1236"/>
                    </a:lnTo>
                    <a:lnTo>
                      <a:pt x="65" y="1447"/>
                    </a:lnTo>
                    <a:lnTo>
                      <a:pt x="192" y="1646"/>
                    </a:lnTo>
                    <a:lnTo>
                      <a:pt x="378" y="1827"/>
                    </a:lnTo>
                    <a:lnTo>
                      <a:pt x="615" y="1983"/>
                    </a:lnTo>
                    <a:lnTo>
                      <a:pt x="896" y="2107"/>
                    </a:lnTo>
                    <a:lnTo>
                      <a:pt x="1207" y="2197"/>
                    </a:lnTo>
                    <a:lnTo>
                      <a:pt x="1542" y="2247"/>
                    </a:lnTo>
                    <a:lnTo>
                      <a:pt x="1884" y="2257"/>
                    </a:lnTo>
                    <a:lnTo>
                      <a:pt x="2225" y="2228"/>
                    </a:lnTo>
                    <a:lnTo>
                      <a:pt x="2550" y="2157"/>
                    </a:lnTo>
                    <a:lnTo>
                      <a:pt x="2847" y="2050"/>
                    </a:lnTo>
                    <a:lnTo>
                      <a:pt x="3106" y="1909"/>
                    </a:lnTo>
                    <a:lnTo>
                      <a:pt x="3319" y="1740"/>
                    </a:lnTo>
                    <a:lnTo>
                      <a:pt x="3476" y="1549"/>
                    </a:lnTo>
                    <a:lnTo>
                      <a:pt x="3573" y="1343"/>
                    </a:lnTo>
                    <a:lnTo>
                      <a:pt x="3606" y="112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8" name="Line 155"/>
              <p:cNvSpPr>
                <a:spLocks noChangeShapeType="1"/>
              </p:cNvSpPr>
              <p:nvPr/>
            </p:nvSpPr>
            <p:spPr bwMode="auto">
              <a:xfrm flipV="1">
                <a:off x="5287" y="2361"/>
                <a:ext cx="1" cy="3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56"/>
              <p:cNvSpPr>
                <a:spLocks noChangeShapeType="1"/>
              </p:cNvSpPr>
              <p:nvPr/>
            </p:nvSpPr>
            <p:spPr bwMode="auto">
              <a:xfrm flipV="1">
                <a:off x="4685" y="2361"/>
                <a:ext cx="1" cy="3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157"/>
              <p:cNvSpPr>
                <a:spLocks noChangeShapeType="1"/>
              </p:cNvSpPr>
              <p:nvPr/>
            </p:nvSpPr>
            <p:spPr bwMode="auto">
              <a:xfrm flipV="1">
                <a:off x="4158" y="3531"/>
                <a:ext cx="1" cy="14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158"/>
              <p:cNvSpPr>
                <a:spLocks noChangeShapeType="1"/>
              </p:cNvSpPr>
              <p:nvPr/>
            </p:nvSpPr>
            <p:spPr bwMode="auto">
              <a:xfrm flipV="1">
                <a:off x="4158" y="3483"/>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159"/>
              <p:cNvSpPr>
                <a:spLocks noChangeShapeType="1"/>
              </p:cNvSpPr>
              <p:nvPr/>
            </p:nvSpPr>
            <p:spPr bwMode="auto">
              <a:xfrm flipV="1">
                <a:off x="4158" y="3340"/>
                <a:ext cx="1" cy="11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160"/>
              <p:cNvSpPr>
                <a:spLocks noChangeShapeType="1"/>
              </p:cNvSpPr>
              <p:nvPr/>
            </p:nvSpPr>
            <p:spPr bwMode="auto">
              <a:xfrm flipV="1">
                <a:off x="4158" y="3292"/>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161"/>
              <p:cNvSpPr>
                <a:spLocks noChangeShapeType="1"/>
              </p:cNvSpPr>
              <p:nvPr/>
            </p:nvSpPr>
            <p:spPr bwMode="auto">
              <a:xfrm flipV="1">
                <a:off x="4158" y="3148"/>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162"/>
              <p:cNvSpPr>
                <a:spLocks noChangeShapeType="1"/>
              </p:cNvSpPr>
              <p:nvPr/>
            </p:nvSpPr>
            <p:spPr bwMode="auto">
              <a:xfrm flipV="1">
                <a:off x="4158" y="3100"/>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163"/>
              <p:cNvSpPr>
                <a:spLocks noChangeShapeType="1"/>
              </p:cNvSpPr>
              <p:nvPr/>
            </p:nvSpPr>
            <p:spPr bwMode="auto">
              <a:xfrm flipV="1">
                <a:off x="4158" y="2928"/>
                <a:ext cx="1" cy="14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164"/>
              <p:cNvSpPr>
                <a:spLocks noChangeShapeType="1"/>
              </p:cNvSpPr>
              <p:nvPr/>
            </p:nvSpPr>
            <p:spPr bwMode="auto">
              <a:xfrm>
                <a:off x="4948" y="2022"/>
                <a:ext cx="1" cy="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165"/>
              <p:cNvSpPr>
                <a:spLocks noChangeShapeType="1"/>
              </p:cNvSpPr>
              <p:nvPr/>
            </p:nvSpPr>
            <p:spPr bwMode="auto">
              <a:xfrm>
                <a:off x="4948" y="2195"/>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166"/>
              <p:cNvSpPr>
                <a:spLocks noChangeShapeType="1"/>
              </p:cNvSpPr>
              <p:nvPr/>
            </p:nvSpPr>
            <p:spPr bwMode="auto">
              <a:xfrm>
                <a:off x="4948" y="2243"/>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Line 167"/>
              <p:cNvSpPr>
                <a:spLocks noChangeShapeType="1"/>
              </p:cNvSpPr>
              <p:nvPr/>
            </p:nvSpPr>
            <p:spPr bwMode="auto">
              <a:xfrm>
                <a:off x="4948" y="2387"/>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168"/>
              <p:cNvSpPr>
                <a:spLocks noChangeShapeType="1"/>
              </p:cNvSpPr>
              <p:nvPr/>
            </p:nvSpPr>
            <p:spPr bwMode="auto">
              <a:xfrm>
                <a:off x="4948" y="2435"/>
                <a:ext cx="1" cy="11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Line 169"/>
              <p:cNvSpPr>
                <a:spLocks noChangeShapeType="1"/>
              </p:cNvSpPr>
              <p:nvPr/>
            </p:nvSpPr>
            <p:spPr bwMode="auto">
              <a:xfrm>
                <a:off x="4948" y="2578"/>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170"/>
              <p:cNvSpPr>
                <a:spLocks noChangeShapeType="1"/>
              </p:cNvSpPr>
              <p:nvPr/>
            </p:nvSpPr>
            <p:spPr bwMode="auto">
              <a:xfrm>
                <a:off x="4948" y="2626"/>
                <a:ext cx="1" cy="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171"/>
              <p:cNvSpPr>
                <a:spLocks noChangeShapeType="1"/>
              </p:cNvSpPr>
              <p:nvPr/>
            </p:nvSpPr>
            <p:spPr bwMode="auto">
              <a:xfrm>
                <a:off x="3819" y="3303"/>
                <a:ext cx="131"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172"/>
              <p:cNvSpPr>
                <a:spLocks noChangeShapeType="1"/>
              </p:cNvSpPr>
              <p:nvPr/>
            </p:nvSpPr>
            <p:spPr bwMode="auto">
              <a:xfrm>
                <a:off x="3974" y="3303"/>
                <a:ext cx="24"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173"/>
              <p:cNvSpPr>
                <a:spLocks noChangeShapeType="1"/>
              </p:cNvSpPr>
              <p:nvPr/>
            </p:nvSpPr>
            <p:spPr bwMode="auto">
              <a:xfrm>
                <a:off x="4021" y="3303"/>
                <a:ext cx="120"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Line 174"/>
              <p:cNvSpPr>
                <a:spLocks noChangeShapeType="1"/>
              </p:cNvSpPr>
              <p:nvPr/>
            </p:nvSpPr>
            <p:spPr bwMode="auto">
              <a:xfrm>
                <a:off x="4165" y="3303"/>
                <a:ext cx="24"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Line 175"/>
              <p:cNvSpPr>
                <a:spLocks noChangeShapeType="1"/>
              </p:cNvSpPr>
              <p:nvPr/>
            </p:nvSpPr>
            <p:spPr bwMode="auto">
              <a:xfrm>
                <a:off x="4213" y="3303"/>
                <a:ext cx="119"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176"/>
              <p:cNvSpPr>
                <a:spLocks noChangeShapeType="1"/>
              </p:cNvSpPr>
              <p:nvPr/>
            </p:nvSpPr>
            <p:spPr bwMode="auto">
              <a:xfrm>
                <a:off x="4356" y="3303"/>
                <a:ext cx="24"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Line 177"/>
              <p:cNvSpPr>
                <a:spLocks noChangeShapeType="1"/>
              </p:cNvSpPr>
              <p:nvPr/>
            </p:nvSpPr>
            <p:spPr bwMode="auto">
              <a:xfrm>
                <a:off x="4404" y="3303"/>
                <a:ext cx="130"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178"/>
              <p:cNvSpPr>
                <a:spLocks noChangeShapeType="1"/>
              </p:cNvSpPr>
              <p:nvPr/>
            </p:nvSpPr>
            <p:spPr bwMode="auto">
              <a:xfrm flipV="1">
                <a:off x="3857" y="2383"/>
                <a:ext cx="1" cy="1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Line 179"/>
              <p:cNvSpPr>
                <a:spLocks noChangeShapeType="1"/>
              </p:cNvSpPr>
              <p:nvPr/>
            </p:nvSpPr>
            <p:spPr bwMode="auto">
              <a:xfrm flipV="1">
                <a:off x="3857" y="2335"/>
                <a:ext cx="1"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Line 180"/>
              <p:cNvSpPr>
                <a:spLocks noChangeShapeType="1"/>
              </p:cNvSpPr>
              <p:nvPr/>
            </p:nvSpPr>
            <p:spPr bwMode="auto">
              <a:xfrm flipV="1">
                <a:off x="3857" y="2288"/>
                <a:ext cx="1" cy="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Line 181"/>
              <p:cNvSpPr>
                <a:spLocks noChangeShapeType="1"/>
              </p:cNvSpPr>
              <p:nvPr/>
            </p:nvSpPr>
            <p:spPr bwMode="auto">
              <a:xfrm flipV="1">
                <a:off x="3857" y="2098"/>
                <a:ext cx="1" cy="1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182"/>
              <p:cNvSpPr>
                <a:spLocks noChangeShapeType="1"/>
              </p:cNvSpPr>
              <p:nvPr/>
            </p:nvSpPr>
            <p:spPr bwMode="auto">
              <a:xfrm>
                <a:off x="3857" y="2098"/>
                <a:ext cx="1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183"/>
              <p:cNvSpPr>
                <a:spLocks noChangeShapeType="1"/>
              </p:cNvSpPr>
              <p:nvPr/>
            </p:nvSpPr>
            <p:spPr bwMode="auto">
              <a:xfrm>
                <a:off x="4003" y="2098"/>
                <a:ext cx="2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184"/>
              <p:cNvSpPr>
                <a:spLocks noChangeShapeType="1"/>
              </p:cNvSpPr>
              <p:nvPr/>
            </p:nvSpPr>
            <p:spPr bwMode="auto">
              <a:xfrm>
                <a:off x="4050"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Line 185"/>
              <p:cNvSpPr>
                <a:spLocks noChangeShapeType="1"/>
              </p:cNvSpPr>
              <p:nvPr/>
            </p:nvSpPr>
            <p:spPr bwMode="auto">
              <a:xfrm>
                <a:off x="4098" y="2098"/>
                <a:ext cx="12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Line 186"/>
              <p:cNvSpPr>
                <a:spLocks noChangeShapeType="1"/>
              </p:cNvSpPr>
              <p:nvPr/>
            </p:nvSpPr>
            <p:spPr bwMode="auto">
              <a:xfrm>
                <a:off x="4242" y="2098"/>
                <a:ext cx="2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 name="Line 187"/>
              <p:cNvSpPr>
                <a:spLocks noChangeShapeType="1"/>
              </p:cNvSpPr>
              <p:nvPr/>
            </p:nvSpPr>
            <p:spPr bwMode="auto">
              <a:xfrm>
                <a:off x="4289"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 name="Line 188"/>
              <p:cNvSpPr>
                <a:spLocks noChangeShapeType="1"/>
              </p:cNvSpPr>
              <p:nvPr/>
            </p:nvSpPr>
            <p:spPr bwMode="auto">
              <a:xfrm>
                <a:off x="4337" y="2098"/>
                <a:ext cx="1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 name="Line 189"/>
              <p:cNvSpPr>
                <a:spLocks noChangeShapeType="1"/>
              </p:cNvSpPr>
              <p:nvPr/>
            </p:nvSpPr>
            <p:spPr bwMode="auto">
              <a:xfrm>
                <a:off x="4459" y="2098"/>
                <a:ext cx="1" cy="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Line 190"/>
              <p:cNvSpPr>
                <a:spLocks noChangeShapeType="1"/>
              </p:cNvSpPr>
              <p:nvPr/>
            </p:nvSpPr>
            <p:spPr bwMode="auto">
              <a:xfrm flipV="1">
                <a:off x="4685" y="2289"/>
                <a:ext cx="1"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 name="Line 191"/>
              <p:cNvSpPr>
                <a:spLocks noChangeShapeType="1"/>
              </p:cNvSpPr>
              <p:nvPr/>
            </p:nvSpPr>
            <p:spPr bwMode="auto">
              <a:xfrm flipV="1">
                <a:off x="4685" y="2241"/>
                <a:ext cx="1"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192"/>
              <p:cNvSpPr>
                <a:spLocks noChangeShapeType="1"/>
              </p:cNvSpPr>
              <p:nvPr/>
            </p:nvSpPr>
            <p:spPr bwMode="auto">
              <a:xfrm flipV="1">
                <a:off x="4685" y="2193"/>
                <a:ext cx="1"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Line 193"/>
              <p:cNvSpPr>
                <a:spLocks noChangeShapeType="1"/>
              </p:cNvSpPr>
              <p:nvPr/>
            </p:nvSpPr>
            <p:spPr bwMode="auto">
              <a:xfrm flipV="1">
                <a:off x="4685" y="2098"/>
                <a:ext cx="1"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194"/>
              <p:cNvSpPr>
                <a:spLocks noChangeShapeType="1"/>
              </p:cNvSpPr>
              <p:nvPr/>
            </p:nvSpPr>
            <p:spPr bwMode="auto">
              <a:xfrm>
                <a:off x="4685" y="2098"/>
                <a:ext cx="1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Line 195"/>
              <p:cNvSpPr>
                <a:spLocks noChangeShapeType="1"/>
              </p:cNvSpPr>
              <p:nvPr/>
            </p:nvSpPr>
            <p:spPr bwMode="auto">
              <a:xfrm>
                <a:off x="4831"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Line 196"/>
              <p:cNvSpPr>
                <a:spLocks noChangeShapeType="1"/>
              </p:cNvSpPr>
              <p:nvPr/>
            </p:nvSpPr>
            <p:spPr bwMode="auto">
              <a:xfrm>
                <a:off x="4878"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197"/>
              <p:cNvSpPr>
                <a:spLocks noChangeShapeType="1"/>
              </p:cNvSpPr>
              <p:nvPr/>
            </p:nvSpPr>
            <p:spPr bwMode="auto">
              <a:xfrm>
                <a:off x="4926" y="2098"/>
                <a:ext cx="12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Line 198"/>
              <p:cNvSpPr>
                <a:spLocks noChangeShapeType="1"/>
              </p:cNvSpPr>
              <p:nvPr/>
            </p:nvSpPr>
            <p:spPr bwMode="auto">
              <a:xfrm>
                <a:off x="5070" y="2098"/>
                <a:ext cx="2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Line 199"/>
              <p:cNvSpPr>
                <a:spLocks noChangeShapeType="1"/>
              </p:cNvSpPr>
              <p:nvPr/>
            </p:nvSpPr>
            <p:spPr bwMode="auto">
              <a:xfrm>
                <a:off x="5118" y="2098"/>
                <a:ext cx="2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 name="Line 200"/>
              <p:cNvSpPr>
                <a:spLocks noChangeShapeType="1"/>
              </p:cNvSpPr>
              <p:nvPr/>
            </p:nvSpPr>
            <p:spPr bwMode="auto">
              <a:xfrm>
                <a:off x="5165" y="2098"/>
                <a:ext cx="1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 name="Line 201"/>
              <p:cNvSpPr>
                <a:spLocks noChangeShapeType="1"/>
              </p:cNvSpPr>
              <p:nvPr/>
            </p:nvSpPr>
            <p:spPr bwMode="auto">
              <a:xfrm>
                <a:off x="5287" y="2098"/>
                <a:ext cx="1"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 name="Line 202"/>
              <p:cNvSpPr>
                <a:spLocks noChangeShapeType="1"/>
              </p:cNvSpPr>
              <p:nvPr/>
            </p:nvSpPr>
            <p:spPr bwMode="auto">
              <a:xfrm>
                <a:off x="5287" y="2193"/>
                <a:ext cx="1"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 name="Line 203"/>
              <p:cNvSpPr>
                <a:spLocks noChangeShapeType="1"/>
              </p:cNvSpPr>
              <p:nvPr/>
            </p:nvSpPr>
            <p:spPr bwMode="auto">
              <a:xfrm>
                <a:off x="5287" y="2241"/>
                <a:ext cx="1"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204"/>
              <p:cNvSpPr>
                <a:spLocks noChangeShapeType="1"/>
              </p:cNvSpPr>
              <p:nvPr/>
            </p:nvSpPr>
            <p:spPr bwMode="auto">
              <a:xfrm>
                <a:off x="5287" y="2289"/>
                <a:ext cx="1"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205"/>
              <p:cNvSpPr>
                <a:spLocks noChangeShapeType="1"/>
              </p:cNvSpPr>
              <p:nvPr/>
            </p:nvSpPr>
            <p:spPr bwMode="auto">
              <a:xfrm flipV="1">
                <a:off x="4158" y="2704"/>
                <a:ext cx="1" cy="7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206"/>
              <p:cNvSpPr>
                <a:spLocks noChangeShapeType="1"/>
              </p:cNvSpPr>
              <p:nvPr/>
            </p:nvSpPr>
            <p:spPr bwMode="auto">
              <a:xfrm flipV="1">
                <a:off x="4158" y="2656"/>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207"/>
              <p:cNvSpPr>
                <a:spLocks noChangeShapeType="1"/>
              </p:cNvSpPr>
              <p:nvPr/>
            </p:nvSpPr>
            <p:spPr bwMode="auto">
              <a:xfrm flipV="1">
                <a:off x="4158" y="2513"/>
                <a:ext cx="1" cy="11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Line 208"/>
              <p:cNvSpPr>
                <a:spLocks noChangeShapeType="1"/>
              </p:cNvSpPr>
              <p:nvPr/>
            </p:nvSpPr>
            <p:spPr bwMode="auto">
              <a:xfrm flipV="1">
                <a:off x="4158" y="2465"/>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 name="Line 209"/>
              <p:cNvSpPr>
                <a:spLocks noChangeShapeType="1"/>
              </p:cNvSpPr>
              <p:nvPr/>
            </p:nvSpPr>
            <p:spPr bwMode="auto">
              <a:xfrm flipV="1">
                <a:off x="4158" y="2321"/>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Line 210"/>
              <p:cNvSpPr>
                <a:spLocks noChangeShapeType="1"/>
              </p:cNvSpPr>
              <p:nvPr/>
            </p:nvSpPr>
            <p:spPr bwMode="auto">
              <a:xfrm flipV="1">
                <a:off x="4158" y="2274"/>
                <a:ext cx="1" cy="2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211"/>
              <p:cNvSpPr>
                <a:spLocks noChangeShapeType="1"/>
              </p:cNvSpPr>
              <p:nvPr/>
            </p:nvSpPr>
            <p:spPr bwMode="auto">
              <a:xfrm flipV="1">
                <a:off x="4158" y="2130"/>
                <a:ext cx="1"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 name="Line 212"/>
              <p:cNvSpPr>
                <a:spLocks noChangeShapeType="1"/>
              </p:cNvSpPr>
              <p:nvPr/>
            </p:nvSpPr>
            <p:spPr bwMode="auto">
              <a:xfrm flipV="1">
                <a:off x="4158" y="2082"/>
                <a:ext cx="1" cy="2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213"/>
              <p:cNvSpPr>
                <a:spLocks noChangeShapeType="1"/>
              </p:cNvSpPr>
              <p:nvPr/>
            </p:nvSpPr>
            <p:spPr bwMode="auto">
              <a:xfrm flipV="1">
                <a:off x="4158" y="1984"/>
                <a:ext cx="1" cy="7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0" name="Text Box 214"/>
            <p:cNvSpPr txBox="1">
              <a:spLocks noChangeArrowheads="1"/>
            </p:cNvSpPr>
            <p:nvPr/>
          </p:nvSpPr>
          <p:spPr bwMode="auto">
            <a:xfrm>
              <a:off x="4424" y="3819"/>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r>
                <a:rPr lang="zh-CN" altLang="en-US" dirty="0">
                  <a:solidFill>
                    <a:srgbClr val="FF0000"/>
                  </a:solidFill>
                  <a:latin typeface="华文细黑" panose="02010600040101010101" pitchFamily="2" charset="-122"/>
                  <a:ea typeface="华文细黑" panose="02010600040101010101" pitchFamily="2" charset="-122"/>
                </a:rPr>
                <a:t>椭圆</a:t>
              </a:r>
            </a:p>
          </p:txBody>
        </p:sp>
        <p:sp>
          <p:nvSpPr>
            <p:cNvPr id="151" name="Text Box 215"/>
            <p:cNvSpPr txBox="1">
              <a:spLocks noChangeArrowheads="1"/>
            </p:cNvSpPr>
            <p:nvPr/>
          </p:nvSpPr>
          <p:spPr bwMode="auto">
            <a:xfrm>
              <a:off x="4477" y="3329"/>
              <a:ext cx="11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r>
                <a:rPr lang="zh-CN" altLang="en-US" dirty="0">
                  <a:latin typeface="Times New Roman" panose="02020603050405020304" pitchFamily="18" charset="0"/>
                  <a:ea typeface="华文细黑" panose="02010600040101010101" pitchFamily="2" charset="-122"/>
                  <a:cs typeface="Times New Roman" panose="02020603050405020304" pitchFamily="18" charset="0"/>
                </a:rPr>
                <a:t>倾斜轴线</a:t>
              </a:r>
            </a:p>
          </p:txBody>
        </p:sp>
      </p:grpSp>
      <p:sp>
        <p:nvSpPr>
          <p:cNvPr id="217" name="矩形 216"/>
          <p:cNvSpPr/>
          <p:nvPr/>
        </p:nvSpPr>
        <p:spPr>
          <a:xfrm>
            <a:off x="646252" y="364838"/>
            <a:ext cx="3057247" cy="584775"/>
          </a:xfrm>
          <a:prstGeom prst="rect">
            <a:avLst/>
          </a:prstGeom>
        </p:spPr>
        <p:txBody>
          <a:bodyPr wrap="none">
            <a:spAutoFit/>
          </a:bodyPr>
          <a:lstStyle/>
          <a:p>
            <a:pPr>
              <a:spcBef>
                <a:spcPct val="50000"/>
              </a:spcBef>
              <a:defRPr/>
            </a:pPr>
            <a:r>
              <a:rPr lang="zh-CN" altLang="en-US" sz="3200" b="1" dirty="0">
                <a:solidFill>
                  <a:srgbClr val="0066CC"/>
                </a:solidFill>
                <a:latin typeface="华文细黑" panose="02010600040101010101" pitchFamily="2" charset="-122"/>
                <a:ea typeface="华文细黑" panose="02010600040101010101" pitchFamily="2" charset="-122"/>
              </a:rPr>
              <a:t>一、圆柱截切体</a:t>
            </a:r>
          </a:p>
        </p:txBody>
      </p:sp>
    </p:spTree>
    <p:extLst>
      <p:ext uri="{BB962C8B-B14F-4D97-AF65-F5344CB8AC3E}">
        <p14:creationId xmlns:p14="http://schemas.microsoft.com/office/powerpoint/2010/main" val="13649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9" presetClass="path" presetSubtype="0" accel="50000" decel="50000" fill="hold" nodeType="afterEffect">
                                  <p:stCondLst>
                                    <p:cond delay="0"/>
                                  </p:stCondLst>
                                  <p:childTnLst>
                                    <p:animMotion origin="layout" path="M 2.91667E-6 -1.85185E-6 L 0.07226 0.04259 " pathEditMode="relative" rAng="0" ptsTypes="AA">
                                      <p:cBhvr>
                                        <p:cTn id="15" dur="2000" fill="hold"/>
                                        <p:tgtEl>
                                          <p:spTgt spid="11"/>
                                        </p:tgtEl>
                                        <p:attrNameLst>
                                          <p:attrName>ppt_x,ppt_y</p:attrName>
                                        </p:attrNameLst>
                                      </p:cBhvr>
                                      <p:rCtr x="3607" y="2130"/>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20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ppt_x"/>
                                          </p:val>
                                        </p:tav>
                                        <p:tav tm="100000">
                                          <p:val>
                                            <p:strVal val="#ppt_x"/>
                                          </p:val>
                                        </p:tav>
                                      </p:tavLst>
                                    </p:anim>
                                    <p:anim calcmode="lin" valueType="num">
                                      <p:cBhvr additive="base">
                                        <p:cTn id="30" dur="1000" fill="hold"/>
                                        <p:tgtEl>
                                          <p:spTgt spid="8"/>
                                        </p:tgtEl>
                                        <p:attrNameLst>
                                          <p:attrName>ppt_y</p:attrName>
                                        </p:attrNameLst>
                                      </p:cBhvr>
                                      <p:tavLst>
                                        <p:tav tm="0">
                                          <p:val>
                                            <p:strVal val="0-#ppt_h/2"/>
                                          </p:val>
                                        </p:tav>
                                        <p:tav tm="100000">
                                          <p:val>
                                            <p:strVal val="#ppt_y"/>
                                          </p:val>
                                        </p:tav>
                                      </p:tavLst>
                                    </p:anim>
                                  </p:childTnLst>
                                </p:cTn>
                              </p:par>
                            </p:childTnLst>
                          </p:cTn>
                        </p:par>
                        <p:par>
                          <p:cTn id="31" fill="hold">
                            <p:stCondLst>
                              <p:cond delay="1000"/>
                            </p:stCondLst>
                            <p:childTnLst>
                              <p:par>
                                <p:cTn id="32" presetID="56" presetClass="path" presetSubtype="0" accel="50000" decel="50000" fill="hold" nodeType="afterEffect">
                                  <p:stCondLst>
                                    <p:cond delay="0"/>
                                  </p:stCondLst>
                                  <p:childTnLst>
                                    <p:animMotion origin="layout" path="M -0.04723 0.05925 L 4.44444E-6 4.81481E-6 " pathEditMode="relative" rAng="0" ptsTypes="AA">
                                      <p:cBhvr>
                                        <p:cTn id="33" dur="2000" spd="-100000" fill="hold"/>
                                        <p:tgtEl>
                                          <p:spTgt spid="8"/>
                                        </p:tgtEl>
                                        <p:attrNameLst>
                                          <p:attrName>ppt_x,ppt_y</p:attrName>
                                        </p:attrNameLst>
                                      </p:cBhvr>
                                      <p:rCtr x="2400" y="-3000"/>
                                    </p:animMotion>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88"/>
                                        </p:tgtEl>
                                        <p:attrNameLst>
                                          <p:attrName>style.visibility</p:attrName>
                                        </p:attrNameLst>
                                      </p:cBhvr>
                                      <p:to>
                                        <p:strVal val="visible"/>
                                      </p:to>
                                    </p:set>
                                    <p:animEffect transition="in" filter="wipe(up)">
                                      <p:cBhvr>
                                        <p:cTn id="38" dur="2000"/>
                                        <p:tgtEl>
                                          <p:spTgt spid="8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1000" fill="hold"/>
                                        <p:tgtEl>
                                          <p:spTgt spid="17"/>
                                        </p:tgtEl>
                                        <p:attrNameLst>
                                          <p:attrName>ppt_x</p:attrName>
                                        </p:attrNameLst>
                                      </p:cBhvr>
                                      <p:tavLst>
                                        <p:tav tm="0">
                                          <p:val>
                                            <p:strVal val="1+#ppt_w/2"/>
                                          </p:val>
                                        </p:tav>
                                        <p:tav tm="100000">
                                          <p:val>
                                            <p:strVal val="#ppt_x"/>
                                          </p:val>
                                        </p:tav>
                                      </p:tavLst>
                                    </p:anim>
                                    <p:anim calcmode="lin" valueType="num">
                                      <p:cBhvr additive="base">
                                        <p:cTn id="44" dur="10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1000" fill="hold"/>
                                        <p:tgtEl>
                                          <p:spTgt spid="20"/>
                                        </p:tgtEl>
                                        <p:attrNameLst>
                                          <p:attrName>ppt_x</p:attrName>
                                        </p:attrNameLst>
                                      </p:cBhvr>
                                      <p:tavLst>
                                        <p:tav tm="0">
                                          <p:val>
                                            <p:strVal val="1+#ppt_w/2"/>
                                          </p:val>
                                        </p:tav>
                                        <p:tav tm="100000">
                                          <p:val>
                                            <p:strVal val="#ppt_x"/>
                                          </p:val>
                                        </p:tav>
                                      </p:tavLst>
                                    </p:anim>
                                    <p:anim calcmode="lin" valueType="num">
                                      <p:cBhvr additive="base">
                                        <p:cTn id="48" dur="1000" fill="hold"/>
                                        <p:tgtEl>
                                          <p:spTgt spid="20"/>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49" presetClass="path" presetSubtype="0" accel="50000" decel="50000" fill="hold" nodeType="afterEffect">
                                  <p:stCondLst>
                                    <p:cond delay="0"/>
                                  </p:stCondLst>
                                  <p:childTnLst>
                                    <p:animMotion origin="layout" path="M -0.0681 -0.08334 L 3.54167E-6 1.85185E-6 " pathEditMode="relative" rAng="0" ptsTypes="AA">
                                      <p:cBhvr>
                                        <p:cTn id="51" dur="2000" spd="-100000" fill="hold"/>
                                        <p:tgtEl>
                                          <p:spTgt spid="20"/>
                                        </p:tgtEl>
                                        <p:attrNameLst>
                                          <p:attrName>ppt_x,ppt_y</p:attrName>
                                        </p:attrNameLst>
                                      </p:cBhvr>
                                      <p:rCtr x="3398" y="4167"/>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48"/>
                                        </p:tgtEl>
                                        <p:attrNameLst>
                                          <p:attrName>style.visibility</p:attrName>
                                        </p:attrNameLst>
                                      </p:cBhvr>
                                      <p:to>
                                        <p:strVal val="visible"/>
                                      </p:to>
                                    </p:set>
                                    <p:animEffect transition="in" filter="wipe(up)">
                                      <p:cBhvr>
                                        <p:cTn id="56" dur="2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993776" y="221121"/>
            <a:ext cx="4508500" cy="508000"/>
          </a:xfrm>
          <a:prstGeom prst="rect">
            <a:avLst/>
          </a:prstGeom>
        </p:spPr>
        <p:txBody>
          <a:bodyPr wrap="none">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spcBef>
                <a:spcPct val="50000"/>
              </a:spcBef>
            </a:pPr>
            <a:r>
              <a:rPr lang="zh-CN" altLang="en-US" sz="2800" b="1" dirty="0">
                <a:solidFill>
                  <a:srgbClr val="0066CC"/>
                </a:solidFill>
                <a:latin typeface="华文细黑" panose="02010600040101010101" pitchFamily="2" charset="-122"/>
                <a:ea typeface="华文细黑" panose="02010600040101010101" pitchFamily="2" charset="-122"/>
                <a:cs typeface="+mn-cs"/>
              </a:rPr>
              <a:t>例：求斜切圆柱的截交线。</a:t>
            </a:r>
          </a:p>
        </p:txBody>
      </p:sp>
      <p:grpSp>
        <p:nvGrpSpPr>
          <p:cNvPr id="5" name="Group 3"/>
          <p:cNvGrpSpPr>
            <a:grpSpLocks/>
          </p:cNvGrpSpPr>
          <p:nvPr/>
        </p:nvGrpSpPr>
        <p:grpSpPr bwMode="auto">
          <a:xfrm>
            <a:off x="1533351" y="3017216"/>
            <a:ext cx="542925" cy="2770188"/>
            <a:chOff x="240" y="1725"/>
            <a:chExt cx="384" cy="1964"/>
          </a:xfrm>
        </p:grpSpPr>
        <p:sp>
          <p:nvSpPr>
            <p:cNvPr id="6" name="Freeform 4"/>
            <p:cNvSpPr>
              <a:spLocks noChangeArrowheads="1"/>
            </p:cNvSpPr>
            <p:nvPr/>
          </p:nvSpPr>
          <p:spPr bwMode="auto">
            <a:xfrm>
              <a:off x="434" y="1725"/>
              <a:ext cx="3" cy="1746"/>
            </a:xfrm>
            <a:custGeom>
              <a:avLst/>
              <a:gdLst>
                <a:gd name="T0" fmla="*/ 0 w 1"/>
                <a:gd name="T1" fmla="*/ 0 h 6409"/>
                <a:gd name="T2" fmla="*/ 0 w 1"/>
                <a:gd name="T3" fmla="*/ 6409 h 6409"/>
                <a:gd name="T4" fmla="*/ 1 w 1"/>
                <a:gd name="T5" fmla="*/ 6409 h 6409"/>
              </a:gdLst>
              <a:ahLst/>
              <a:cxnLst>
                <a:cxn ang="0">
                  <a:pos x="T0" y="T1"/>
                </a:cxn>
                <a:cxn ang="0">
                  <a:pos x="T2" y="T3"/>
                </a:cxn>
                <a:cxn ang="0">
                  <a:pos x="T4" y="T5"/>
                </a:cxn>
              </a:cxnLst>
              <a:rect l="0" t="0" r="r" b="b"/>
              <a:pathLst>
                <a:path w="1" h="6409">
                  <a:moveTo>
                    <a:pt x="0" y="0"/>
                  </a:moveTo>
                  <a:lnTo>
                    <a:pt x="0" y="6409"/>
                  </a:lnTo>
                  <a:lnTo>
                    <a:pt x="1" y="6409"/>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 name="Freeform 5"/>
            <p:cNvSpPr>
              <a:spLocks noChangeArrowheads="1"/>
            </p:cNvSpPr>
            <p:nvPr/>
          </p:nvSpPr>
          <p:spPr bwMode="auto">
            <a:xfrm>
              <a:off x="397" y="3444"/>
              <a:ext cx="106" cy="98"/>
            </a:xfrm>
            <a:custGeom>
              <a:avLst/>
              <a:gdLst>
                <a:gd name="T0" fmla="*/ 365 w 366"/>
                <a:gd name="T1" fmla="*/ 184 h 366"/>
                <a:gd name="T2" fmla="*/ 312 w 366"/>
                <a:gd name="T3" fmla="*/ 54 h 366"/>
                <a:gd name="T4" fmla="*/ 183 w 366"/>
                <a:gd name="T5" fmla="*/ 0 h 366"/>
                <a:gd name="T6" fmla="*/ 54 w 366"/>
                <a:gd name="T7" fmla="*/ 54 h 366"/>
                <a:gd name="T8" fmla="*/ 0 w 366"/>
                <a:gd name="T9" fmla="*/ 184 h 366"/>
                <a:gd name="T10" fmla="*/ 54 w 366"/>
                <a:gd name="T11" fmla="*/ 312 h 366"/>
                <a:gd name="T12" fmla="*/ 183 w 366"/>
                <a:gd name="T13" fmla="*/ 366 h 366"/>
                <a:gd name="T14" fmla="*/ 312 w 366"/>
                <a:gd name="T15" fmla="*/ 312 h 366"/>
                <a:gd name="T16" fmla="*/ 365 w 366"/>
                <a:gd name="T17" fmla="*/ 184 h 366"/>
                <a:gd name="T18" fmla="*/ 366 w 366"/>
                <a:gd name="T19" fmla="*/ 18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6">
                  <a:moveTo>
                    <a:pt x="365" y="184"/>
                  </a:moveTo>
                  <a:lnTo>
                    <a:pt x="312" y="54"/>
                  </a:lnTo>
                  <a:lnTo>
                    <a:pt x="183" y="0"/>
                  </a:lnTo>
                  <a:lnTo>
                    <a:pt x="54" y="54"/>
                  </a:lnTo>
                  <a:lnTo>
                    <a:pt x="0" y="184"/>
                  </a:lnTo>
                  <a:lnTo>
                    <a:pt x="54" y="312"/>
                  </a:lnTo>
                  <a:lnTo>
                    <a:pt x="183" y="366"/>
                  </a:lnTo>
                  <a:lnTo>
                    <a:pt x="312" y="312"/>
                  </a:lnTo>
                  <a:lnTo>
                    <a:pt x="365" y="184"/>
                  </a:lnTo>
                  <a:lnTo>
                    <a:pt x="366" y="184"/>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 name="Freeform 6"/>
            <p:cNvSpPr>
              <a:spLocks noChangeArrowheads="1"/>
            </p:cNvSpPr>
            <p:nvPr/>
          </p:nvSpPr>
          <p:spPr bwMode="auto">
            <a:xfrm>
              <a:off x="368" y="2401"/>
              <a:ext cx="103" cy="100"/>
            </a:xfrm>
            <a:custGeom>
              <a:avLst/>
              <a:gdLst>
                <a:gd name="T0" fmla="*/ 366 w 367"/>
                <a:gd name="T1" fmla="*/ 183 h 365"/>
                <a:gd name="T2" fmla="*/ 312 w 367"/>
                <a:gd name="T3" fmla="*/ 54 h 365"/>
                <a:gd name="T4" fmla="*/ 184 w 367"/>
                <a:gd name="T5" fmla="*/ 0 h 365"/>
                <a:gd name="T6" fmla="*/ 54 w 367"/>
                <a:gd name="T7" fmla="*/ 54 h 365"/>
                <a:gd name="T8" fmla="*/ 0 w 367"/>
                <a:gd name="T9" fmla="*/ 183 h 365"/>
                <a:gd name="T10" fmla="*/ 54 w 367"/>
                <a:gd name="T11" fmla="*/ 312 h 365"/>
                <a:gd name="T12" fmla="*/ 184 w 367"/>
                <a:gd name="T13" fmla="*/ 365 h 365"/>
                <a:gd name="T14" fmla="*/ 312 w 367"/>
                <a:gd name="T15" fmla="*/ 312 h 365"/>
                <a:gd name="T16" fmla="*/ 366 w 367"/>
                <a:gd name="T17" fmla="*/ 183 h 365"/>
                <a:gd name="T18" fmla="*/ 367 w 367"/>
                <a:gd name="T1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5">
                  <a:moveTo>
                    <a:pt x="366" y="183"/>
                  </a:moveTo>
                  <a:lnTo>
                    <a:pt x="312" y="54"/>
                  </a:lnTo>
                  <a:lnTo>
                    <a:pt x="184" y="0"/>
                  </a:lnTo>
                  <a:lnTo>
                    <a:pt x="54" y="54"/>
                  </a:lnTo>
                  <a:lnTo>
                    <a:pt x="0" y="183"/>
                  </a:lnTo>
                  <a:lnTo>
                    <a:pt x="54" y="312"/>
                  </a:lnTo>
                  <a:lnTo>
                    <a:pt x="184" y="365"/>
                  </a:lnTo>
                  <a:lnTo>
                    <a:pt x="312" y="312"/>
                  </a:lnTo>
                  <a:lnTo>
                    <a:pt x="366" y="183"/>
                  </a:lnTo>
                  <a:lnTo>
                    <a:pt x="367"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 name="Text Box 7"/>
            <p:cNvSpPr txBox="1">
              <a:spLocks noChangeArrowheads="1"/>
            </p:cNvSpPr>
            <p:nvPr/>
          </p:nvSpPr>
          <p:spPr bwMode="auto">
            <a:xfrm>
              <a:off x="240" y="2208"/>
              <a:ext cx="38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8</a:t>
              </a:r>
            </a:p>
          </p:txBody>
        </p:sp>
        <p:sp>
          <p:nvSpPr>
            <p:cNvPr id="10" name="Text Box 8"/>
            <p:cNvSpPr txBox="1">
              <a:spLocks noChangeArrowheads="1"/>
            </p:cNvSpPr>
            <p:nvPr/>
          </p:nvSpPr>
          <p:spPr bwMode="auto">
            <a:xfrm>
              <a:off x="240" y="3408"/>
              <a:ext cx="38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7</a:t>
              </a:r>
            </a:p>
          </p:txBody>
        </p:sp>
      </p:grpSp>
      <p:grpSp>
        <p:nvGrpSpPr>
          <p:cNvPr id="11" name="Group 9"/>
          <p:cNvGrpSpPr>
            <a:grpSpLocks/>
          </p:cNvGrpSpPr>
          <p:nvPr/>
        </p:nvGrpSpPr>
        <p:grpSpPr bwMode="auto">
          <a:xfrm>
            <a:off x="1398412" y="4761880"/>
            <a:ext cx="2540000" cy="3175"/>
            <a:chOff x="144" y="3137"/>
            <a:chExt cx="1800" cy="2"/>
          </a:xfrm>
        </p:grpSpPr>
        <p:sp>
          <p:nvSpPr>
            <p:cNvPr id="12" name="Freeform 10"/>
            <p:cNvSpPr>
              <a:spLocks noChangeArrowheads="1"/>
            </p:cNvSpPr>
            <p:nvPr/>
          </p:nvSpPr>
          <p:spPr bwMode="auto">
            <a:xfrm>
              <a:off x="1611" y="3137"/>
              <a:ext cx="333" cy="2"/>
            </a:xfrm>
            <a:custGeom>
              <a:avLst/>
              <a:gdLst>
                <a:gd name="T0" fmla="*/ 1163 w 1163"/>
                <a:gd name="T1" fmla="*/ 0 h 2"/>
                <a:gd name="T2" fmla="*/ 0 w 1163"/>
                <a:gd name="T3" fmla="*/ 0 h 2"/>
                <a:gd name="T4" fmla="*/ 1 w 1163"/>
                <a:gd name="T5" fmla="*/ 0 h 2"/>
              </a:gdLst>
              <a:ahLst/>
              <a:cxnLst>
                <a:cxn ang="0">
                  <a:pos x="T0" y="T1"/>
                </a:cxn>
                <a:cxn ang="0">
                  <a:pos x="T2" y="T3"/>
                </a:cxn>
                <a:cxn ang="0">
                  <a:pos x="T4" y="T5"/>
                </a:cxn>
              </a:cxnLst>
              <a:rect l="0" t="0" r="r" b="b"/>
              <a:pathLst>
                <a:path w="1163" h="2">
                  <a:moveTo>
                    <a:pt x="1163"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 name="Freeform 11"/>
            <p:cNvSpPr>
              <a:spLocks noChangeArrowheads="1"/>
            </p:cNvSpPr>
            <p:nvPr/>
          </p:nvSpPr>
          <p:spPr bwMode="auto">
            <a:xfrm>
              <a:off x="1476" y="3137"/>
              <a:ext cx="69" cy="2"/>
            </a:xfrm>
            <a:custGeom>
              <a:avLst/>
              <a:gdLst>
                <a:gd name="T0" fmla="*/ 234 w 234"/>
                <a:gd name="T1" fmla="*/ 0 h 2"/>
                <a:gd name="T2" fmla="*/ 0 w 234"/>
                <a:gd name="T3" fmla="*/ 0 h 2"/>
                <a:gd name="T4" fmla="*/ 1 w 234"/>
                <a:gd name="T5" fmla="*/ 0 h 2"/>
              </a:gdLst>
              <a:ahLst/>
              <a:cxnLst>
                <a:cxn ang="0">
                  <a:pos x="T0" y="T1"/>
                </a:cxn>
                <a:cxn ang="0">
                  <a:pos x="T2" y="T3"/>
                </a:cxn>
                <a:cxn ang="0">
                  <a:pos x="T4" y="T5"/>
                </a:cxn>
              </a:cxnLst>
              <a:rect l="0" t="0" r="r" b="b"/>
              <a:pathLst>
                <a:path w="234" h="2">
                  <a:moveTo>
                    <a:pt x="234"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 name="Freeform 12"/>
            <p:cNvSpPr>
              <a:spLocks noChangeArrowheads="1"/>
            </p:cNvSpPr>
            <p:nvPr/>
          </p:nvSpPr>
          <p:spPr bwMode="auto">
            <a:xfrm>
              <a:off x="1077" y="3137"/>
              <a:ext cx="333" cy="2"/>
            </a:xfrm>
            <a:custGeom>
              <a:avLst/>
              <a:gdLst>
                <a:gd name="T0" fmla="*/ 1164 w 1164"/>
                <a:gd name="T1" fmla="*/ 0 h 2"/>
                <a:gd name="T2" fmla="*/ 0 w 1164"/>
                <a:gd name="T3" fmla="*/ 0 h 2"/>
                <a:gd name="T4" fmla="*/ 1 w 1164"/>
                <a:gd name="T5" fmla="*/ 0 h 2"/>
              </a:gdLst>
              <a:ahLst/>
              <a:cxnLst>
                <a:cxn ang="0">
                  <a:pos x="T0" y="T1"/>
                </a:cxn>
                <a:cxn ang="0">
                  <a:pos x="T2" y="T3"/>
                </a:cxn>
                <a:cxn ang="0">
                  <a:pos x="T4" y="T5"/>
                </a:cxn>
              </a:cxnLst>
              <a:rect l="0" t="0" r="r" b="b"/>
              <a:pathLst>
                <a:path w="1164" h="2">
                  <a:moveTo>
                    <a:pt x="1164"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 name="Freeform 13"/>
            <p:cNvSpPr>
              <a:spLocks noChangeArrowheads="1"/>
            </p:cNvSpPr>
            <p:nvPr/>
          </p:nvSpPr>
          <p:spPr bwMode="auto">
            <a:xfrm>
              <a:off x="942" y="3137"/>
              <a:ext cx="69" cy="2"/>
            </a:xfrm>
            <a:custGeom>
              <a:avLst/>
              <a:gdLst>
                <a:gd name="T0" fmla="*/ 232 w 232"/>
                <a:gd name="T1" fmla="*/ 0 h 2"/>
                <a:gd name="T2" fmla="*/ 0 w 232"/>
                <a:gd name="T3" fmla="*/ 0 h 2"/>
                <a:gd name="T4" fmla="*/ 1 w 232"/>
                <a:gd name="T5" fmla="*/ 0 h 2"/>
              </a:gdLst>
              <a:ahLst/>
              <a:cxnLst>
                <a:cxn ang="0">
                  <a:pos x="T0" y="T1"/>
                </a:cxn>
                <a:cxn ang="0">
                  <a:pos x="T2" y="T3"/>
                </a:cxn>
                <a:cxn ang="0">
                  <a:pos x="T4" y="T5"/>
                </a:cxn>
              </a:cxnLst>
              <a:rect l="0" t="0" r="r" b="b"/>
              <a:pathLst>
                <a:path w="232" h="2">
                  <a:moveTo>
                    <a:pt x="232"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 name="Freeform 14"/>
            <p:cNvSpPr>
              <a:spLocks noChangeArrowheads="1"/>
            </p:cNvSpPr>
            <p:nvPr/>
          </p:nvSpPr>
          <p:spPr bwMode="auto">
            <a:xfrm>
              <a:off x="543" y="3137"/>
              <a:ext cx="333" cy="2"/>
            </a:xfrm>
            <a:custGeom>
              <a:avLst/>
              <a:gdLst>
                <a:gd name="T0" fmla="*/ 1164 w 1164"/>
                <a:gd name="T1" fmla="*/ 0 h 2"/>
                <a:gd name="T2" fmla="*/ 0 w 1164"/>
                <a:gd name="T3" fmla="*/ 0 h 2"/>
                <a:gd name="T4" fmla="*/ 1 w 1164"/>
                <a:gd name="T5" fmla="*/ 0 h 2"/>
              </a:gdLst>
              <a:ahLst/>
              <a:cxnLst>
                <a:cxn ang="0">
                  <a:pos x="T0" y="T1"/>
                </a:cxn>
                <a:cxn ang="0">
                  <a:pos x="T2" y="T3"/>
                </a:cxn>
                <a:cxn ang="0">
                  <a:pos x="T4" y="T5"/>
                </a:cxn>
              </a:cxnLst>
              <a:rect l="0" t="0" r="r" b="b"/>
              <a:pathLst>
                <a:path w="1164" h="2">
                  <a:moveTo>
                    <a:pt x="1164"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 name="Freeform 15"/>
            <p:cNvSpPr>
              <a:spLocks noChangeArrowheads="1"/>
            </p:cNvSpPr>
            <p:nvPr/>
          </p:nvSpPr>
          <p:spPr bwMode="auto">
            <a:xfrm>
              <a:off x="408" y="3137"/>
              <a:ext cx="66" cy="2"/>
            </a:xfrm>
            <a:custGeom>
              <a:avLst/>
              <a:gdLst>
                <a:gd name="T0" fmla="*/ 233 w 233"/>
                <a:gd name="T1" fmla="*/ 0 h 2"/>
                <a:gd name="T2" fmla="*/ 0 w 233"/>
                <a:gd name="T3" fmla="*/ 0 h 2"/>
                <a:gd name="T4" fmla="*/ 1 w 233"/>
                <a:gd name="T5" fmla="*/ 0 h 2"/>
              </a:gdLst>
              <a:ahLst/>
              <a:cxnLst>
                <a:cxn ang="0">
                  <a:pos x="T0" y="T1"/>
                </a:cxn>
                <a:cxn ang="0">
                  <a:pos x="T2" y="T3"/>
                </a:cxn>
                <a:cxn ang="0">
                  <a:pos x="T4" y="T5"/>
                </a:cxn>
              </a:cxnLst>
              <a:rect l="0" t="0" r="r" b="b"/>
              <a:pathLst>
                <a:path w="233" h="2">
                  <a:moveTo>
                    <a:pt x="233"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 name="Freeform 16"/>
            <p:cNvSpPr>
              <a:spLocks noChangeArrowheads="1"/>
            </p:cNvSpPr>
            <p:nvPr/>
          </p:nvSpPr>
          <p:spPr bwMode="auto">
            <a:xfrm>
              <a:off x="144" y="3137"/>
              <a:ext cx="198" cy="2"/>
            </a:xfrm>
            <a:custGeom>
              <a:avLst/>
              <a:gdLst>
                <a:gd name="T0" fmla="*/ 683 w 683"/>
                <a:gd name="T1" fmla="*/ 0 h 2"/>
                <a:gd name="T2" fmla="*/ 0 w 683"/>
                <a:gd name="T3" fmla="*/ 0 h 2"/>
                <a:gd name="T4" fmla="*/ 1 w 683"/>
                <a:gd name="T5" fmla="*/ 0 h 2"/>
              </a:gdLst>
              <a:ahLst/>
              <a:cxnLst>
                <a:cxn ang="0">
                  <a:pos x="T0" y="T1"/>
                </a:cxn>
                <a:cxn ang="0">
                  <a:pos x="T2" y="T3"/>
                </a:cxn>
                <a:cxn ang="0">
                  <a:pos x="T4" y="T5"/>
                </a:cxn>
              </a:cxnLst>
              <a:rect l="0" t="0" r="r" b="b"/>
              <a:pathLst>
                <a:path w="683" h="2">
                  <a:moveTo>
                    <a:pt x="683"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9" name="Freeform 17"/>
          <p:cNvSpPr>
            <a:spLocks noChangeArrowheads="1"/>
          </p:cNvSpPr>
          <p:nvPr/>
        </p:nvSpPr>
        <p:spPr bwMode="auto">
          <a:xfrm>
            <a:off x="3674888" y="1150316"/>
            <a:ext cx="4763" cy="2147888"/>
          </a:xfrm>
          <a:custGeom>
            <a:avLst/>
            <a:gdLst>
              <a:gd name="T0" fmla="*/ 0 w 2"/>
              <a:gd name="T1" fmla="*/ 0 h 5591"/>
              <a:gd name="T2" fmla="*/ 0 w 2"/>
              <a:gd name="T3" fmla="*/ 5591 h 5591"/>
              <a:gd name="T4" fmla="*/ 2 w 2"/>
              <a:gd name="T5" fmla="*/ 5591 h 5591"/>
            </a:gdLst>
            <a:ahLst/>
            <a:cxnLst>
              <a:cxn ang="0">
                <a:pos x="T0" y="T1"/>
              </a:cxn>
              <a:cxn ang="0">
                <a:pos x="T2" y="T3"/>
              </a:cxn>
              <a:cxn ang="0">
                <a:pos x="T4" y="T5"/>
              </a:cxn>
            </a:cxnLst>
            <a:rect l="0" t="0" r="r" b="b"/>
            <a:pathLst>
              <a:path w="2" h="5591">
                <a:moveTo>
                  <a:pt x="0" y="0"/>
                </a:moveTo>
                <a:lnTo>
                  <a:pt x="0" y="5591"/>
                </a:lnTo>
                <a:lnTo>
                  <a:pt x="2" y="5591"/>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 name="Freeform 18"/>
          <p:cNvSpPr>
            <a:spLocks noChangeArrowheads="1"/>
          </p:cNvSpPr>
          <p:nvPr/>
        </p:nvSpPr>
        <p:spPr bwMode="auto">
          <a:xfrm>
            <a:off x="1588913" y="3298205"/>
            <a:ext cx="2085975" cy="3175"/>
          </a:xfrm>
          <a:custGeom>
            <a:avLst/>
            <a:gdLst>
              <a:gd name="T0" fmla="*/ 0 w 5144"/>
              <a:gd name="T1" fmla="*/ 0 h 3175"/>
              <a:gd name="T2" fmla="*/ 5142 w 5144"/>
              <a:gd name="T3" fmla="*/ 0 h 3175"/>
              <a:gd name="T4" fmla="*/ 5144 w 5144"/>
              <a:gd name="T5" fmla="*/ 0 h 3175"/>
            </a:gdLst>
            <a:ahLst/>
            <a:cxnLst>
              <a:cxn ang="0">
                <a:pos x="T0" y="T1"/>
              </a:cxn>
              <a:cxn ang="0">
                <a:pos x="T2" y="T3"/>
              </a:cxn>
              <a:cxn ang="0">
                <a:pos x="T4" y="T5"/>
              </a:cxn>
            </a:cxnLst>
            <a:rect l="0" t="0" r="r" b="b"/>
            <a:pathLst>
              <a:path w="5144" h="3175">
                <a:moveTo>
                  <a:pt x="0" y="0"/>
                </a:moveTo>
                <a:lnTo>
                  <a:pt x="5142" y="0"/>
                </a:lnTo>
                <a:lnTo>
                  <a:pt x="514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 name="Freeform 19"/>
          <p:cNvSpPr>
            <a:spLocks noChangeArrowheads="1"/>
          </p:cNvSpPr>
          <p:nvPr/>
        </p:nvSpPr>
        <p:spPr bwMode="auto">
          <a:xfrm>
            <a:off x="4136850" y="1150316"/>
            <a:ext cx="2260600" cy="2147888"/>
          </a:xfrm>
          <a:custGeom>
            <a:avLst/>
            <a:gdLst>
              <a:gd name="T0" fmla="*/ 5585 w 5587"/>
              <a:gd name="T1" fmla="*/ 2671 h 5586"/>
              <a:gd name="T2" fmla="*/ 5504 w 5587"/>
              <a:gd name="T3" fmla="*/ 2117 h 5586"/>
              <a:gd name="T4" fmla="*/ 5311 w 5587"/>
              <a:gd name="T5" fmla="*/ 1582 h 5586"/>
              <a:gd name="T6" fmla="*/ 5025 w 5587"/>
              <a:gd name="T7" fmla="*/ 1112 h 5586"/>
              <a:gd name="T8" fmla="*/ 4637 w 5587"/>
              <a:gd name="T9" fmla="*/ 694 h 5586"/>
              <a:gd name="T10" fmla="*/ 4236 w 5587"/>
              <a:gd name="T11" fmla="*/ 401 h 5586"/>
              <a:gd name="T12" fmla="*/ 3772 w 5587"/>
              <a:gd name="T13" fmla="*/ 176 h 5586"/>
              <a:gd name="T14" fmla="*/ 3338 w 5587"/>
              <a:gd name="T15" fmla="*/ 52 h 5586"/>
              <a:gd name="T16" fmla="*/ 2883 w 5587"/>
              <a:gd name="T17" fmla="*/ 0 h 5586"/>
              <a:gd name="T18" fmla="*/ 2442 w 5587"/>
              <a:gd name="T19" fmla="*/ 21 h 5586"/>
              <a:gd name="T20" fmla="*/ 2016 w 5587"/>
              <a:gd name="T21" fmla="*/ 109 h 5586"/>
              <a:gd name="T22" fmla="*/ 1583 w 5587"/>
              <a:gd name="T23" fmla="*/ 275 h 5586"/>
              <a:gd name="T24" fmla="*/ 1195 w 5587"/>
              <a:gd name="T25" fmla="*/ 502 h 5586"/>
              <a:gd name="T26" fmla="*/ 793 w 5587"/>
              <a:gd name="T27" fmla="*/ 843 h 5586"/>
              <a:gd name="T28" fmla="*/ 473 w 5587"/>
              <a:gd name="T29" fmla="*/ 1236 h 5586"/>
              <a:gd name="T30" fmla="*/ 207 w 5587"/>
              <a:gd name="T31" fmla="*/ 1740 h 5586"/>
              <a:gd name="T32" fmla="*/ 49 w 5587"/>
              <a:gd name="T33" fmla="*/ 2274 h 5586"/>
              <a:gd name="T34" fmla="*/ 0 w 5587"/>
              <a:gd name="T35" fmla="*/ 2836 h 5586"/>
              <a:gd name="T36" fmla="*/ 65 w 5587"/>
              <a:gd name="T37" fmla="*/ 3397 h 5586"/>
              <a:gd name="T38" fmla="*/ 239 w 5587"/>
              <a:gd name="T39" fmla="*/ 3925 h 5586"/>
              <a:gd name="T40" fmla="*/ 521 w 5587"/>
              <a:gd name="T41" fmla="*/ 4420 h 5586"/>
              <a:gd name="T42" fmla="*/ 881 w 5587"/>
              <a:gd name="T43" fmla="*/ 4831 h 5586"/>
              <a:gd name="T44" fmla="*/ 1332 w 5587"/>
              <a:gd name="T45" fmla="*/ 5177 h 5586"/>
              <a:gd name="T46" fmla="*/ 1753 w 5587"/>
              <a:gd name="T47" fmla="*/ 5388 h 5586"/>
              <a:gd name="T48" fmla="*/ 2216 w 5587"/>
              <a:gd name="T49" fmla="*/ 5530 h 5586"/>
              <a:gd name="T50" fmla="*/ 2661 w 5587"/>
              <a:gd name="T51" fmla="*/ 5586 h 5586"/>
              <a:gd name="T52" fmla="*/ 3110 w 5587"/>
              <a:gd name="T53" fmla="*/ 5571 h 5586"/>
              <a:gd name="T54" fmla="*/ 3547 w 5587"/>
              <a:gd name="T55" fmla="*/ 5486 h 5586"/>
              <a:gd name="T56" fmla="*/ 3958 w 5587"/>
              <a:gd name="T57" fmla="*/ 5336 h 5586"/>
              <a:gd name="T58" fmla="*/ 4381 w 5587"/>
              <a:gd name="T59" fmla="*/ 5095 h 5586"/>
              <a:gd name="T60" fmla="*/ 4745 w 5587"/>
              <a:gd name="T61" fmla="*/ 4795 h 5586"/>
              <a:gd name="T62" fmla="*/ 5110 w 5587"/>
              <a:gd name="T63" fmla="*/ 4356 h 5586"/>
              <a:gd name="T64" fmla="*/ 5371 w 5587"/>
              <a:gd name="T65" fmla="*/ 3872 h 5586"/>
              <a:gd name="T66" fmla="*/ 5536 w 5587"/>
              <a:gd name="T67" fmla="*/ 3328 h 5586"/>
              <a:gd name="T68" fmla="*/ 5587 w 5587"/>
              <a:gd name="T69" fmla="*/ 2770 h 5586"/>
              <a:gd name="T70" fmla="*/ 5585 w 5587"/>
              <a:gd name="T71" fmla="*/ 2671 h 5586"/>
              <a:gd name="T72" fmla="*/ 5586 w 5587"/>
              <a:gd name="T73" fmla="*/ 2671 h 5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87" h="5586">
                <a:moveTo>
                  <a:pt x="5585" y="2671"/>
                </a:moveTo>
                <a:lnTo>
                  <a:pt x="5504" y="2117"/>
                </a:lnTo>
                <a:lnTo>
                  <a:pt x="5311" y="1582"/>
                </a:lnTo>
                <a:lnTo>
                  <a:pt x="5025" y="1112"/>
                </a:lnTo>
                <a:lnTo>
                  <a:pt x="4637" y="694"/>
                </a:lnTo>
                <a:lnTo>
                  <a:pt x="4236" y="401"/>
                </a:lnTo>
                <a:lnTo>
                  <a:pt x="3772" y="176"/>
                </a:lnTo>
                <a:lnTo>
                  <a:pt x="3338" y="52"/>
                </a:lnTo>
                <a:lnTo>
                  <a:pt x="2883" y="0"/>
                </a:lnTo>
                <a:lnTo>
                  <a:pt x="2442" y="21"/>
                </a:lnTo>
                <a:lnTo>
                  <a:pt x="2016" y="109"/>
                </a:lnTo>
                <a:lnTo>
                  <a:pt x="1583" y="275"/>
                </a:lnTo>
                <a:lnTo>
                  <a:pt x="1195" y="502"/>
                </a:lnTo>
                <a:lnTo>
                  <a:pt x="793" y="843"/>
                </a:lnTo>
                <a:lnTo>
                  <a:pt x="473" y="1236"/>
                </a:lnTo>
                <a:lnTo>
                  <a:pt x="207" y="1740"/>
                </a:lnTo>
                <a:lnTo>
                  <a:pt x="49" y="2274"/>
                </a:lnTo>
                <a:lnTo>
                  <a:pt x="0" y="2836"/>
                </a:lnTo>
                <a:lnTo>
                  <a:pt x="65" y="3397"/>
                </a:lnTo>
                <a:lnTo>
                  <a:pt x="239" y="3925"/>
                </a:lnTo>
                <a:lnTo>
                  <a:pt x="521" y="4420"/>
                </a:lnTo>
                <a:lnTo>
                  <a:pt x="881" y="4831"/>
                </a:lnTo>
                <a:lnTo>
                  <a:pt x="1332" y="5177"/>
                </a:lnTo>
                <a:lnTo>
                  <a:pt x="1753" y="5388"/>
                </a:lnTo>
                <a:lnTo>
                  <a:pt x="2216" y="5530"/>
                </a:lnTo>
                <a:lnTo>
                  <a:pt x="2661" y="5586"/>
                </a:lnTo>
                <a:lnTo>
                  <a:pt x="3110" y="5571"/>
                </a:lnTo>
                <a:lnTo>
                  <a:pt x="3547" y="5486"/>
                </a:lnTo>
                <a:lnTo>
                  <a:pt x="3958" y="5336"/>
                </a:lnTo>
                <a:lnTo>
                  <a:pt x="4381" y="5095"/>
                </a:lnTo>
                <a:lnTo>
                  <a:pt x="4745" y="4795"/>
                </a:lnTo>
                <a:lnTo>
                  <a:pt x="5110" y="4356"/>
                </a:lnTo>
                <a:lnTo>
                  <a:pt x="5371" y="3872"/>
                </a:lnTo>
                <a:lnTo>
                  <a:pt x="5536" y="3328"/>
                </a:lnTo>
                <a:lnTo>
                  <a:pt x="5587" y="2770"/>
                </a:lnTo>
                <a:lnTo>
                  <a:pt x="5585" y="2671"/>
                </a:lnTo>
                <a:lnTo>
                  <a:pt x="5586" y="2671"/>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22" name="Group 20"/>
          <p:cNvGrpSpPr>
            <a:grpSpLocks/>
          </p:cNvGrpSpPr>
          <p:nvPr/>
        </p:nvGrpSpPr>
        <p:grpSpPr bwMode="auto">
          <a:xfrm>
            <a:off x="5257625" y="1058241"/>
            <a:ext cx="4762" cy="2616200"/>
            <a:chOff x="2879" y="511"/>
            <a:chExt cx="3" cy="1855"/>
          </a:xfrm>
        </p:grpSpPr>
        <p:sp>
          <p:nvSpPr>
            <p:cNvPr id="23" name="Freeform 21"/>
            <p:cNvSpPr>
              <a:spLocks noChangeArrowheads="1"/>
            </p:cNvSpPr>
            <p:nvPr/>
          </p:nvSpPr>
          <p:spPr bwMode="auto">
            <a:xfrm>
              <a:off x="2879" y="511"/>
              <a:ext cx="3" cy="204"/>
            </a:xfrm>
            <a:custGeom>
              <a:avLst/>
              <a:gdLst>
                <a:gd name="T0" fmla="*/ 0 w 1"/>
                <a:gd name="T1" fmla="*/ 0 h 748"/>
                <a:gd name="T2" fmla="*/ 0 w 1"/>
                <a:gd name="T3" fmla="*/ 748 h 748"/>
                <a:gd name="T4" fmla="*/ 1 w 1"/>
                <a:gd name="T5" fmla="*/ 748 h 748"/>
              </a:gdLst>
              <a:ahLst/>
              <a:cxnLst>
                <a:cxn ang="0">
                  <a:pos x="T0" y="T1"/>
                </a:cxn>
                <a:cxn ang="0">
                  <a:pos x="T2" y="T3"/>
                </a:cxn>
                <a:cxn ang="0">
                  <a:pos x="T4" y="T5"/>
                </a:cxn>
              </a:cxnLst>
              <a:rect l="0" t="0" r="r" b="b"/>
              <a:pathLst>
                <a:path w="1" h="748">
                  <a:moveTo>
                    <a:pt x="0" y="0"/>
                  </a:moveTo>
                  <a:lnTo>
                    <a:pt x="0" y="748"/>
                  </a:lnTo>
                  <a:lnTo>
                    <a:pt x="1" y="74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 name="Freeform 22"/>
            <p:cNvSpPr>
              <a:spLocks noChangeArrowheads="1"/>
            </p:cNvSpPr>
            <p:nvPr/>
          </p:nvSpPr>
          <p:spPr bwMode="auto">
            <a:xfrm>
              <a:off x="2879" y="778"/>
              <a:ext cx="3" cy="63"/>
            </a:xfrm>
            <a:custGeom>
              <a:avLst/>
              <a:gdLst>
                <a:gd name="T0" fmla="*/ 0 w 1"/>
                <a:gd name="T1" fmla="*/ 0 h 233"/>
                <a:gd name="T2" fmla="*/ 0 w 1"/>
                <a:gd name="T3" fmla="*/ 233 h 233"/>
                <a:gd name="T4" fmla="*/ 1 w 1"/>
                <a:gd name="T5" fmla="*/ 233 h 233"/>
              </a:gdLst>
              <a:ahLst/>
              <a:cxnLst>
                <a:cxn ang="0">
                  <a:pos x="T0" y="T1"/>
                </a:cxn>
                <a:cxn ang="0">
                  <a:pos x="T2" y="T3"/>
                </a:cxn>
                <a:cxn ang="0">
                  <a:pos x="T4" y="T5"/>
                </a:cxn>
              </a:cxnLst>
              <a:rect l="0" t="0" r="r" b="b"/>
              <a:pathLst>
                <a:path w="1" h="233">
                  <a:moveTo>
                    <a:pt x="0" y="0"/>
                  </a:moveTo>
                  <a:lnTo>
                    <a:pt x="0" y="233"/>
                  </a:lnTo>
                  <a:lnTo>
                    <a:pt x="1" y="233"/>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 name="Freeform 23"/>
            <p:cNvSpPr>
              <a:spLocks noChangeArrowheads="1"/>
            </p:cNvSpPr>
            <p:nvPr/>
          </p:nvSpPr>
          <p:spPr bwMode="auto">
            <a:xfrm>
              <a:off x="2879" y="906"/>
              <a:ext cx="3" cy="316"/>
            </a:xfrm>
            <a:custGeom>
              <a:avLst/>
              <a:gdLst>
                <a:gd name="T0" fmla="*/ 0 w 1"/>
                <a:gd name="T1" fmla="*/ 0 h 1166"/>
                <a:gd name="T2" fmla="*/ 0 w 1"/>
                <a:gd name="T3" fmla="*/ 1166 h 1166"/>
                <a:gd name="T4" fmla="*/ 1 w 1"/>
                <a:gd name="T5" fmla="*/ 1166 h 1166"/>
              </a:gdLst>
              <a:ahLst/>
              <a:cxnLst>
                <a:cxn ang="0">
                  <a:pos x="T0" y="T1"/>
                </a:cxn>
                <a:cxn ang="0">
                  <a:pos x="T2" y="T3"/>
                </a:cxn>
                <a:cxn ang="0">
                  <a:pos x="T4" y="T5"/>
                </a:cxn>
              </a:cxnLst>
              <a:rect l="0" t="0" r="r" b="b"/>
              <a:pathLst>
                <a:path w="1" h="1166">
                  <a:moveTo>
                    <a:pt x="0" y="0"/>
                  </a:moveTo>
                  <a:lnTo>
                    <a:pt x="0" y="1166"/>
                  </a:lnTo>
                  <a:lnTo>
                    <a:pt x="1" y="1166"/>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 name="Freeform 24"/>
            <p:cNvSpPr>
              <a:spLocks noChangeArrowheads="1"/>
            </p:cNvSpPr>
            <p:nvPr/>
          </p:nvSpPr>
          <p:spPr bwMode="auto">
            <a:xfrm>
              <a:off x="2879" y="1287"/>
              <a:ext cx="3" cy="63"/>
            </a:xfrm>
            <a:custGeom>
              <a:avLst/>
              <a:gdLst>
                <a:gd name="T0" fmla="*/ 0 w 1"/>
                <a:gd name="T1" fmla="*/ 0 h 233"/>
                <a:gd name="T2" fmla="*/ 0 w 1"/>
                <a:gd name="T3" fmla="*/ 233 h 233"/>
                <a:gd name="T4" fmla="*/ 1 w 1"/>
                <a:gd name="T5" fmla="*/ 233 h 233"/>
              </a:gdLst>
              <a:ahLst/>
              <a:cxnLst>
                <a:cxn ang="0">
                  <a:pos x="T0" y="T1"/>
                </a:cxn>
                <a:cxn ang="0">
                  <a:pos x="T2" y="T3"/>
                </a:cxn>
                <a:cxn ang="0">
                  <a:pos x="T4" y="T5"/>
                </a:cxn>
              </a:cxnLst>
              <a:rect l="0" t="0" r="r" b="b"/>
              <a:pathLst>
                <a:path w="1" h="233">
                  <a:moveTo>
                    <a:pt x="0" y="0"/>
                  </a:moveTo>
                  <a:lnTo>
                    <a:pt x="0" y="233"/>
                  </a:lnTo>
                  <a:lnTo>
                    <a:pt x="1" y="233"/>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 name="Freeform 25"/>
            <p:cNvSpPr>
              <a:spLocks noChangeArrowheads="1"/>
            </p:cNvSpPr>
            <p:nvPr/>
          </p:nvSpPr>
          <p:spPr bwMode="auto">
            <a:xfrm>
              <a:off x="2879" y="1413"/>
              <a:ext cx="3" cy="318"/>
            </a:xfrm>
            <a:custGeom>
              <a:avLst/>
              <a:gdLst>
                <a:gd name="T0" fmla="*/ 0 w 1"/>
                <a:gd name="T1" fmla="*/ 0 h 1165"/>
                <a:gd name="T2" fmla="*/ 0 w 1"/>
                <a:gd name="T3" fmla="*/ 1165 h 1165"/>
                <a:gd name="T4" fmla="*/ 1 w 1"/>
                <a:gd name="T5" fmla="*/ 1165 h 1165"/>
              </a:gdLst>
              <a:ahLst/>
              <a:cxnLst>
                <a:cxn ang="0">
                  <a:pos x="T0" y="T1"/>
                </a:cxn>
                <a:cxn ang="0">
                  <a:pos x="T2" y="T3"/>
                </a:cxn>
                <a:cxn ang="0">
                  <a:pos x="T4" y="T5"/>
                </a:cxn>
              </a:cxnLst>
              <a:rect l="0" t="0" r="r" b="b"/>
              <a:pathLst>
                <a:path w="1" h="1165">
                  <a:moveTo>
                    <a:pt x="0" y="0"/>
                  </a:moveTo>
                  <a:lnTo>
                    <a:pt x="0" y="1165"/>
                  </a:lnTo>
                  <a:lnTo>
                    <a:pt x="1" y="1165"/>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 name="Freeform 26"/>
            <p:cNvSpPr>
              <a:spLocks noChangeArrowheads="1"/>
            </p:cNvSpPr>
            <p:nvPr/>
          </p:nvSpPr>
          <p:spPr bwMode="auto">
            <a:xfrm>
              <a:off x="2879" y="1794"/>
              <a:ext cx="3" cy="63"/>
            </a:xfrm>
            <a:custGeom>
              <a:avLst/>
              <a:gdLst>
                <a:gd name="T0" fmla="*/ 0 w 1"/>
                <a:gd name="T1" fmla="*/ 0 h 233"/>
                <a:gd name="T2" fmla="*/ 0 w 1"/>
                <a:gd name="T3" fmla="*/ 233 h 233"/>
                <a:gd name="T4" fmla="*/ 1 w 1"/>
                <a:gd name="T5" fmla="*/ 233 h 233"/>
              </a:gdLst>
              <a:ahLst/>
              <a:cxnLst>
                <a:cxn ang="0">
                  <a:pos x="T0" y="T1"/>
                </a:cxn>
                <a:cxn ang="0">
                  <a:pos x="T2" y="T3"/>
                </a:cxn>
                <a:cxn ang="0">
                  <a:pos x="T4" y="T5"/>
                </a:cxn>
              </a:cxnLst>
              <a:rect l="0" t="0" r="r" b="b"/>
              <a:pathLst>
                <a:path w="1" h="233">
                  <a:moveTo>
                    <a:pt x="0" y="0"/>
                  </a:moveTo>
                  <a:lnTo>
                    <a:pt x="0" y="233"/>
                  </a:lnTo>
                  <a:lnTo>
                    <a:pt x="1" y="233"/>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 name="Freeform 27"/>
            <p:cNvSpPr>
              <a:spLocks noChangeArrowheads="1"/>
            </p:cNvSpPr>
            <p:nvPr/>
          </p:nvSpPr>
          <p:spPr bwMode="auto">
            <a:xfrm>
              <a:off x="2879" y="1919"/>
              <a:ext cx="3" cy="319"/>
            </a:xfrm>
            <a:custGeom>
              <a:avLst/>
              <a:gdLst>
                <a:gd name="T0" fmla="*/ 0 w 1"/>
                <a:gd name="T1" fmla="*/ 0 h 1164"/>
                <a:gd name="T2" fmla="*/ 0 w 1"/>
                <a:gd name="T3" fmla="*/ 1164 h 1164"/>
                <a:gd name="T4" fmla="*/ 1 w 1"/>
                <a:gd name="T5" fmla="*/ 1164 h 1164"/>
              </a:gdLst>
              <a:ahLst/>
              <a:cxnLst>
                <a:cxn ang="0">
                  <a:pos x="T0" y="T1"/>
                </a:cxn>
                <a:cxn ang="0">
                  <a:pos x="T2" y="T3"/>
                </a:cxn>
                <a:cxn ang="0">
                  <a:pos x="T4" y="T5"/>
                </a:cxn>
              </a:cxnLst>
              <a:rect l="0" t="0" r="r" b="b"/>
              <a:pathLst>
                <a:path w="1" h="1164">
                  <a:moveTo>
                    <a:pt x="0" y="0"/>
                  </a:moveTo>
                  <a:lnTo>
                    <a:pt x="0" y="1164"/>
                  </a:lnTo>
                  <a:lnTo>
                    <a:pt x="1" y="116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 name="Freeform 28"/>
            <p:cNvSpPr>
              <a:spLocks noChangeArrowheads="1"/>
            </p:cNvSpPr>
            <p:nvPr/>
          </p:nvSpPr>
          <p:spPr bwMode="auto">
            <a:xfrm>
              <a:off x="2879" y="2301"/>
              <a:ext cx="3" cy="65"/>
            </a:xfrm>
            <a:custGeom>
              <a:avLst/>
              <a:gdLst>
                <a:gd name="T0" fmla="*/ 0 w 1"/>
                <a:gd name="T1" fmla="*/ 0 h 232"/>
                <a:gd name="T2" fmla="*/ 0 w 1"/>
                <a:gd name="T3" fmla="*/ 232 h 232"/>
                <a:gd name="T4" fmla="*/ 1 w 1"/>
                <a:gd name="T5" fmla="*/ 232 h 232"/>
              </a:gdLst>
              <a:ahLst/>
              <a:cxnLst>
                <a:cxn ang="0">
                  <a:pos x="T0" y="T1"/>
                </a:cxn>
                <a:cxn ang="0">
                  <a:pos x="T2" y="T3"/>
                </a:cxn>
                <a:cxn ang="0">
                  <a:pos x="T4" y="T5"/>
                </a:cxn>
              </a:cxnLst>
              <a:rect l="0" t="0" r="r" b="b"/>
              <a:pathLst>
                <a:path w="1" h="232">
                  <a:moveTo>
                    <a:pt x="0" y="0"/>
                  </a:moveTo>
                  <a:lnTo>
                    <a:pt x="0" y="232"/>
                  </a:lnTo>
                  <a:lnTo>
                    <a:pt x="1" y="232"/>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31" name="Group 29"/>
          <p:cNvGrpSpPr>
            <a:grpSpLocks/>
          </p:cNvGrpSpPr>
          <p:nvPr/>
        </p:nvGrpSpPr>
        <p:grpSpPr bwMode="auto">
          <a:xfrm>
            <a:off x="2111201" y="2221880"/>
            <a:ext cx="4370387" cy="7937"/>
            <a:chOff x="649" y="1161"/>
            <a:chExt cx="3097" cy="6"/>
          </a:xfrm>
        </p:grpSpPr>
        <p:sp>
          <p:nvSpPr>
            <p:cNvPr id="32" name="Freeform 30"/>
            <p:cNvSpPr>
              <a:spLocks noChangeArrowheads="1"/>
            </p:cNvSpPr>
            <p:nvPr/>
          </p:nvSpPr>
          <p:spPr bwMode="auto">
            <a:xfrm>
              <a:off x="1631" y="1164"/>
              <a:ext cx="244" cy="3"/>
            </a:xfrm>
            <a:custGeom>
              <a:avLst/>
              <a:gdLst>
                <a:gd name="T0" fmla="*/ 855 w 855"/>
                <a:gd name="T1" fmla="*/ 0 h 3"/>
                <a:gd name="T2" fmla="*/ 0 w 855"/>
                <a:gd name="T3" fmla="*/ 0 h 3"/>
                <a:gd name="T4" fmla="*/ 1 w 855"/>
                <a:gd name="T5" fmla="*/ 0 h 3"/>
              </a:gdLst>
              <a:ahLst/>
              <a:cxnLst>
                <a:cxn ang="0">
                  <a:pos x="T0" y="T1"/>
                </a:cxn>
                <a:cxn ang="0">
                  <a:pos x="T2" y="T3"/>
                </a:cxn>
                <a:cxn ang="0">
                  <a:pos x="T4" y="T5"/>
                </a:cxn>
              </a:cxnLst>
              <a:rect l="0" t="0" r="r" b="b"/>
              <a:pathLst>
                <a:path w="855" h="3">
                  <a:moveTo>
                    <a:pt x="855"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 name="Freeform 31"/>
            <p:cNvSpPr>
              <a:spLocks noChangeArrowheads="1"/>
            </p:cNvSpPr>
            <p:nvPr/>
          </p:nvSpPr>
          <p:spPr bwMode="auto">
            <a:xfrm>
              <a:off x="1496" y="1164"/>
              <a:ext cx="66" cy="3"/>
            </a:xfrm>
            <a:custGeom>
              <a:avLst/>
              <a:gdLst>
                <a:gd name="T0" fmla="*/ 232 w 232"/>
                <a:gd name="T1" fmla="*/ 0 h 3"/>
                <a:gd name="T2" fmla="*/ 0 w 232"/>
                <a:gd name="T3" fmla="*/ 0 h 3"/>
                <a:gd name="T4" fmla="*/ 1 w 232"/>
                <a:gd name="T5" fmla="*/ 0 h 3"/>
              </a:gdLst>
              <a:ahLst/>
              <a:cxnLst>
                <a:cxn ang="0">
                  <a:pos x="T0" y="T1"/>
                </a:cxn>
                <a:cxn ang="0">
                  <a:pos x="T2" y="T3"/>
                </a:cxn>
                <a:cxn ang="0">
                  <a:pos x="T4" y="T5"/>
                </a:cxn>
              </a:cxnLst>
              <a:rect l="0" t="0" r="r" b="b"/>
              <a:pathLst>
                <a:path w="232" h="3">
                  <a:moveTo>
                    <a:pt x="232"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 name="Freeform 32"/>
            <p:cNvSpPr>
              <a:spLocks noChangeArrowheads="1"/>
            </p:cNvSpPr>
            <p:nvPr/>
          </p:nvSpPr>
          <p:spPr bwMode="auto">
            <a:xfrm>
              <a:off x="1094" y="1164"/>
              <a:ext cx="336" cy="3"/>
            </a:xfrm>
            <a:custGeom>
              <a:avLst/>
              <a:gdLst>
                <a:gd name="T0" fmla="*/ 1165 w 1165"/>
                <a:gd name="T1" fmla="*/ 0 h 3"/>
                <a:gd name="T2" fmla="*/ 0 w 1165"/>
                <a:gd name="T3" fmla="*/ 0 h 3"/>
                <a:gd name="T4" fmla="*/ 1 w 1165"/>
                <a:gd name="T5" fmla="*/ 0 h 3"/>
              </a:gdLst>
              <a:ahLst/>
              <a:cxnLst>
                <a:cxn ang="0">
                  <a:pos x="T0" y="T1"/>
                </a:cxn>
                <a:cxn ang="0">
                  <a:pos x="T2" y="T3"/>
                </a:cxn>
                <a:cxn ang="0">
                  <a:pos x="T4" y="T5"/>
                </a:cxn>
              </a:cxnLst>
              <a:rect l="0" t="0" r="r" b="b"/>
              <a:pathLst>
                <a:path w="1165" h="3">
                  <a:moveTo>
                    <a:pt x="1165"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 name="Freeform 33"/>
            <p:cNvSpPr>
              <a:spLocks noChangeArrowheads="1"/>
            </p:cNvSpPr>
            <p:nvPr/>
          </p:nvSpPr>
          <p:spPr bwMode="auto">
            <a:xfrm>
              <a:off x="962" y="1164"/>
              <a:ext cx="66" cy="3"/>
            </a:xfrm>
            <a:custGeom>
              <a:avLst/>
              <a:gdLst>
                <a:gd name="T0" fmla="*/ 233 w 233"/>
                <a:gd name="T1" fmla="*/ 0 h 3"/>
                <a:gd name="T2" fmla="*/ 0 w 233"/>
                <a:gd name="T3" fmla="*/ 0 h 3"/>
                <a:gd name="T4" fmla="*/ 1 w 233"/>
                <a:gd name="T5" fmla="*/ 0 h 3"/>
              </a:gdLst>
              <a:ahLst/>
              <a:cxnLst>
                <a:cxn ang="0">
                  <a:pos x="T0" y="T1"/>
                </a:cxn>
                <a:cxn ang="0">
                  <a:pos x="T2" y="T3"/>
                </a:cxn>
                <a:cxn ang="0">
                  <a:pos x="T4" y="T5"/>
                </a:cxn>
              </a:cxnLst>
              <a:rect l="0" t="0" r="r" b="b"/>
              <a:pathLst>
                <a:path w="233" h="3">
                  <a:moveTo>
                    <a:pt x="233"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 name="Freeform 34"/>
            <p:cNvSpPr>
              <a:spLocks noChangeArrowheads="1"/>
            </p:cNvSpPr>
            <p:nvPr/>
          </p:nvSpPr>
          <p:spPr bwMode="auto">
            <a:xfrm>
              <a:off x="649" y="1164"/>
              <a:ext cx="247" cy="3"/>
            </a:xfrm>
            <a:custGeom>
              <a:avLst/>
              <a:gdLst>
                <a:gd name="T0" fmla="*/ 856 w 856"/>
                <a:gd name="T1" fmla="*/ 0 h 3"/>
                <a:gd name="T2" fmla="*/ 0 w 856"/>
                <a:gd name="T3" fmla="*/ 0 h 3"/>
                <a:gd name="T4" fmla="*/ 1 w 856"/>
                <a:gd name="T5" fmla="*/ 0 h 3"/>
              </a:gdLst>
              <a:ahLst/>
              <a:cxnLst>
                <a:cxn ang="0">
                  <a:pos x="T0" y="T1"/>
                </a:cxn>
                <a:cxn ang="0">
                  <a:pos x="T2" y="T3"/>
                </a:cxn>
                <a:cxn ang="0">
                  <a:pos x="T4" y="T5"/>
                </a:cxn>
              </a:cxnLst>
              <a:rect l="0" t="0" r="r" b="b"/>
              <a:pathLst>
                <a:path w="856" h="3">
                  <a:moveTo>
                    <a:pt x="856"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 name="Freeform 35"/>
            <p:cNvSpPr>
              <a:spLocks noChangeArrowheads="1"/>
            </p:cNvSpPr>
            <p:nvPr/>
          </p:nvSpPr>
          <p:spPr bwMode="auto">
            <a:xfrm>
              <a:off x="1958" y="1161"/>
              <a:ext cx="258" cy="3"/>
            </a:xfrm>
            <a:custGeom>
              <a:avLst/>
              <a:gdLst>
                <a:gd name="T0" fmla="*/ 0 w 907"/>
                <a:gd name="T1" fmla="*/ 0 h 3"/>
                <a:gd name="T2" fmla="*/ 906 w 907"/>
                <a:gd name="T3" fmla="*/ 0 h 3"/>
                <a:gd name="T4" fmla="*/ 907 w 907"/>
                <a:gd name="T5" fmla="*/ 0 h 3"/>
              </a:gdLst>
              <a:ahLst/>
              <a:cxnLst>
                <a:cxn ang="0">
                  <a:pos x="T0" y="T1"/>
                </a:cxn>
                <a:cxn ang="0">
                  <a:pos x="T2" y="T3"/>
                </a:cxn>
                <a:cxn ang="0">
                  <a:pos x="T4" y="T5"/>
                </a:cxn>
              </a:cxnLst>
              <a:rect l="0" t="0" r="r" b="b"/>
              <a:pathLst>
                <a:path w="907" h="3">
                  <a:moveTo>
                    <a:pt x="0" y="0"/>
                  </a:moveTo>
                  <a:lnTo>
                    <a:pt x="906" y="0"/>
                  </a:lnTo>
                  <a:lnTo>
                    <a:pt x="907"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 name="Freeform 36"/>
            <p:cNvSpPr>
              <a:spLocks noChangeArrowheads="1"/>
            </p:cNvSpPr>
            <p:nvPr/>
          </p:nvSpPr>
          <p:spPr bwMode="auto">
            <a:xfrm>
              <a:off x="2285" y="1161"/>
              <a:ext cx="66" cy="3"/>
            </a:xfrm>
            <a:custGeom>
              <a:avLst/>
              <a:gdLst>
                <a:gd name="T0" fmla="*/ 0 w 234"/>
                <a:gd name="T1" fmla="*/ 0 h 3"/>
                <a:gd name="T2" fmla="*/ 233 w 234"/>
                <a:gd name="T3" fmla="*/ 0 h 3"/>
                <a:gd name="T4" fmla="*/ 234 w 234"/>
                <a:gd name="T5" fmla="*/ 0 h 3"/>
              </a:gdLst>
              <a:ahLst/>
              <a:cxnLst>
                <a:cxn ang="0">
                  <a:pos x="T0" y="T1"/>
                </a:cxn>
                <a:cxn ang="0">
                  <a:pos x="T2" y="T3"/>
                </a:cxn>
                <a:cxn ang="0">
                  <a:pos x="T4" y="T5"/>
                </a:cxn>
              </a:cxnLst>
              <a:rect l="0" t="0" r="r" b="b"/>
              <a:pathLst>
                <a:path w="234" h="3">
                  <a:moveTo>
                    <a:pt x="0" y="0"/>
                  </a:moveTo>
                  <a:lnTo>
                    <a:pt x="233" y="0"/>
                  </a:lnTo>
                  <a:lnTo>
                    <a:pt x="23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 name="Freeform 37"/>
            <p:cNvSpPr>
              <a:spLocks noChangeArrowheads="1"/>
            </p:cNvSpPr>
            <p:nvPr/>
          </p:nvSpPr>
          <p:spPr bwMode="auto">
            <a:xfrm>
              <a:off x="2417" y="1161"/>
              <a:ext cx="336" cy="3"/>
            </a:xfrm>
            <a:custGeom>
              <a:avLst/>
              <a:gdLst>
                <a:gd name="T0" fmla="*/ 0 w 1165"/>
                <a:gd name="T1" fmla="*/ 0 h 3"/>
                <a:gd name="T2" fmla="*/ 1164 w 1165"/>
                <a:gd name="T3" fmla="*/ 0 h 3"/>
                <a:gd name="T4" fmla="*/ 1165 w 1165"/>
                <a:gd name="T5" fmla="*/ 0 h 3"/>
              </a:gdLst>
              <a:ahLst/>
              <a:cxnLst>
                <a:cxn ang="0">
                  <a:pos x="T0" y="T1"/>
                </a:cxn>
                <a:cxn ang="0">
                  <a:pos x="T2" y="T3"/>
                </a:cxn>
                <a:cxn ang="0">
                  <a:pos x="T4" y="T5"/>
                </a:cxn>
              </a:cxnLst>
              <a:rect l="0" t="0" r="r" b="b"/>
              <a:pathLst>
                <a:path w="1165" h="3">
                  <a:moveTo>
                    <a:pt x="0" y="0"/>
                  </a:moveTo>
                  <a:lnTo>
                    <a:pt x="1164" y="0"/>
                  </a:lnTo>
                  <a:lnTo>
                    <a:pt x="1165"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 name="Freeform 38"/>
            <p:cNvSpPr>
              <a:spLocks noChangeArrowheads="1"/>
            </p:cNvSpPr>
            <p:nvPr/>
          </p:nvSpPr>
          <p:spPr bwMode="auto">
            <a:xfrm>
              <a:off x="2819" y="1161"/>
              <a:ext cx="66" cy="3"/>
            </a:xfrm>
            <a:custGeom>
              <a:avLst/>
              <a:gdLst>
                <a:gd name="T0" fmla="*/ 0 w 234"/>
                <a:gd name="T1" fmla="*/ 0 h 3"/>
                <a:gd name="T2" fmla="*/ 233 w 234"/>
                <a:gd name="T3" fmla="*/ 0 h 3"/>
                <a:gd name="T4" fmla="*/ 234 w 234"/>
                <a:gd name="T5" fmla="*/ 0 h 3"/>
              </a:gdLst>
              <a:ahLst/>
              <a:cxnLst>
                <a:cxn ang="0">
                  <a:pos x="T0" y="T1"/>
                </a:cxn>
                <a:cxn ang="0">
                  <a:pos x="T2" y="T3"/>
                </a:cxn>
                <a:cxn ang="0">
                  <a:pos x="T4" y="T5"/>
                </a:cxn>
              </a:cxnLst>
              <a:rect l="0" t="0" r="r" b="b"/>
              <a:pathLst>
                <a:path w="234" h="3">
                  <a:moveTo>
                    <a:pt x="0" y="0"/>
                  </a:moveTo>
                  <a:lnTo>
                    <a:pt x="233" y="0"/>
                  </a:lnTo>
                  <a:lnTo>
                    <a:pt x="23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 name="Freeform 39"/>
            <p:cNvSpPr>
              <a:spLocks noChangeArrowheads="1"/>
            </p:cNvSpPr>
            <p:nvPr/>
          </p:nvSpPr>
          <p:spPr bwMode="auto">
            <a:xfrm>
              <a:off x="2951" y="1161"/>
              <a:ext cx="336" cy="3"/>
            </a:xfrm>
            <a:custGeom>
              <a:avLst/>
              <a:gdLst>
                <a:gd name="T0" fmla="*/ 0 w 1165"/>
                <a:gd name="T1" fmla="*/ 0 h 3"/>
                <a:gd name="T2" fmla="*/ 1164 w 1165"/>
                <a:gd name="T3" fmla="*/ 0 h 3"/>
                <a:gd name="T4" fmla="*/ 1165 w 1165"/>
                <a:gd name="T5" fmla="*/ 0 h 3"/>
              </a:gdLst>
              <a:ahLst/>
              <a:cxnLst>
                <a:cxn ang="0">
                  <a:pos x="T0" y="T1"/>
                </a:cxn>
                <a:cxn ang="0">
                  <a:pos x="T2" y="T3"/>
                </a:cxn>
                <a:cxn ang="0">
                  <a:pos x="T4" y="T5"/>
                </a:cxn>
              </a:cxnLst>
              <a:rect l="0" t="0" r="r" b="b"/>
              <a:pathLst>
                <a:path w="1165" h="3">
                  <a:moveTo>
                    <a:pt x="0" y="0"/>
                  </a:moveTo>
                  <a:lnTo>
                    <a:pt x="1164" y="0"/>
                  </a:lnTo>
                  <a:lnTo>
                    <a:pt x="1165"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 name="Freeform 40"/>
            <p:cNvSpPr>
              <a:spLocks noChangeArrowheads="1"/>
            </p:cNvSpPr>
            <p:nvPr/>
          </p:nvSpPr>
          <p:spPr bwMode="auto">
            <a:xfrm>
              <a:off x="3353" y="1161"/>
              <a:ext cx="66" cy="3"/>
            </a:xfrm>
            <a:custGeom>
              <a:avLst/>
              <a:gdLst>
                <a:gd name="T0" fmla="*/ 0 w 234"/>
                <a:gd name="T1" fmla="*/ 0 h 3"/>
                <a:gd name="T2" fmla="*/ 232 w 234"/>
                <a:gd name="T3" fmla="*/ 0 h 3"/>
                <a:gd name="T4" fmla="*/ 234 w 234"/>
                <a:gd name="T5" fmla="*/ 0 h 3"/>
              </a:gdLst>
              <a:ahLst/>
              <a:cxnLst>
                <a:cxn ang="0">
                  <a:pos x="T0" y="T1"/>
                </a:cxn>
                <a:cxn ang="0">
                  <a:pos x="T2" y="T3"/>
                </a:cxn>
                <a:cxn ang="0">
                  <a:pos x="T4" y="T5"/>
                </a:cxn>
              </a:cxnLst>
              <a:rect l="0" t="0" r="r" b="b"/>
              <a:pathLst>
                <a:path w="234" h="3">
                  <a:moveTo>
                    <a:pt x="0" y="0"/>
                  </a:moveTo>
                  <a:lnTo>
                    <a:pt x="232" y="0"/>
                  </a:lnTo>
                  <a:lnTo>
                    <a:pt x="23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 name="Freeform 41"/>
            <p:cNvSpPr>
              <a:spLocks noChangeArrowheads="1"/>
            </p:cNvSpPr>
            <p:nvPr/>
          </p:nvSpPr>
          <p:spPr bwMode="auto">
            <a:xfrm>
              <a:off x="3488" y="1161"/>
              <a:ext cx="258" cy="3"/>
            </a:xfrm>
            <a:custGeom>
              <a:avLst/>
              <a:gdLst>
                <a:gd name="T0" fmla="*/ 0 w 907"/>
                <a:gd name="T1" fmla="*/ 0 h 3"/>
                <a:gd name="T2" fmla="*/ 906 w 907"/>
                <a:gd name="T3" fmla="*/ 0 h 3"/>
                <a:gd name="T4" fmla="*/ 907 w 907"/>
                <a:gd name="T5" fmla="*/ 0 h 3"/>
              </a:gdLst>
              <a:ahLst/>
              <a:cxnLst>
                <a:cxn ang="0">
                  <a:pos x="T0" y="T1"/>
                </a:cxn>
                <a:cxn ang="0">
                  <a:pos x="T2" y="T3"/>
                </a:cxn>
                <a:cxn ang="0">
                  <a:pos x="T4" y="T5"/>
                </a:cxn>
              </a:cxnLst>
              <a:rect l="0" t="0" r="r" b="b"/>
              <a:pathLst>
                <a:path w="907" h="3">
                  <a:moveTo>
                    <a:pt x="0" y="0"/>
                  </a:moveTo>
                  <a:lnTo>
                    <a:pt x="906" y="0"/>
                  </a:lnTo>
                  <a:lnTo>
                    <a:pt x="907"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44" name="Freeform 42"/>
          <p:cNvSpPr>
            <a:spLocks noChangeArrowheads="1"/>
          </p:cNvSpPr>
          <p:nvPr/>
        </p:nvSpPr>
        <p:spPr bwMode="auto">
          <a:xfrm>
            <a:off x="2962101" y="1150317"/>
            <a:ext cx="96837" cy="3175"/>
          </a:xfrm>
          <a:custGeom>
            <a:avLst/>
            <a:gdLst>
              <a:gd name="T0" fmla="*/ 0 w 234"/>
              <a:gd name="T1" fmla="*/ 0 h 3175"/>
              <a:gd name="T2" fmla="*/ 233 w 234"/>
              <a:gd name="T3" fmla="*/ 0 h 3175"/>
              <a:gd name="T4" fmla="*/ 234 w 234"/>
              <a:gd name="T5" fmla="*/ 0 h 3175"/>
            </a:gdLst>
            <a:ahLst/>
            <a:cxnLst>
              <a:cxn ang="0">
                <a:pos x="T0" y="T1"/>
              </a:cxn>
              <a:cxn ang="0">
                <a:pos x="T2" y="T3"/>
              </a:cxn>
              <a:cxn ang="0">
                <a:pos x="T4" y="T5"/>
              </a:cxn>
            </a:cxnLst>
            <a:rect l="0" t="0" r="r" b="b"/>
            <a:pathLst>
              <a:path w="234" h="3175">
                <a:moveTo>
                  <a:pt x="0" y="0"/>
                </a:moveTo>
                <a:lnTo>
                  <a:pt x="233" y="0"/>
                </a:lnTo>
                <a:lnTo>
                  <a:pt x="234" y="0"/>
                </a:lnTo>
              </a:path>
            </a:pathLst>
          </a:custGeom>
          <a:noFill/>
          <a:ln w="19050">
            <a:solidFill>
              <a:schemeClr val="tx1"/>
            </a:solidFill>
            <a:prstDash val="lgDashDotDot"/>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 name="Freeform 43"/>
          <p:cNvSpPr>
            <a:spLocks noChangeArrowheads="1"/>
          </p:cNvSpPr>
          <p:nvPr/>
        </p:nvSpPr>
        <p:spPr bwMode="auto">
          <a:xfrm>
            <a:off x="3152601" y="1150317"/>
            <a:ext cx="522287" cy="3175"/>
          </a:xfrm>
          <a:custGeom>
            <a:avLst/>
            <a:gdLst>
              <a:gd name="T0" fmla="*/ 0 w 1289"/>
              <a:gd name="T1" fmla="*/ 0 h 3175"/>
              <a:gd name="T2" fmla="*/ 1287 w 1289"/>
              <a:gd name="T3" fmla="*/ 0 h 3175"/>
              <a:gd name="T4" fmla="*/ 1289 w 1289"/>
              <a:gd name="T5" fmla="*/ 0 h 3175"/>
            </a:gdLst>
            <a:ahLst/>
            <a:cxnLst>
              <a:cxn ang="0">
                <a:pos x="T0" y="T1"/>
              </a:cxn>
              <a:cxn ang="0">
                <a:pos x="T2" y="T3"/>
              </a:cxn>
              <a:cxn ang="0">
                <a:pos x="T4" y="T5"/>
              </a:cxn>
            </a:cxnLst>
            <a:rect l="0" t="0" r="r" b="b"/>
            <a:pathLst>
              <a:path w="1289" h="3175">
                <a:moveTo>
                  <a:pt x="0" y="0"/>
                </a:moveTo>
                <a:lnTo>
                  <a:pt x="1287" y="0"/>
                </a:lnTo>
                <a:lnTo>
                  <a:pt x="1289"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 name="Freeform 44"/>
          <p:cNvSpPr>
            <a:spLocks noChangeArrowheads="1"/>
          </p:cNvSpPr>
          <p:nvPr/>
        </p:nvSpPr>
        <p:spPr bwMode="auto">
          <a:xfrm>
            <a:off x="3674888" y="3685555"/>
            <a:ext cx="4763" cy="2147887"/>
          </a:xfrm>
          <a:custGeom>
            <a:avLst/>
            <a:gdLst>
              <a:gd name="T0" fmla="*/ 0 w 2"/>
              <a:gd name="T1" fmla="*/ 0 h 5591"/>
              <a:gd name="T2" fmla="*/ 0 w 2"/>
              <a:gd name="T3" fmla="*/ 5591 h 5591"/>
              <a:gd name="T4" fmla="*/ 2 w 2"/>
              <a:gd name="T5" fmla="*/ 5591 h 5591"/>
            </a:gdLst>
            <a:ahLst/>
            <a:cxnLst>
              <a:cxn ang="0">
                <a:pos x="T0" y="T1"/>
              </a:cxn>
              <a:cxn ang="0">
                <a:pos x="T2" y="T3"/>
              </a:cxn>
              <a:cxn ang="0">
                <a:pos x="T4" y="T5"/>
              </a:cxn>
            </a:cxnLst>
            <a:rect l="0" t="0" r="r" b="b"/>
            <a:pathLst>
              <a:path w="2" h="5591">
                <a:moveTo>
                  <a:pt x="0" y="0"/>
                </a:moveTo>
                <a:lnTo>
                  <a:pt x="0" y="5591"/>
                </a:lnTo>
                <a:lnTo>
                  <a:pt x="2" y="5591"/>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 name="Freeform 45"/>
          <p:cNvSpPr>
            <a:spLocks noChangeArrowheads="1"/>
          </p:cNvSpPr>
          <p:nvPr/>
        </p:nvSpPr>
        <p:spPr bwMode="auto">
          <a:xfrm>
            <a:off x="2427113" y="3685554"/>
            <a:ext cx="1247775" cy="4762"/>
          </a:xfrm>
          <a:custGeom>
            <a:avLst/>
            <a:gdLst>
              <a:gd name="T0" fmla="*/ 3072 w 3072"/>
              <a:gd name="T1" fmla="*/ 0 h 4762"/>
              <a:gd name="T2" fmla="*/ 0 w 3072"/>
              <a:gd name="T3" fmla="*/ 0 h 4762"/>
              <a:gd name="T4" fmla="*/ 1 w 3072"/>
              <a:gd name="T5" fmla="*/ 0 h 4762"/>
            </a:gdLst>
            <a:ahLst/>
            <a:cxnLst>
              <a:cxn ang="0">
                <a:pos x="T0" y="T1"/>
              </a:cxn>
              <a:cxn ang="0">
                <a:pos x="T2" y="T3"/>
              </a:cxn>
              <a:cxn ang="0">
                <a:pos x="T4" y="T5"/>
              </a:cxn>
            </a:cxnLst>
            <a:rect l="0" t="0" r="r" b="b"/>
            <a:pathLst>
              <a:path w="3072" h="4762">
                <a:moveTo>
                  <a:pt x="3072"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 name="Freeform 46"/>
          <p:cNvSpPr>
            <a:spLocks noChangeArrowheads="1"/>
          </p:cNvSpPr>
          <p:nvPr/>
        </p:nvSpPr>
        <p:spPr bwMode="auto">
          <a:xfrm>
            <a:off x="2427113" y="5833442"/>
            <a:ext cx="1247775" cy="3175"/>
          </a:xfrm>
          <a:custGeom>
            <a:avLst/>
            <a:gdLst>
              <a:gd name="T0" fmla="*/ 0 w 3074"/>
              <a:gd name="T1" fmla="*/ 0 h 3175"/>
              <a:gd name="T2" fmla="*/ 3072 w 3074"/>
              <a:gd name="T3" fmla="*/ 0 h 3175"/>
              <a:gd name="T4" fmla="*/ 3074 w 3074"/>
              <a:gd name="T5" fmla="*/ 0 h 3175"/>
            </a:gdLst>
            <a:ahLst/>
            <a:cxnLst>
              <a:cxn ang="0">
                <a:pos x="T0" y="T1"/>
              </a:cxn>
              <a:cxn ang="0">
                <a:pos x="T2" y="T3"/>
              </a:cxn>
              <a:cxn ang="0">
                <a:pos x="T4" y="T5"/>
              </a:cxn>
            </a:cxnLst>
            <a:rect l="0" t="0" r="r" b="b"/>
            <a:pathLst>
              <a:path w="3074" h="3175">
                <a:moveTo>
                  <a:pt x="0" y="0"/>
                </a:moveTo>
                <a:lnTo>
                  <a:pt x="3072" y="0"/>
                </a:lnTo>
                <a:lnTo>
                  <a:pt x="307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 name="Freeform 47"/>
          <p:cNvSpPr>
            <a:spLocks noChangeArrowheads="1"/>
          </p:cNvSpPr>
          <p:nvPr/>
        </p:nvSpPr>
        <p:spPr bwMode="auto">
          <a:xfrm>
            <a:off x="4027313" y="3579191"/>
            <a:ext cx="2093913" cy="2020888"/>
          </a:xfrm>
          <a:custGeom>
            <a:avLst/>
            <a:gdLst>
              <a:gd name="T0" fmla="*/ 0 w 5170"/>
              <a:gd name="T1" fmla="*/ 0 h 5266"/>
              <a:gd name="T2" fmla="*/ 5169 w 5170"/>
              <a:gd name="T3" fmla="*/ 5266 h 5266"/>
              <a:gd name="T4" fmla="*/ 5170 w 5170"/>
              <a:gd name="T5" fmla="*/ 5266 h 5266"/>
            </a:gdLst>
            <a:ahLst/>
            <a:cxnLst>
              <a:cxn ang="0">
                <a:pos x="T0" y="T1"/>
              </a:cxn>
              <a:cxn ang="0">
                <a:pos x="T2" y="T3"/>
              </a:cxn>
              <a:cxn ang="0">
                <a:pos x="T4" y="T5"/>
              </a:cxn>
            </a:cxnLst>
            <a:rect l="0" t="0" r="r" b="b"/>
            <a:pathLst>
              <a:path w="5170" h="5266">
                <a:moveTo>
                  <a:pt x="0" y="0"/>
                </a:moveTo>
                <a:lnTo>
                  <a:pt x="5169" y="5266"/>
                </a:lnTo>
                <a:lnTo>
                  <a:pt x="5170" y="5266"/>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50" name="Group 48"/>
          <p:cNvGrpSpPr>
            <a:grpSpLocks/>
          </p:cNvGrpSpPr>
          <p:nvPr/>
        </p:nvGrpSpPr>
        <p:grpSpPr bwMode="auto">
          <a:xfrm>
            <a:off x="1807987" y="1434479"/>
            <a:ext cx="4224338" cy="4081462"/>
            <a:chOff x="434" y="603"/>
            <a:chExt cx="2994" cy="2893"/>
          </a:xfrm>
        </p:grpSpPr>
        <p:sp>
          <p:nvSpPr>
            <p:cNvPr id="51" name="Freeform 49"/>
            <p:cNvSpPr>
              <a:spLocks noChangeArrowheads="1"/>
            </p:cNvSpPr>
            <p:nvPr/>
          </p:nvSpPr>
          <p:spPr bwMode="auto">
            <a:xfrm>
              <a:off x="434" y="2450"/>
              <a:ext cx="1914" cy="2"/>
            </a:xfrm>
            <a:custGeom>
              <a:avLst/>
              <a:gdLst>
                <a:gd name="T0" fmla="*/ 6661 w 6661"/>
                <a:gd name="T1" fmla="*/ 0 h 2"/>
                <a:gd name="T2" fmla="*/ 0 w 6661"/>
                <a:gd name="T3" fmla="*/ 0 h 2"/>
                <a:gd name="T4" fmla="*/ 1 w 6661"/>
                <a:gd name="T5" fmla="*/ 0 h 2"/>
              </a:gdLst>
              <a:ahLst/>
              <a:cxnLst>
                <a:cxn ang="0">
                  <a:pos x="T0" y="T1"/>
                </a:cxn>
                <a:cxn ang="0">
                  <a:pos x="T2" y="T3"/>
                </a:cxn>
                <a:cxn ang="0">
                  <a:pos x="T4" y="T5"/>
                </a:cxn>
              </a:cxnLst>
              <a:rect l="0" t="0" r="r" b="b"/>
              <a:pathLst>
                <a:path w="6661" h="2">
                  <a:moveTo>
                    <a:pt x="6661" y="0"/>
                  </a:moveTo>
                  <a:lnTo>
                    <a:pt x="0" y="0"/>
                  </a:lnTo>
                  <a:lnTo>
                    <a:pt x="1" y="0"/>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 name="Freeform 50"/>
            <p:cNvSpPr>
              <a:spLocks noChangeArrowheads="1"/>
            </p:cNvSpPr>
            <p:nvPr/>
          </p:nvSpPr>
          <p:spPr bwMode="auto">
            <a:xfrm>
              <a:off x="2348" y="603"/>
              <a:ext cx="3" cy="1847"/>
            </a:xfrm>
            <a:custGeom>
              <a:avLst/>
              <a:gdLst>
                <a:gd name="T0" fmla="*/ 0 w 1"/>
                <a:gd name="T1" fmla="*/ 6782 h 6782"/>
                <a:gd name="T2" fmla="*/ 0 w 1"/>
                <a:gd name="T3" fmla="*/ 0 h 6782"/>
                <a:gd name="T4" fmla="*/ 1 w 1"/>
                <a:gd name="T5" fmla="*/ 0 h 6782"/>
              </a:gdLst>
              <a:ahLst/>
              <a:cxnLst>
                <a:cxn ang="0">
                  <a:pos x="T0" y="T1"/>
                </a:cxn>
                <a:cxn ang="0">
                  <a:pos x="T2" y="T3"/>
                </a:cxn>
                <a:cxn ang="0">
                  <a:pos x="T4" y="T5"/>
                </a:cxn>
              </a:cxnLst>
              <a:rect l="0" t="0" r="r" b="b"/>
              <a:pathLst>
                <a:path w="1" h="6782">
                  <a:moveTo>
                    <a:pt x="0" y="6782"/>
                  </a:moveTo>
                  <a:lnTo>
                    <a:pt x="0" y="0"/>
                  </a:lnTo>
                  <a:lnTo>
                    <a:pt x="1" y="0"/>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 name="Freeform 51"/>
            <p:cNvSpPr>
              <a:spLocks noChangeArrowheads="1"/>
            </p:cNvSpPr>
            <p:nvPr/>
          </p:nvSpPr>
          <p:spPr bwMode="auto">
            <a:xfrm>
              <a:off x="3425" y="603"/>
              <a:ext cx="3" cy="2890"/>
            </a:xfrm>
            <a:custGeom>
              <a:avLst/>
              <a:gdLst>
                <a:gd name="T0" fmla="*/ 0 w 1"/>
                <a:gd name="T1" fmla="*/ 10612 h 10612"/>
                <a:gd name="T2" fmla="*/ 0 w 1"/>
                <a:gd name="T3" fmla="*/ 0 h 10612"/>
                <a:gd name="T4" fmla="*/ 1 w 1"/>
                <a:gd name="T5" fmla="*/ 0 h 10612"/>
              </a:gdLst>
              <a:ahLst/>
              <a:cxnLst>
                <a:cxn ang="0">
                  <a:pos x="T0" y="T1"/>
                </a:cxn>
                <a:cxn ang="0">
                  <a:pos x="T2" y="T3"/>
                </a:cxn>
                <a:cxn ang="0">
                  <a:pos x="T4" y="T5"/>
                </a:cxn>
              </a:cxnLst>
              <a:rect l="0" t="0" r="r" b="b"/>
              <a:pathLst>
                <a:path w="1" h="10612">
                  <a:moveTo>
                    <a:pt x="0" y="10612"/>
                  </a:moveTo>
                  <a:lnTo>
                    <a:pt x="0" y="0"/>
                  </a:lnTo>
                  <a:lnTo>
                    <a:pt x="1" y="0"/>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 name="Freeform 52"/>
            <p:cNvSpPr>
              <a:spLocks noChangeArrowheads="1"/>
            </p:cNvSpPr>
            <p:nvPr/>
          </p:nvSpPr>
          <p:spPr bwMode="auto">
            <a:xfrm>
              <a:off x="448" y="3493"/>
              <a:ext cx="2977" cy="3"/>
            </a:xfrm>
            <a:custGeom>
              <a:avLst/>
              <a:gdLst>
                <a:gd name="T0" fmla="*/ 10371 w 10371"/>
                <a:gd name="T1" fmla="*/ 0 h 3"/>
                <a:gd name="T2" fmla="*/ 0 w 10371"/>
                <a:gd name="T3" fmla="*/ 0 h 3"/>
                <a:gd name="T4" fmla="*/ 1 w 10371"/>
                <a:gd name="T5" fmla="*/ 0 h 3"/>
              </a:gdLst>
              <a:ahLst/>
              <a:cxnLst>
                <a:cxn ang="0">
                  <a:pos x="T0" y="T1"/>
                </a:cxn>
                <a:cxn ang="0">
                  <a:pos x="T2" y="T3"/>
                </a:cxn>
                <a:cxn ang="0">
                  <a:pos x="T4" y="T5"/>
                </a:cxn>
              </a:cxnLst>
              <a:rect l="0" t="0" r="r" b="b"/>
              <a:pathLst>
                <a:path w="10371" h="3">
                  <a:moveTo>
                    <a:pt x="10371" y="0"/>
                  </a:moveTo>
                  <a:lnTo>
                    <a:pt x="0" y="0"/>
                  </a:lnTo>
                  <a:lnTo>
                    <a:pt x="1" y="0"/>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55" name="Freeform 53"/>
          <p:cNvSpPr>
            <a:spLocks noChangeArrowheads="1"/>
          </p:cNvSpPr>
          <p:nvPr/>
        </p:nvSpPr>
        <p:spPr bwMode="auto">
          <a:xfrm>
            <a:off x="4136850" y="1148730"/>
            <a:ext cx="2260600" cy="2149475"/>
          </a:xfrm>
          <a:custGeom>
            <a:avLst/>
            <a:gdLst>
              <a:gd name="T0" fmla="*/ 5585 w 5587"/>
              <a:gd name="T1" fmla="*/ 2671 h 5586"/>
              <a:gd name="T2" fmla="*/ 5504 w 5587"/>
              <a:gd name="T3" fmla="*/ 2117 h 5586"/>
              <a:gd name="T4" fmla="*/ 5311 w 5587"/>
              <a:gd name="T5" fmla="*/ 1582 h 5586"/>
              <a:gd name="T6" fmla="*/ 5025 w 5587"/>
              <a:gd name="T7" fmla="*/ 1112 h 5586"/>
              <a:gd name="T8" fmla="*/ 4637 w 5587"/>
              <a:gd name="T9" fmla="*/ 694 h 5586"/>
              <a:gd name="T10" fmla="*/ 4236 w 5587"/>
              <a:gd name="T11" fmla="*/ 401 h 5586"/>
              <a:gd name="T12" fmla="*/ 3772 w 5587"/>
              <a:gd name="T13" fmla="*/ 176 h 5586"/>
              <a:gd name="T14" fmla="*/ 3338 w 5587"/>
              <a:gd name="T15" fmla="*/ 52 h 5586"/>
              <a:gd name="T16" fmla="*/ 2883 w 5587"/>
              <a:gd name="T17" fmla="*/ 0 h 5586"/>
              <a:gd name="T18" fmla="*/ 2442 w 5587"/>
              <a:gd name="T19" fmla="*/ 21 h 5586"/>
              <a:gd name="T20" fmla="*/ 2016 w 5587"/>
              <a:gd name="T21" fmla="*/ 109 h 5586"/>
              <a:gd name="T22" fmla="*/ 1583 w 5587"/>
              <a:gd name="T23" fmla="*/ 275 h 5586"/>
              <a:gd name="T24" fmla="*/ 1195 w 5587"/>
              <a:gd name="T25" fmla="*/ 502 h 5586"/>
              <a:gd name="T26" fmla="*/ 793 w 5587"/>
              <a:gd name="T27" fmla="*/ 843 h 5586"/>
              <a:gd name="T28" fmla="*/ 473 w 5587"/>
              <a:gd name="T29" fmla="*/ 1236 h 5586"/>
              <a:gd name="T30" fmla="*/ 207 w 5587"/>
              <a:gd name="T31" fmla="*/ 1740 h 5586"/>
              <a:gd name="T32" fmla="*/ 49 w 5587"/>
              <a:gd name="T33" fmla="*/ 2274 h 5586"/>
              <a:gd name="T34" fmla="*/ 0 w 5587"/>
              <a:gd name="T35" fmla="*/ 2836 h 5586"/>
              <a:gd name="T36" fmla="*/ 65 w 5587"/>
              <a:gd name="T37" fmla="*/ 3397 h 5586"/>
              <a:gd name="T38" fmla="*/ 239 w 5587"/>
              <a:gd name="T39" fmla="*/ 3925 h 5586"/>
              <a:gd name="T40" fmla="*/ 521 w 5587"/>
              <a:gd name="T41" fmla="*/ 4420 h 5586"/>
              <a:gd name="T42" fmla="*/ 881 w 5587"/>
              <a:gd name="T43" fmla="*/ 4831 h 5586"/>
              <a:gd name="T44" fmla="*/ 1332 w 5587"/>
              <a:gd name="T45" fmla="*/ 5177 h 5586"/>
              <a:gd name="T46" fmla="*/ 1753 w 5587"/>
              <a:gd name="T47" fmla="*/ 5388 h 5586"/>
              <a:gd name="T48" fmla="*/ 2216 w 5587"/>
              <a:gd name="T49" fmla="*/ 5530 h 5586"/>
              <a:gd name="T50" fmla="*/ 2661 w 5587"/>
              <a:gd name="T51" fmla="*/ 5586 h 5586"/>
              <a:gd name="T52" fmla="*/ 3110 w 5587"/>
              <a:gd name="T53" fmla="*/ 5571 h 5586"/>
              <a:gd name="T54" fmla="*/ 3547 w 5587"/>
              <a:gd name="T55" fmla="*/ 5486 h 5586"/>
              <a:gd name="T56" fmla="*/ 3958 w 5587"/>
              <a:gd name="T57" fmla="*/ 5336 h 5586"/>
              <a:gd name="T58" fmla="*/ 4381 w 5587"/>
              <a:gd name="T59" fmla="*/ 5095 h 5586"/>
              <a:gd name="T60" fmla="*/ 4745 w 5587"/>
              <a:gd name="T61" fmla="*/ 4795 h 5586"/>
              <a:gd name="T62" fmla="*/ 5110 w 5587"/>
              <a:gd name="T63" fmla="*/ 4356 h 5586"/>
              <a:gd name="T64" fmla="*/ 5371 w 5587"/>
              <a:gd name="T65" fmla="*/ 3872 h 5586"/>
              <a:gd name="T66" fmla="*/ 5536 w 5587"/>
              <a:gd name="T67" fmla="*/ 3328 h 5586"/>
              <a:gd name="T68" fmla="*/ 5587 w 5587"/>
              <a:gd name="T69" fmla="*/ 2770 h 5586"/>
              <a:gd name="T70" fmla="*/ 5585 w 5587"/>
              <a:gd name="T71" fmla="*/ 2671 h 5586"/>
              <a:gd name="T72" fmla="*/ 5586 w 5587"/>
              <a:gd name="T73" fmla="*/ 2671 h 5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87" h="5586">
                <a:moveTo>
                  <a:pt x="5585" y="2671"/>
                </a:moveTo>
                <a:lnTo>
                  <a:pt x="5504" y="2117"/>
                </a:lnTo>
                <a:lnTo>
                  <a:pt x="5311" y="1582"/>
                </a:lnTo>
                <a:lnTo>
                  <a:pt x="5025" y="1112"/>
                </a:lnTo>
                <a:lnTo>
                  <a:pt x="4637" y="694"/>
                </a:lnTo>
                <a:lnTo>
                  <a:pt x="4236" y="401"/>
                </a:lnTo>
                <a:lnTo>
                  <a:pt x="3772" y="176"/>
                </a:lnTo>
                <a:lnTo>
                  <a:pt x="3338" y="52"/>
                </a:lnTo>
                <a:lnTo>
                  <a:pt x="2883" y="0"/>
                </a:lnTo>
                <a:lnTo>
                  <a:pt x="2442" y="21"/>
                </a:lnTo>
                <a:lnTo>
                  <a:pt x="2016" y="109"/>
                </a:lnTo>
                <a:lnTo>
                  <a:pt x="1583" y="275"/>
                </a:lnTo>
                <a:lnTo>
                  <a:pt x="1195" y="502"/>
                </a:lnTo>
                <a:lnTo>
                  <a:pt x="793" y="843"/>
                </a:lnTo>
                <a:lnTo>
                  <a:pt x="473" y="1236"/>
                </a:lnTo>
                <a:lnTo>
                  <a:pt x="207" y="1740"/>
                </a:lnTo>
                <a:lnTo>
                  <a:pt x="49" y="2274"/>
                </a:lnTo>
                <a:lnTo>
                  <a:pt x="0" y="2836"/>
                </a:lnTo>
                <a:lnTo>
                  <a:pt x="65" y="3397"/>
                </a:lnTo>
                <a:lnTo>
                  <a:pt x="239" y="3925"/>
                </a:lnTo>
                <a:lnTo>
                  <a:pt x="521" y="4420"/>
                </a:lnTo>
                <a:lnTo>
                  <a:pt x="881" y="4831"/>
                </a:lnTo>
                <a:lnTo>
                  <a:pt x="1332" y="5177"/>
                </a:lnTo>
                <a:lnTo>
                  <a:pt x="1753" y="5388"/>
                </a:lnTo>
                <a:lnTo>
                  <a:pt x="2216" y="5530"/>
                </a:lnTo>
                <a:lnTo>
                  <a:pt x="2661" y="5586"/>
                </a:lnTo>
                <a:lnTo>
                  <a:pt x="3110" y="5571"/>
                </a:lnTo>
                <a:lnTo>
                  <a:pt x="3547" y="5486"/>
                </a:lnTo>
                <a:lnTo>
                  <a:pt x="3958" y="5336"/>
                </a:lnTo>
                <a:lnTo>
                  <a:pt x="4381" y="5095"/>
                </a:lnTo>
                <a:lnTo>
                  <a:pt x="4745" y="4795"/>
                </a:lnTo>
                <a:lnTo>
                  <a:pt x="5110" y="4356"/>
                </a:lnTo>
                <a:lnTo>
                  <a:pt x="5371" y="3872"/>
                </a:lnTo>
                <a:lnTo>
                  <a:pt x="5536" y="3328"/>
                </a:lnTo>
                <a:lnTo>
                  <a:pt x="5587" y="2770"/>
                </a:lnTo>
                <a:lnTo>
                  <a:pt x="5585" y="2671"/>
                </a:lnTo>
                <a:lnTo>
                  <a:pt x="5586" y="2671"/>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56" name="Group 54"/>
          <p:cNvGrpSpPr>
            <a:grpSpLocks/>
          </p:cNvGrpSpPr>
          <p:nvPr/>
        </p:nvGrpSpPr>
        <p:grpSpPr bwMode="auto">
          <a:xfrm>
            <a:off x="1584150" y="1083641"/>
            <a:ext cx="3670300" cy="4764088"/>
            <a:chOff x="555" y="720"/>
            <a:chExt cx="2312" cy="3001"/>
          </a:xfrm>
        </p:grpSpPr>
        <p:sp>
          <p:nvSpPr>
            <p:cNvPr id="57" name="Line 55"/>
            <p:cNvSpPr>
              <a:spLocks noChangeShapeType="1"/>
            </p:cNvSpPr>
            <p:nvPr/>
          </p:nvSpPr>
          <p:spPr bwMode="auto">
            <a:xfrm flipH="1" flipV="1">
              <a:off x="563" y="2351"/>
              <a:ext cx="549" cy="10"/>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6"/>
            <p:cNvSpPr>
              <a:spLocks noChangeShapeType="1"/>
            </p:cNvSpPr>
            <p:nvPr/>
          </p:nvSpPr>
          <p:spPr bwMode="auto">
            <a:xfrm flipH="1">
              <a:off x="555" y="3721"/>
              <a:ext cx="531" cy="0"/>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57"/>
            <p:cNvSpPr>
              <a:spLocks noChangeShapeType="1"/>
            </p:cNvSpPr>
            <p:nvPr/>
          </p:nvSpPr>
          <p:spPr bwMode="auto">
            <a:xfrm>
              <a:off x="555" y="2357"/>
              <a:ext cx="0" cy="13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58"/>
            <p:cNvSpPr>
              <a:spLocks noChangeShapeType="1"/>
            </p:cNvSpPr>
            <p:nvPr/>
          </p:nvSpPr>
          <p:spPr bwMode="auto">
            <a:xfrm>
              <a:off x="560" y="761"/>
              <a:ext cx="0" cy="1350"/>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Freeform 59"/>
            <p:cNvSpPr>
              <a:spLocks noChangeArrowheads="1"/>
            </p:cNvSpPr>
            <p:nvPr/>
          </p:nvSpPr>
          <p:spPr bwMode="auto">
            <a:xfrm flipV="1">
              <a:off x="2017" y="3007"/>
              <a:ext cx="850" cy="30"/>
            </a:xfrm>
            <a:custGeom>
              <a:avLst/>
              <a:gdLst>
                <a:gd name="T0" fmla="*/ 682 w 682"/>
                <a:gd name="T1" fmla="*/ 0 h 30"/>
                <a:gd name="T2" fmla="*/ 0 w 682"/>
                <a:gd name="T3" fmla="*/ 0 h 30"/>
                <a:gd name="T4" fmla="*/ 1 w 682"/>
                <a:gd name="T5" fmla="*/ 0 h 30"/>
              </a:gdLst>
              <a:ahLst/>
              <a:cxnLst>
                <a:cxn ang="0">
                  <a:pos x="T0" y="T1"/>
                </a:cxn>
                <a:cxn ang="0">
                  <a:pos x="T2" y="T3"/>
                </a:cxn>
                <a:cxn ang="0">
                  <a:pos x="T4" y="T5"/>
                </a:cxn>
              </a:cxnLst>
              <a:rect l="0" t="0" r="r" b="b"/>
              <a:pathLst>
                <a:path w="682" h="30">
                  <a:moveTo>
                    <a:pt x="682"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 name="Freeform 60"/>
            <p:cNvSpPr>
              <a:spLocks noChangeArrowheads="1"/>
            </p:cNvSpPr>
            <p:nvPr/>
          </p:nvSpPr>
          <p:spPr bwMode="auto">
            <a:xfrm>
              <a:off x="560" y="761"/>
              <a:ext cx="329" cy="3"/>
            </a:xfrm>
            <a:custGeom>
              <a:avLst/>
              <a:gdLst>
                <a:gd name="T0" fmla="*/ 0 w 1289"/>
                <a:gd name="T1" fmla="*/ 0 h 3"/>
                <a:gd name="T2" fmla="*/ 1288 w 1289"/>
                <a:gd name="T3" fmla="*/ 0 h 3"/>
                <a:gd name="T4" fmla="*/ 1289 w 1289"/>
                <a:gd name="T5" fmla="*/ 0 h 3"/>
              </a:gdLst>
              <a:ahLst/>
              <a:cxnLst>
                <a:cxn ang="0">
                  <a:pos x="T0" y="T1"/>
                </a:cxn>
                <a:cxn ang="0">
                  <a:pos x="T2" y="T3"/>
                </a:cxn>
                <a:cxn ang="0">
                  <a:pos x="T4" y="T5"/>
                </a:cxn>
              </a:cxnLst>
              <a:rect l="0" t="0" r="r" b="b"/>
              <a:pathLst>
                <a:path w="1289" h="3">
                  <a:moveTo>
                    <a:pt x="0" y="0"/>
                  </a:moveTo>
                  <a:lnTo>
                    <a:pt x="1288" y="0"/>
                  </a:lnTo>
                  <a:lnTo>
                    <a:pt x="1289" y="0"/>
                  </a:lnTo>
                </a:path>
              </a:pathLst>
            </a:custGeom>
            <a:noFill/>
            <a:ln w="19050">
              <a:solidFill>
                <a:schemeClr val="tx1"/>
              </a:solidFill>
              <a:prstDash val="lgDashDotDot"/>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 name="Freeform 61"/>
            <p:cNvSpPr>
              <a:spLocks noChangeArrowheads="1"/>
            </p:cNvSpPr>
            <p:nvPr/>
          </p:nvSpPr>
          <p:spPr bwMode="auto">
            <a:xfrm flipV="1">
              <a:off x="795" y="720"/>
              <a:ext cx="569" cy="41"/>
            </a:xfrm>
            <a:custGeom>
              <a:avLst/>
              <a:gdLst>
                <a:gd name="T0" fmla="*/ 0 w 1165"/>
                <a:gd name="T1" fmla="*/ 0 h 41"/>
                <a:gd name="T2" fmla="*/ 1163 w 1165"/>
                <a:gd name="T3" fmla="*/ 0 h 41"/>
                <a:gd name="T4" fmla="*/ 1165 w 1165"/>
                <a:gd name="T5" fmla="*/ 0 h 41"/>
              </a:gdLst>
              <a:ahLst/>
              <a:cxnLst>
                <a:cxn ang="0">
                  <a:pos x="T0" y="T1"/>
                </a:cxn>
                <a:cxn ang="0">
                  <a:pos x="T2" y="T3"/>
                </a:cxn>
                <a:cxn ang="0">
                  <a:pos x="T4" y="T5"/>
                </a:cxn>
              </a:cxnLst>
              <a:rect l="0" t="0" r="r" b="b"/>
              <a:pathLst>
                <a:path w="1165" h="41">
                  <a:moveTo>
                    <a:pt x="0" y="0"/>
                  </a:moveTo>
                  <a:lnTo>
                    <a:pt x="1163" y="0"/>
                  </a:lnTo>
                  <a:lnTo>
                    <a:pt x="1165" y="0"/>
                  </a:lnTo>
                </a:path>
              </a:pathLst>
            </a:custGeom>
            <a:noFill/>
            <a:ln w="19050">
              <a:solidFill>
                <a:schemeClr val="tx1"/>
              </a:solidFill>
              <a:prstDash val="lgDashDotDot"/>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 name="Line 62"/>
            <p:cNvSpPr>
              <a:spLocks noChangeShapeType="1"/>
            </p:cNvSpPr>
            <p:nvPr/>
          </p:nvSpPr>
          <p:spPr bwMode="auto">
            <a:xfrm flipH="1">
              <a:off x="2867" y="2230"/>
              <a:ext cx="0" cy="7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 name="Group 63"/>
          <p:cNvGrpSpPr>
            <a:grpSpLocks/>
          </p:cNvGrpSpPr>
          <p:nvPr/>
        </p:nvGrpSpPr>
        <p:grpSpPr bwMode="auto">
          <a:xfrm>
            <a:off x="1588912" y="1148730"/>
            <a:ext cx="4808538" cy="4687887"/>
            <a:chOff x="279" y="401"/>
            <a:chExt cx="3407" cy="3323"/>
          </a:xfrm>
        </p:grpSpPr>
        <p:sp>
          <p:nvSpPr>
            <p:cNvPr id="66" name="Freeform 64"/>
            <p:cNvSpPr>
              <a:spLocks noChangeArrowheads="1"/>
            </p:cNvSpPr>
            <p:nvPr/>
          </p:nvSpPr>
          <p:spPr bwMode="auto">
            <a:xfrm>
              <a:off x="1757" y="401"/>
              <a:ext cx="3" cy="1523"/>
            </a:xfrm>
            <a:custGeom>
              <a:avLst/>
              <a:gdLst>
                <a:gd name="T0" fmla="*/ 0 w 2"/>
                <a:gd name="T1" fmla="*/ 0 h 5591"/>
                <a:gd name="T2" fmla="*/ 0 w 2"/>
                <a:gd name="T3" fmla="*/ 5591 h 5591"/>
                <a:gd name="T4" fmla="*/ 2 w 2"/>
                <a:gd name="T5" fmla="*/ 5591 h 5591"/>
              </a:gdLst>
              <a:ahLst/>
              <a:cxnLst>
                <a:cxn ang="0">
                  <a:pos x="T0" y="T1"/>
                </a:cxn>
                <a:cxn ang="0">
                  <a:pos x="T2" y="T3"/>
                </a:cxn>
                <a:cxn ang="0">
                  <a:pos x="T4" y="T5"/>
                </a:cxn>
              </a:cxnLst>
              <a:rect l="0" t="0" r="r" b="b"/>
              <a:pathLst>
                <a:path w="2" h="5591">
                  <a:moveTo>
                    <a:pt x="0" y="0"/>
                  </a:moveTo>
                  <a:lnTo>
                    <a:pt x="0" y="5591"/>
                  </a:lnTo>
                  <a:lnTo>
                    <a:pt x="2" y="5591"/>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 name="Freeform 65"/>
            <p:cNvSpPr>
              <a:spLocks noChangeArrowheads="1"/>
            </p:cNvSpPr>
            <p:nvPr/>
          </p:nvSpPr>
          <p:spPr bwMode="auto">
            <a:xfrm>
              <a:off x="279" y="1924"/>
              <a:ext cx="1478" cy="3"/>
            </a:xfrm>
            <a:custGeom>
              <a:avLst/>
              <a:gdLst>
                <a:gd name="T0" fmla="*/ 0 w 5144"/>
                <a:gd name="T1" fmla="*/ 0 h 3"/>
                <a:gd name="T2" fmla="*/ 5142 w 5144"/>
                <a:gd name="T3" fmla="*/ 0 h 3"/>
                <a:gd name="T4" fmla="*/ 5144 w 5144"/>
                <a:gd name="T5" fmla="*/ 0 h 3"/>
              </a:gdLst>
              <a:ahLst/>
              <a:cxnLst>
                <a:cxn ang="0">
                  <a:pos x="T0" y="T1"/>
                </a:cxn>
                <a:cxn ang="0">
                  <a:pos x="T2" y="T3"/>
                </a:cxn>
                <a:cxn ang="0">
                  <a:pos x="T4" y="T5"/>
                </a:cxn>
              </a:cxnLst>
              <a:rect l="0" t="0" r="r" b="b"/>
              <a:pathLst>
                <a:path w="5144" h="3">
                  <a:moveTo>
                    <a:pt x="0" y="0"/>
                  </a:moveTo>
                  <a:lnTo>
                    <a:pt x="5142" y="0"/>
                  </a:lnTo>
                  <a:lnTo>
                    <a:pt x="514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 name="Freeform 66"/>
            <p:cNvSpPr>
              <a:spLocks noChangeArrowheads="1"/>
            </p:cNvSpPr>
            <p:nvPr/>
          </p:nvSpPr>
          <p:spPr bwMode="auto">
            <a:xfrm>
              <a:off x="2084" y="401"/>
              <a:ext cx="1602" cy="1523"/>
            </a:xfrm>
            <a:custGeom>
              <a:avLst/>
              <a:gdLst>
                <a:gd name="T0" fmla="*/ 5585 w 5587"/>
                <a:gd name="T1" fmla="*/ 2671 h 5586"/>
                <a:gd name="T2" fmla="*/ 5504 w 5587"/>
                <a:gd name="T3" fmla="*/ 2117 h 5586"/>
                <a:gd name="T4" fmla="*/ 5311 w 5587"/>
                <a:gd name="T5" fmla="*/ 1582 h 5586"/>
                <a:gd name="T6" fmla="*/ 5025 w 5587"/>
                <a:gd name="T7" fmla="*/ 1112 h 5586"/>
                <a:gd name="T8" fmla="*/ 4637 w 5587"/>
                <a:gd name="T9" fmla="*/ 694 h 5586"/>
                <a:gd name="T10" fmla="*/ 4236 w 5587"/>
                <a:gd name="T11" fmla="*/ 401 h 5586"/>
                <a:gd name="T12" fmla="*/ 3772 w 5587"/>
                <a:gd name="T13" fmla="*/ 176 h 5586"/>
                <a:gd name="T14" fmla="*/ 3338 w 5587"/>
                <a:gd name="T15" fmla="*/ 52 h 5586"/>
                <a:gd name="T16" fmla="*/ 2883 w 5587"/>
                <a:gd name="T17" fmla="*/ 0 h 5586"/>
                <a:gd name="T18" fmla="*/ 2442 w 5587"/>
                <a:gd name="T19" fmla="*/ 21 h 5586"/>
                <a:gd name="T20" fmla="*/ 2016 w 5587"/>
                <a:gd name="T21" fmla="*/ 109 h 5586"/>
                <a:gd name="T22" fmla="*/ 1583 w 5587"/>
                <a:gd name="T23" fmla="*/ 275 h 5586"/>
                <a:gd name="T24" fmla="*/ 1195 w 5587"/>
                <a:gd name="T25" fmla="*/ 502 h 5586"/>
                <a:gd name="T26" fmla="*/ 793 w 5587"/>
                <a:gd name="T27" fmla="*/ 843 h 5586"/>
                <a:gd name="T28" fmla="*/ 473 w 5587"/>
                <a:gd name="T29" fmla="*/ 1236 h 5586"/>
                <a:gd name="T30" fmla="*/ 207 w 5587"/>
                <a:gd name="T31" fmla="*/ 1740 h 5586"/>
                <a:gd name="T32" fmla="*/ 49 w 5587"/>
                <a:gd name="T33" fmla="*/ 2274 h 5586"/>
                <a:gd name="T34" fmla="*/ 0 w 5587"/>
                <a:gd name="T35" fmla="*/ 2836 h 5586"/>
                <a:gd name="T36" fmla="*/ 65 w 5587"/>
                <a:gd name="T37" fmla="*/ 3397 h 5586"/>
                <a:gd name="T38" fmla="*/ 239 w 5587"/>
                <a:gd name="T39" fmla="*/ 3925 h 5586"/>
                <a:gd name="T40" fmla="*/ 521 w 5587"/>
                <a:gd name="T41" fmla="*/ 4420 h 5586"/>
                <a:gd name="T42" fmla="*/ 881 w 5587"/>
                <a:gd name="T43" fmla="*/ 4831 h 5586"/>
                <a:gd name="T44" fmla="*/ 1332 w 5587"/>
                <a:gd name="T45" fmla="*/ 5177 h 5586"/>
                <a:gd name="T46" fmla="*/ 1753 w 5587"/>
                <a:gd name="T47" fmla="*/ 5388 h 5586"/>
                <a:gd name="T48" fmla="*/ 2216 w 5587"/>
                <a:gd name="T49" fmla="*/ 5530 h 5586"/>
                <a:gd name="T50" fmla="*/ 2661 w 5587"/>
                <a:gd name="T51" fmla="*/ 5586 h 5586"/>
                <a:gd name="T52" fmla="*/ 3110 w 5587"/>
                <a:gd name="T53" fmla="*/ 5571 h 5586"/>
                <a:gd name="T54" fmla="*/ 3547 w 5587"/>
                <a:gd name="T55" fmla="*/ 5486 h 5586"/>
                <a:gd name="T56" fmla="*/ 3958 w 5587"/>
                <a:gd name="T57" fmla="*/ 5336 h 5586"/>
                <a:gd name="T58" fmla="*/ 4381 w 5587"/>
                <a:gd name="T59" fmla="*/ 5095 h 5586"/>
                <a:gd name="T60" fmla="*/ 4745 w 5587"/>
                <a:gd name="T61" fmla="*/ 4795 h 5586"/>
                <a:gd name="T62" fmla="*/ 5110 w 5587"/>
                <a:gd name="T63" fmla="*/ 4356 h 5586"/>
                <a:gd name="T64" fmla="*/ 5371 w 5587"/>
                <a:gd name="T65" fmla="*/ 3872 h 5586"/>
                <a:gd name="T66" fmla="*/ 5536 w 5587"/>
                <a:gd name="T67" fmla="*/ 3328 h 5586"/>
                <a:gd name="T68" fmla="*/ 5587 w 5587"/>
                <a:gd name="T69" fmla="*/ 2770 h 5586"/>
                <a:gd name="T70" fmla="*/ 5585 w 5587"/>
                <a:gd name="T71" fmla="*/ 2671 h 5586"/>
                <a:gd name="T72" fmla="*/ 5586 w 5587"/>
                <a:gd name="T73" fmla="*/ 2671 h 5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87" h="5586">
                  <a:moveTo>
                    <a:pt x="5585" y="2671"/>
                  </a:moveTo>
                  <a:lnTo>
                    <a:pt x="5504" y="2117"/>
                  </a:lnTo>
                  <a:lnTo>
                    <a:pt x="5311" y="1582"/>
                  </a:lnTo>
                  <a:lnTo>
                    <a:pt x="5025" y="1112"/>
                  </a:lnTo>
                  <a:lnTo>
                    <a:pt x="4637" y="694"/>
                  </a:lnTo>
                  <a:lnTo>
                    <a:pt x="4236" y="401"/>
                  </a:lnTo>
                  <a:lnTo>
                    <a:pt x="3772" y="176"/>
                  </a:lnTo>
                  <a:lnTo>
                    <a:pt x="3338" y="52"/>
                  </a:lnTo>
                  <a:lnTo>
                    <a:pt x="2883" y="0"/>
                  </a:lnTo>
                  <a:lnTo>
                    <a:pt x="2442" y="21"/>
                  </a:lnTo>
                  <a:lnTo>
                    <a:pt x="2016" y="109"/>
                  </a:lnTo>
                  <a:lnTo>
                    <a:pt x="1583" y="275"/>
                  </a:lnTo>
                  <a:lnTo>
                    <a:pt x="1195" y="502"/>
                  </a:lnTo>
                  <a:lnTo>
                    <a:pt x="793" y="843"/>
                  </a:lnTo>
                  <a:lnTo>
                    <a:pt x="473" y="1236"/>
                  </a:lnTo>
                  <a:lnTo>
                    <a:pt x="207" y="1740"/>
                  </a:lnTo>
                  <a:lnTo>
                    <a:pt x="49" y="2274"/>
                  </a:lnTo>
                  <a:lnTo>
                    <a:pt x="0" y="2836"/>
                  </a:lnTo>
                  <a:lnTo>
                    <a:pt x="65" y="3397"/>
                  </a:lnTo>
                  <a:lnTo>
                    <a:pt x="239" y="3925"/>
                  </a:lnTo>
                  <a:lnTo>
                    <a:pt x="521" y="4420"/>
                  </a:lnTo>
                  <a:lnTo>
                    <a:pt x="881" y="4831"/>
                  </a:lnTo>
                  <a:lnTo>
                    <a:pt x="1332" y="5177"/>
                  </a:lnTo>
                  <a:lnTo>
                    <a:pt x="1753" y="5388"/>
                  </a:lnTo>
                  <a:lnTo>
                    <a:pt x="2216" y="5530"/>
                  </a:lnTo>
                  <a:lnTo>
                    <a:pt x="2661" y="5586"/>
                  </a:lnTo>
                  <a:lnTo>
                    <a:pt x="3110" y="5571"/>
                  </a:lnTo>
                  <a:lnTo>
                    <a:pt x="3547" y="5486"/>
                  </a:lnTo>
                  <a:lnTo>
                    <a:pt x="3958" y="5336"/>
                  </a:lnTo>
                  <a:lnTo>
                    <a:pt x="4381" y="5095"/>
                  </a:lnTo>
                  <a:lnTo>
                    <a:pt x="4745" y="4795"/>
                  </a:lnTo>
                  <a:lnTo>
                    <a:pt x="5110" y="4356"/>
                  </a:lnTo>
                  <a:lnTo>
                    <a:pt x="5371" y="3872"/>
                  </a:lnTo>
                  <a:lnTo>
                    <a:pt x="5536" y="3328"/>
                  </a:lnTo>
                  <a:lnTo>
                    <a:pt x="5587" y="2770"/>
                  </a:lnTo>
                  <a:lnTo>
                    <a:pt x="5585" y="2671"/>
                  </a:lnTo>
                  <a:lnTo>
                    <a:pt x="5586" y="2671"/>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 name="Freeform 67"/>
            <p:cNvSpPr>
              <a:spLocks noChangeArrowheads="1"/>
            </p:cNvSpPr>
            <p:nvPr/>
          </p:nvSpPr>
          <p:spPr bwMode="auto">
            <a:xfrm>
              <a:off x="1387" y="401"/>
              <a:ext cx="370" cy="3"/>
            </a:xfrm>
            <a:custGeom>
              <a:avLst/>
              <a:gdLst>
                <a:gd name="T0" fmla="*/ 0 w 1289"/>
                <a:gd name="T1" fmla="*/ 0 h 3"/>
                <a:gd name="T2" fmla="*/ 1287 w 1289"/>
                <a:gd name="T3" fmla="*/ 0 h 3"/>
                <a:gd name="T4" fmla="*/ 1289 w 1289"/>
                <a:gd name="T5" fmla="*/ 0 h 3"/>
              </a:gdLst>
              <a:ahLst/>
              <a:cxnLst>
                <a:cxn ang="0">
                  <a:pos x="T0" y="T1"/>
                </a:cxn>
                <a:cxn ang="0">
                  <a:pos x="T2" y="T3"/>
                </a:cxn>
                <a:cxn ang="0">
                  <a:pos x="T4" y="T5"/>
                </a:cxn>
              </a:cxnLst>
              <a:rect l="0" t="0" r="r" b="b"/>
              <a:pathLst>
                <a:path w="1289" h="3">
                  <a:moveTo>
                    <a:pt x="0" y="0"/>
                  </a:moveTo>
                  <a:lnTo>
                    <a:pt x="1287" y="0"/>
                  </a:lnTo>
                  <a:lnTo>
                    <a:pt x="1289"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 name="Freeform 68"/>
            <p:cNvSpPr>
              <a:spLocks noChangeArrowheads="1"/>
            </p:cNvSpPr>
            <p:nvPr/>
          </p:nvSpPr>
          <p:spPr bwMode="auto">
            <a:xfrm>
              <a:off x="1757" y="2199"/>
              <a:ext cx="3" cy="1523"/>
            </a:xfrm>
            <a:custGeom>
              <a:avLst/>
              <a:gdLst>
                <a:gd name="T0" fmla="*/ 0 w 2"/>
                <a:gd name="T1" fmla="*/ 0 h 5591"/>
                <a:gd name="T2" fmla="*/ 0 w 2"/>
                <a:gd name="T3" fmla="*/ 5591 h 5591"/>
                <a:gd name="T4" fmla="*/ 2 w 2"/>
                <a:gd name="T5" fmla="*/ 5591 h 5591"/>
              </a:gdLst>
              <a:ahLst/>
              <a:cxnLst>
                <a:cxn ang="0">
                  <a:pos x="T0" y="T1"/>
                </a:cxn>
                <a:cxn ang="0">
                  <a:pos x="T2" y="T3"/>
                </a:cxn>
                <a:cxn ang="0">
                  <a:pos x="T4" y="T5"/>
                </a:cxn>
              </a:cxnLst>
              <a:rect l="0" t="0" r="r" b="b"/>
              <a:pathLst>
                <a:path w="2" h="5591">
                  <a:moveTo>
                    <a:pt x="0" y="0"/>
                  </a:moveTo>
                  <a:lnTo>
                    <a:pt x="0" y="5591"/>
                  </a:lnTo>
                  <a:lnTo>
                    <a:pt x="2" y="5591"/>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 name="Freeform 69"/>
            <p:cNvSpPr>
              <a:spLocks noChangeArrowheads="1"/>
            </p:cNvSpPr>
            <p:nvPr/>
          </p:nvSpPr>
          <p:spPr bwMode="auto">
            <a:xfrm>
              <a:off x="873" y="2199"/>
              <a:ext cx="884" cy="3"/>
            </a:xfrm>
            <a:custGeom>
              <a:avLst/>
              <a:gdLst>
                <a:gd name="T0" fmla="*/ 3072 w 3072"/>
                <a:gd name="T1" fmla="*/ 0 h 3"/>
                <a:gd name="T2" fmla="*/ 0 w 3072"/>
                <a:gd name="T3" fmla="*/ 0 h 3"/>
                <a:gd name="T4" fmla="*/ 1 w 3072"/>
                <a:gd name="T5" fmla="*/ 0 h 3"/>
              </a:gdLst>
              <a:ahLst/>
              <a:cxnLst>
                <a:cxn ang="0">
                  <a:pos x="T0" y="T1"/>
                </a:cxn>
                <a:cxn ang="0">
                  <a:pos x="T2" y="T3"/>
                </a:cxn>
                <a:cxn ang="0">
                  <a:pos x="T4" y="T5"/>
                </a:cxn>
              </a:cxnLst>
              <a:rect l="0" t="0" r="r" b="b"/>
              <a:pathLst>
                <a:path w="3072" h="3">
                  <a:moveTo>
                    <a:pt x="307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 name="Freeform 70"/>
            <p:cNvSpPr>
              <a:spLocks noChangeArrowheads="1"/>
            </p:cNvSpPr>
            <p:nvPr/>
          </p:nvSpPr>
          <p:spPr bwMode="auto">
            <a:xfrm>
              <a:off x="873" y="3722"/>
              <a:ext cx="884" cy="2"/>
            </a:xfrm>
            <a:custGeom>
              <a:avLst/>
              <a:gdLst>
                <a:gd name="T0" fmla="*/ 0 w 3074"/>
                <a:gd name="T1" fmla="*/ 0 h 2"/>
                <a:gd name="T2" fmla="*/ 3072 w 3074"/>
                <a:gd name="T3" fmla="*/ 0 h 2"/>
                <a:gd name="T4" fmla="*/ 3074 w 3074"/>
                <a:gd name="T5" fmla="*/ 0 h 2"/>
              </a:gdLst>
              <a:ahLst/>
              <a:cxnLst>
                <a:cxn ang="0">
                  <a:pos x="T0" y="T1"/>
                </a:cxn>
                <a:cxn ang="0">
                  <a:pos x="T2" y="T3"/>
                </a:cxn>
                <a:cxn ang="0">
                  <a:pos x="T4" y="T5"/>
                </a:cxn>
              </a:cxnLst>
              <a:rect l="0" t="0" r="r" b="b"/>
              <a:pathLst>
                <a:path w="3074" h="2">
                  <a:moveTo>
                    <a:pt x="0" y="0"/>
                  </a:moveTo>
                  <a:lnTo>
                    <a:pt x="3072" y="0"/>
                  </a:lnTo>
                  <a:lnTo>
                    <a:pt x="307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 name="Freeform 71"/>
            <p:cNvSpPr>
              <a:spLocks noChangeArrowheads="1"/>
            </p:cNvSpPr>
            <p:nvPr/>
          </p:nvSpPr>
          <p:spPr bwMode="auto">
            <a:xfrm>
              <a:off x="899" y="401"/>
              <a:ext cx="568" cy="730"/>
            </a:xfrm>
            <a:custGeom>
              <a:avLst/>
              <a:gdLst>
                <a:gd name="T0" fmla="*/ 0 w 1979"/>
                <a:gd name="T1" fmla="*/ 2672 h 2672"/>
                <a:gd name="T2" fmla="*/ 410 w 1979"/>
                <a:gd name="T3" fmla="*/ 2118 h 2672"/>
                <a:gd name="T4" fmla="*/ 807 w 1979"/>
                <a:gd name="T5" fmla="*/ 1583 h 2672"/>
                <a:gd name="T6" fmla="*/ 1154 w 1979"/>
                <a:gd name="T7" fmla="*/ 1113 h 2672"/>
                <a:gd name="T8" fmla="*/ 1464 w 1979"/>
                <a:gd name="T9" fmla="*/ 695 h 2672"/>
                <a:gd name="T10" fmla="*/ 1681 w 1979"/>
                <a:gd name="T11" fmla="*/ 402 h 2672"/>
                <a:gd name="T12" fmla="*/ 1848 w 1979"/>
                <a:gd name="T13" fmla="*/ 177 h 2672"/>
                <a:gd name="T14" fmla="*/ 1939 w 1979"/>
                <a:gd name="T15" fmla="*/ 53 h 2672"/>
                <a:gd name="T16" fmla="*/ 1977 w 1979"/>
                <a:gd name="T17" fmla="*/ 1 h 2672"/>
                <a:gd name="T18" fmla="*/ 1978 w 1979"/>
                <a:gd name="T19" fmla="*/ 0 h 2672"/>
                <a:gd name="T20" fmla="*/ 1979 w 1979"/>
                <a:gd name="T21"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9" h="2672">
                  <a:moveTo>
                    <a:pt x="0" y="2672"/>
                  </a:moveTo>
                  <a:lnTo>
                    <a:pt x="410" y="2118"/>
                  </a:lnTo>
                  <a:lnTo>
                    <a:pt x="807" y="1583"/>
                  </a:lnTo>
                  <a:lnTo>
                    <a:pt x="1154" y="1113"/>
                  </a:lnTo>
                  <a:lnTo>
                    <a:pt x="1464" y="695"/>
                  </a:lnTo>
                  <a:lnTo>
                    <a:pt x="1681" y="402"/>
                  </a:lnTo>
                  <a:lnTo>
                    <a:pt x="1848" y="177"/>
                  </a:lnTo>
                  <a:lnTo>
                    <a:pt x="1939" y="53"/>
                  </a:lnTo>
                  <a:lnTo>
                    <a:pt x="1977" y="1"/>
                  </a:lnTo>
                  <a:lnTo>
                    <a:pt x="1978" y="0"/>
                  </a:lnTo>
                  <a:lnTo>
                    <a:pt x="1979" y="0"/>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 name="Freeform 72"/>
            <p:cNvSpPr>
              <a:spLocks noChangeArrowheads="1"/>
            </p:cNvSpPr>
            <p:nvPr/>
          </p:nvSpPr>
          <p:spPr bwMode="auto">
            <a:xfrm>
              <a:off x="279" y="1131"/>
              <a:ext cx="623" cy="793"/>
            </a:xfrm>
            <a:custGeom>
              <a:avLst/>
              <a:gdLst>
                <a:gd name="T0" fmla="*/ 0 w 2162"/>
                <a:gd name="T1" fmla="*/ 2919 h 2919"/>
                <a:gd name="T2" fmla="*/ 13 w 2162"/>
                <a:gd name="T3" fmla="*/ 2900 h 2919"/>
                <a:gd name="T4" fmla="*/ 77 w 2162"/>
                <a:gd name="T5" fmla="*/ 2815 h 2919"/>
                <a:gd name="T6" fmla="*/ 188 w 2162"/>
                <a:gd name="T7" fmla="*/ 2665 h 2919"/>
                <a:gd name="T8" fmla="*/ 367 w 2162"/>
                <a:gd name="T9" fmla="*/ 2424 h 2919"/>
                <a:gd name="T10" fmla="*/ 589 w 2162"/>
                <a:gd name="T11" fmla="*/ 2124 h 2919"/>
                <a:gd name="T12" fmla="*/ 913 w 2162"/>
                <a:gd name="T13" fmla="*/ 1685 h 2919"/>
                <a:gd name="T14" fmla="*/ 1272 w 2162"/>
                <a:gd name="T15" fmla="*/ 1201 h 2919"/>
                <a:gd name="T16" fmla="*/ 1674 w 2162"/>
                <a:gd name="T17" fmla="*/ 657 h 2919"/>
                <a:gd name="T18" fmla="*/ 2088 w 2162"/>
                <a:gd name="T19" fmla="*/ 99 h 2919"/>
                <a:gd name="T20" fmla="*/ 2161 w 2162"/>
                <a:gd name="T21" fmla="*/ 0 h 2919"/>
                <a:gd name="T22" fmla="*/ 2162 w 2162"/>
                <a:gd name="T23" fmla="*/ 0 h 2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2" h="2919">
                  <a:moveTo>
                    <a:pt x="0" y="2919"/>
                  </a:moveTo>
                  <a:lnTo>
                    <a:pt x="13" y="2900"/>
                  </a:lnTo>
                  <a:lnTo>
                    <a:pt x="77" y="2815"/>
                  </a:lnTo>
                  <a:lnTo>
                    <a:pt x="188" y="2665"/>
                  </a:lnTo>
                  <a:lnTo>
                    <a:pt x="367" y="2424"/>
                  </a:lnTo>
                  <a:lnTo>
                    <a:pt x="589" y="2124"/>
                  </a:lnTo>
                  <a:lnTo>
                    <a:pt x="913" y="1685"/>
                  </a:lnTo>
                  <a:lnTo>
                    <a:pt x="1272" y="1201"/>
                  </a:lnTo>
                  <a:lnTo>
                    <a:pt x="1674" y="657"/>
                  </a:lnTo>
                  <a:lnTo>
                    <a:pt x="2088" y="99"/>
                  </a:lnTo>
                  <a:lnTo>
                    <a:pt x="2161" y="0"/>
                  </a:lnTo>
                  <a:lnTo>
                    <a:pt x="2162" y="0"/>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 name="Freeform 73"/>
            <p:cNvSpPr>
              <a:spLocks noChangeArrowheads="1"/>
            </p:cNvSpPr>
            <p:nvPr/>
          </p:nvSpPr>
          <p:spPr bwMode="auto">
            <a:xfrm>
              <a:off x="282" y="2202"/>
              <a:ext cx="1185" cy="1520"/>
            </a:xfrm>
            <a:custGeom>
              <a:avLst/>
              <a:gdLst>
                <a:gd name="T0" fmla="*/ 2159 w 4136"/>
                <a:gd name="T1" fmla="*/ 5588 h 5590"/>
                <a:gd name="T2" fmla="*/ 2569 w 4136"/>
                <a:gd name="T3" fmla="*/ 5507 h 5590"/>
                <a:gd name="T4" fmla="*/ 2966 w 4136"/>
                <a:gd name="T5" fmla="*/ 5313 h 5590"/>
                <a:gd name="T6" fmla="*/ 3313 w 4136"/>
                <a:gd name="T7" fmla="*/ 5027 h 5590"/>
                <a:gd name="T8" fmla="*/ 3623 w 4136"/>
                <a:gd name="T9" fmla="*/ 4640 h 5590"/>
                <a:gd name="T10" fmla="*/ 3840 w 4136"/>
                <a:gd name="T11" fmla="*/ 4239 h 5590"/>
                <a:gd name="T12" fmla="*/ 4007 w 4136"/>
                <a:gd name="T13" fmla="*/ 3774 h 5590"/>
                <a:gd name="T14" fmla="*/ 4098 w 4136"/>
                <a:gd name="T15" fmla="*/ 3340 h 5590"/>
                <a:gd name="T16" fmla="*/ 4136 w 4136"/>
                <a:gd name="T17" fmla="*/ 2884 h 5590"/>
                <a:gd name="T18" fmla="*/ 4121 w 4136"/>
                <a:gd name="T19" fmla="*/ 2444 h 5590"/>
                <a:gd name="T20" fmla="*/ 4056 w 4136"/>
                <a:gd name="T21" fmla="*/ 2016 h 5590"/>
                <a:gd name="T22" fmla="*/ 3934 w 4136"/>
                <a:gd name="T23" fmla="*/ 1584 h 5590"/>
                <a:gd name="T24" fmla="*/ 3765 w 4136"/>
                <a:gd name="T25" fmla="*/ 1195 h 5590"/>
                <a:gd name="T26" fmla="*/ 3514 w 4136"/>
                <a:gd name="T27" fmla="*/ 794 h 5590"/>
                <a:gd name="T28" fmla="*/ 3221 w 4136"/>
                <a:gd name="T29" fmla="*/ 474 h 5590"/>
                <a:gd name="T30" fmla="*/ 2849 w 4136"/>
                <a:gd name="T31" fmla="*/ 206 h 5590"/>
                <a:gd name="T32" fmla="*/ 2454 w 4136"/>
                <a:gd name="T33" fmla="*/ 48 h 5590"/>
                <a:gd name="T34" fmla="*/ 2038 w 4136"/>
                <a:gd name="T35" fmla="*/ 0 h 5590"/>
                <a:gd name="T36" fmla="*/ 1622 w 4136"/>
                <a:gd name="T37" fmla="*/ 65 h 5590"/>
                <a:gd name="T38" fmla="*/ 1231 w 4136"/>
                <a:gd name="T39" fmla="*/ 238 h 5590"/>
                <a:gd name="T40" fmla="*/ 864 w 4136"/>
                <a:gd name="T41" fmla="*/ 521 h 5590"/>
                <a:gd name="T42" fmla="*/ 560 w 4136"/>
                <a:gd name="T43" fmla="*/ 881 h 5590"/>
                <a:gd name="T44" fmla="*/ 304 w 4136"/>
                <a:gd name="T45" fmla="*/ 1333 h 5590"/>
                <a:gd name="T46" fmla="*/ 147 w 4136"/>
                <a:gd name="T47" fmla="*/ 1754 h 5590"/>
                <a:gd name="T48" fmla="*/ 43 w 4136"/>
                <a:gd name="T49" fmla="*/ 2217 h 5590"/>
                <a:gd name="T50" fmla="*/ 0 w 4136"/>
                <a:gd name="T51" fmla="*/ 2661 h 5590"/>
                <a:gd name="T52" fmla="*/ 11 w 4136"/>
                <a:gd name="T53" fmla="*/ 3111 h 5590"/>
                <a:gd name="T54" fmla="*/ 75 w 4136"/>
                <a:gd name="T55" fmla="*/ 3549 h 5590"/>
                <a:gd name="T56" fmla="*/ 186 w 4136"/>
                <a:gd name="T57" fmla="*/ 3959 h 5590"/>
                <a:gd name="T58" fmla="*/ 365 w 4136"/>
                <a:gd name="T59" fmla="*/ 4383 h 5590"/>
                <a:gd name="T60" fmla="*/ 587 w 4136"/>
                <a:gd name="T61" fmla="*/ 4748 h 5590"/>
                <a:gd name="T62" fmla="*/ 911 w 4136"/>
                <a:gd name="T63" fmla="*/ 5113 h 5590"/>
                <a:gd name="T64" fmla="*/ 1270 w 4136"/>
                <a:gd name="T65" fmla="*/ 5374 h 5590"/>
                <a:gd name="T66" fmla="*/ 1672 w 4136"/>
                <a:gd name="T67" fmla="*/ 5538 h 5590"/>
                <a:gd name="T68" fmla="*/ 2086 w 4136"/>
                <a:gd name="T69" fmla="*/ 5590 h 5590"/>
                <a:gd name="T70" fmla="*/ 2159 w 4136"/>
                <a:gd name="T71" fmla="*/ 5588 h 5590"/>
                <a:gd name="T72" fmla="*/ 2160 w 4136"/>
                <a:gd name="T73" fmla="*/ 5588 h 5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36" h="5590">
                  <a:moveTo>
                    <a:pt x="2159" y="5588"/>
                  </a:moveTo>
                  <a:lnTo>
                    <a:pt x="2569" y="5507"/>
                  </a:lnTo>
                  <a:lnTo>
                    <a:pt x="2966" y="5313"/>
                  </a:lnTo>
                  <a:lnTo>
                    <a:pt x="3313" y="5027"/>
                  </a:lnTo>
                  <a:lnTo>
                    <a:pt x="3623" y="4640"/>
                  </a:lnTo>
                  <a:lnTo>
                    <a:pt x="3840" y="4239"/>
                  </a:lnTo>
                  <a:lnTo>
                    <a:pt x="4007" y="3774"/>
                  </a:lnTo>
                  <a:lnTo>
                    <a:pt x="4098" y="3340"/>
                  </a:lnTo>
                  <a:lnTo>
                    <a:pt x="4136" y="2884"/>
                  </a:lnTo>
                  <a:lnTo>
                    <a:pt x="4121" y="2444"/>
                  </a:lnTo>
                  <a:lnTo>
                    <a:pt x="4056" y="2016"/>
                  </a:lnTo>
                  <a:lnTo>
                    <a:pt x="3934" y="1584"/>
                  </a:lnTo>
                  <a:lnTo>
                    <a:pt x="3765" y="1195"/>
                  </a:lnTo>
                  <a:lnTo>
                    <a:pt x="3514" y="794"/>
                  </a:lnTo>
                  <a:lnTo>
                    <a:pt x="3221" y="474"/>
                  </a:lnTo>
                  <a:lnTo>
                    <a:pt x="2849" y="206"/>
                  </a:lnTo>
                  <a:lnTo>
                    <a:pt x="2454" y="48"/>
                  </a:lnTo>
                  <a:lnTo>
                    <a:pt x="2038" y="0"/>
                  </a:lnTo>
                  <a:lnTo>
                    <a:pt x="1622" y="65"/>
                  </a:lnTo>
                  <a:lnTo>
                    <a:pt x="1231" y="238"/>
                  </a:lnTo>
                  <a:lnTo>
                    <a:pt x="864" y="521"/>
                  </a:lnTo>
                  <a:lnTo>
                    <a:pt x="560" y="881"/>
                  </a:lnTo>
                  <a:lnTo>
                    <a:pt x="304" y="1333"/>
                  </a:lnTo>
                  <a:lnTo>
                    <a:pt x="147" y="1754"/>
                  </a:lnTo>
                  <a:lnTo>
                    <a:pt x="43" y="2217"/>
                  </a:lnTo>
                  <a:lnTo>
                    <a:pt x="0" y="2661"/>
                  </a:lnTo>
                  <a:lnTo>
                    <a:pt x="11" y="3111"/>
                  </a:lnTo>
                  <a:lnTo>
                    <a:pt x="75" y="3549"/>
                  </a:lnTo>
                  <a:lnTo>
                    <a:pt x="186" y="3959"/>
                  </a:lnTo>
                  <a:lnTo>
                    <a:pt x="365" y="4383"/>
                  </a:lnTo>
                  <a:lnTo>
                    <a:pt x="587" y="4748"/>
                  </a:lnTo>
                  <a:lnTo>
                    <a:pt x="911" y="5113"/>
                  </a:lnTo>
                  <a:lnTo>
                    <a:pt x="1270" y="5374"/>
                  </a:lnTo>
                  <a:lnTo>
                    <a:pt x="1672" y="5538"/>
                  </a:lnTo>
                  <a:lnTo>
                    <a:pt x="2086" y="5590"/>
                  </a:lnTo>
                  <a:lnTo>
                    <a:pt x="2159" y="5588"/>
                  </a:lnTo>
                  <a:lnTo>
                    <a:pt x="2160" y="5588"/>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76" name="Group 74"/>
          <p:cNvGrpSpPr>
            <a:grpSpLocks/>
          </p:cNvGrpSpPr>
          <p:nvPr/>
        </p:nvGrpSpPr>
        <p:grpSpPr bwMode="auto">
          <a:xfrm>
            <a:off x="1588912" y="1148730"/>
            <a:ext cx="1676400" cy="2149475"/>
            <a:chOff x="279" y="401"/>
            <a:chExt cx="1188" cy="1523"/>
          </a:xfrm>
        </p:grpSpPr>
        <p:sp>
          <p:nvSpPr>
            <p:cNvPr id="77" name="Freeform 75"/>
            <p:cNvSpPr>
              <a:spLocks noChangeArrowheads="1"/>
            </p:cNvSpPr>
            <p:nvPr/>
          </p:nvSpPr>
          <p:spPr bwMode="auto">
            <a:xfrm>
              <a:off x="899" y="401"/>
              <a:ext cx="568" cy="730"/>
            </a:xfrm>
            <a:custGeom>
              <a:avLst/>
              <a:gdLst>
                <a:gd name="T0" fmla="*/ 0 w 1979"/>
                <a:gd name="T1" fmla="*/ 2672 h 2672"/>
                <a:gd name="T2" fmla="*/ 410 w 1979"/>
                <a:gd name="T3" fmla="*/ 2118 h 2672"/>
                <a:gd name="T4" fmla="*/ 807 w 1979"/>
                <a:gd name="T5" fmla="*/ 1583 h 2672"/>
                <a:gd name="T6" fmla="*/ 1154 w 1979"/>
                <a:gd name="T7" fmla="*/ 1113 h 2672"/>
                <a:gd name="T8" fmla="*/ 1464 w 1979"/>
                <a:gd name="T9" fmla="*/ 695 h 2672"/>
                <a:gd name="T10" fmla="*/ 1681 w 1979"/>
                <a:gd name="T11" fmla="*/ 402 h 2672"/>
                <a:gd name="T12" fmla="*/ 1848 w 1979"/>
                <a:gd name="T13" fmla="*/ 177 h 2672"/>
                <a:gd name="T14" fmla="*/ 1939 w 1979"/>
                <a:gd name="T15" fmla="*/ 53 h 2672"/>
                <a:gd name="T16" fmla="*/ 1977 w 1979"/>
                <a:gd name="T17" fmla="*/ 1 h 2672"/>
                <a:gd name="T18" fmla="*/ 1978 w 1979"/>
                <a:gd name="T19" fmla="*/ 0 h 2672"/>
                <a:gd name="T20" fmla="*/ 1979 w 1979"/>
                <a:gd name="T21"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9" h="2672">
                  <a:moveTo>
                    <a:pt x="0" y="2672"/>
                  </a:moveTo>
                  <a:lnTo>
                    <a:pt x="410" y="2118"/>
                  </a:lnTo>
                  <a:lnTo>
                    <a:pt x="807" y="1583"/>
                  </a:lnTo>
                  <a:lnTo>
                    <a:pt x="1154" y="1113"/>
                  </a:lnTo>
                  <a:lnTo>
                    <a:pt x="1464" y="695"/>
                  </a:lnTo>
                  <a:lnTo>
                    <a:pt x="1681" y="402"/>
                  </a:lnTo>
                  <a:lnTo>
                    <a:pt x="1848" y="177"/>
                  </a:lnTo>
                  <a:lnTo>
                    <a:pt x="1939" y="53"/>
                  </a:lnTo>
                  <a:lnTo>
                    <a:pt x="1977" y="1"/>
                  </a:lnTo>
                  <a:lnTo>
                    <a:pt x="1978" y="0"/>
                  </a:lnTo>
                  <a:lnTo>
                    <a:pt x="1979"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8" name="Freeform 76"/>
            <p:cNvSpPr>
              <a:spLocks noChangeArrowheads="1"/>
            </p:cNvSpPr>
            <p:nvPr/>
          </p:nvSpPr>
          <p:spPr bwMode="auto">
            <a:xfrm>
              <a:off x="279" y="1131"/>
              <a:ext cx="623" cy="793"/>
            </a:xfrm>
            <a:custGeom>
              <a:avLst/>
              <a:gdLst>
                <a:gd name="T0" fmla="*/ 0 w 2162"/>
                <a:gd name="T1" fmla="*/ 2919 h 2919"/>
                <a:gd name="T2" fmla="*/ 13 w 2162"/>
                <a:gd name="T3" fmla="*/ 2900 h 2919"/>
                <a:gd name="T4" fmla="*/ 77 w 2162"/>
                <a:gd name="T5" fmla="*/ 2815 h 2919"/>
                <a:gd name="T6" fmla="*/ 188 w 2162"/>
                <a:gd name="T7" fmla="*/ 2665 h 2919"/>
                <a:gd name="T8" fmla="*/ 367 w 2162"/>
                <a:gd name="T9" fmla="*/ 2424 h 2919"/>
                <a:gd name="T10" fmla="*/ 589 w 2162"/>
                <a:gd name="T11" fmla="*/ 2124 h 2919"/>
                <a:gd name="T12" fmla="*/ 913 w 2162"/>
                <a:gd name="T13" fmla="*/ 1685 h 2919"/>
                <a:gd name="T14" fmla="*/ 1272 w 2162"/>
                <a:gd name="T15" fmla="*/ 1201 h 2919"/>
                <a:gd name="T16" fmla="*/ 1674 w 2162"/>
                <a:gd name="T17" fmla="*/ 657 h 2919"/>
                <a:gd name="T18" fmla="*/ 2088 w 2162"/>
                <a:gd name="T19" fmla="*/ 99 h 2919"/>
                <a:gd name="T20" fmla="*/ 2161 w 2162"/>
                <a:gd name="T21" fmla="*/ 0 h 2919"/>
                <a:gd name="T22" fmla="*/ 2162 w 2162"/>
                <a:gd name="T23" fmla="*/ 0 h 2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2" h="2919">
                  <a:moveTo>
                    <a:pt x="0" y="2919"/>
                  </a:moveTo>
                  <a:lnTo>
                    <a:pt x="13" y="2900"/>
                  </a:lnTo>
                  <a:lnTo>
                    <a:pt x="77" y="2815"/>
                  </a:lnTo>
                  <a:lnTo>
                    <a:pt x="188" y="2665"/>
                  </a:lnTo>
                  <a:lnTo>
                    <a:pt x="367" y="2424"/>
                  </a:lnTo>
                  <a:lnTo>
                    <a:pt x="589" y="2124"/>
                  </a:lnTo>
                  <a:lnTo>
                    <a:pt x="913" y="1685"/>
                  </a:lnTo>
                  <a:lnTo>
                    <a:pt x="1272" y="1201"/>
                  </a:lnTo>
                  <a:lnTo>
                    <a:pt x="1674" y="657"/>
                  </a:lnTo>
                  <a:lnTo>
                    <a:pt x="2088" y="99"/>
                  </a:lnTo>
                  <a:lnTo>
                    <a:pt x="2161" y="0"/>
                  </a:lnTo>
                  <a:lnTo>
                    <a:pt x="2162"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79" name="Freeform 77"/>
          <p:cNvSpPr>
            <a:spLocks noChangeArrowheads="1"/>
          </p:cNvSpPr>
          <p:nvPr/>
        </p:nvSpPr>
        <p:spPr bwMode="auto">
          <a:xfrm>
            <a:off x="1593676" y="3690317"/>
            <a:ext cx="1671637" cy="2143125"/>
          </a:xfrm>
          <a:custGeom>
            <a:avLst/>
            <a:gdLst>
              <a:gd name="T0" fmla="*/ 2159 w 4136"/>
              <a:gd name="T1" fmla="*/ 5588 h 5590"/>
              <a:gd name="T2" fmla="*/ 2569 w 4136"/>
              <a:gd name="T3" fmla="*/ 5507 h 5590"/>
              <a:gd name="T4" fmla="*/ 2966 w 4136"/>
              <a:gd name="T5" fmla="*/ 5313 h 5590"/>
              <a:gd name="T6" fmla="*/ 3313 w 4136"/>
              <a:gd name="T7" fmla="*/ 5027 h 5590"/>
              <a:gd name="T8" fmla="*/ 3623 w 4136"/>
              <a:gd name="T9" fmla="*/ 4640 h 5590"/>
              <a:gd name="T10" fmla="*/ 3840 w 4136"/>
              <a:gd name="T11" fmla="*/ 4239 h 5590"/>
              <a:gd name="T12" fmla="*/ 4007 w 4136"/>
              <a:gd name="T13" fmla="*/ 3774 h 5590"/>
              <a:gd name="T14" fmla="*/ 4098 w 4136"/>
              <a:gd name="T15" fmla="*/ 3340 h 5590"/>
              <a:gd name="T16" fmla="*/ 4136 w 4136"/>
              <a:gd name="T17" fmla="*/ 2884 h 5590"/>
              <a:gd name="T18" fmla="*/ 4121 w 4136"/>
              <a:gd name="T19" fmla="*/ 2444 h 5590"/>
              <a:gd name="T20" fmla="*/ 4056 w 4136"/>
              <a:gd name="T21" fmla="*/ 2016 h 5590"/>
              <a:gd name="T22" fmla="*/ 3934 w 4136"/>
              <a:gd name="T23" fmla="*/ 1584 h 5590"/>
              <a:gd name="T24" fmla="*/ 3765 w 4136"/>
              <a:gd name="T25" fmla="*/ 1195 h 5590"/>
              <a:gd name="T26" fmla="*/ 3514 w 4136"/>
              <a:gd name="T27" fmla="*/ 794 h 5590"/>
              <a:gd name="T28" fmla="*/ 3221 w 4136"/>
              <a:gd name="T29" fmla="*/ 474 h 5590"/>
              <a:gd name="T30" fmla="*/ 2849 w 4136"/>
              <a:gd name="T31" fmla="*/ 206 h 5590"/>
              <a:gd name="T32" fmla="*/ 2454 w 4136"/>
              <a:gd name="T33" fmla="*/ 48 h 5590"/>
              <a:gd name="T34" fmla="*/ 2038 w 4136"/>
              <a:gd name="T35" fmla="*/ 0 h 5590"/>
              <a:gd name="T36" fmla="*/ 1622 w 4136"/>
              <a:gd name="T37" fmla="*/ 65 h 5590"/>
              <a:gd name="T38" fmla="*/ 1231 w 4136"/>
              <a:gd name="T39" fmla="*/ 238 h 5590"/>
              <a:gd name="T40" fmla="*/ 864 w 4136"/>
              <a:gd name="T41" fmla="*/ 521 h 5590"/>
              <a:gd name="T42" fmla="*/ 560 w 4136"/>
              <a:gd name="T43" fmla="*/ 881 h 5590"/>
              <a:gd name="T44" fmla="*/ 304 w 4136"/>
              <a:gd name="T45" fmla="*/ 1333 h 5590"/>
              <a:gd name="T46" fmla="*/ 147 w 4136"/>
              <a:gd name="T47" fmla="*/ 1754 h 5590"/>
              <a:gd name="T48" fmla="*/ 43 w 4136"/>
              <a:gd name="T49" fmla="*/ 2217 h 5590"/>
              <a:gd name="T50" fmla="*/ 0 w 4136"/>
              <a:gd name="T51" fmla="*/ 2661 h 5590"/>
              <a:gd name="T52" fmla="*/ 11 w 4136"/>
              <a:gd name="T53" fmla="*/ 3111 h 5590"/>
              <a:gd name="T54" fmla="*/ 75 w 4136"/>
              <a:gd name="T55" fmla="*/ 3549 h 5590"/>
              <a:gd name="T56" fmla="*/ 186 w 4136"/>
              <a:gd name="T57" fmla="*/ 3959 h 5590"/>
              <a:gd name="T58" fmla="*/ 365 w 4136"/>
              <a:gd name="T59" fmla="*/ 4383 h 5590"/>
              <a:gd name="T60" fmla="*/ 587 w 4136"/>
              <a:gd name="T61" fmla="*/ 4748 h 5590"/>
              <a:gd name="T62" fmla="*/ 911 w 4136"/>
              <a:gd name="T63" fmla="*/ 5113 h 5590"/>
              <a:gd name="T64" fmla="*/ 1270 w 4136"/>
              <a:gd name="T65" fmla="*/ 5374 h 5590"/>
              <a:gd name="T66" fmla="*/ 1672 w 4136"/>
              <a:gd name="T67" fmla="*/ 5538 h 5590"/>
              <a:gd name="T68" fmla="*/ 2086 w 4136"/>
              <a:gd name="T69" fmla="*/ 5590 h 5590"/>
              <a:gd name="T70" fmla="*/ 2159 w 4136"/>
              <a:gd name="T71" fmla="*/ 5588 h 5590"/>
              <a:gd name="T72" fmla="*/ 2160 w 4136"/>
              <a:gd name="T73" fmla="*/ 5588 h 5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36" h="5590">
                <a:moveTo>
                  <a:pt x="2159" y="5588"/>
                </a:moveTo>
                <a:lnTo>
                  <a:pt x="2569" y="5507"/>
                </a:lnTo>
                <a:lnTo>
                  <a:pt x="2966" y="5313"/>
                </a:lnTo>
                <a:lnTo>
                  <a:pt x="3313" y="5027"/>
                </a:lnTo>
                <a:lnTo>
                  <a:pt x="3623" y="4640"/>
                </a:lnTo>
                <a:lnTo>
                  <a:pt x="3840" y="4239"/>
                </a:lnTo>
                <a:lnTo>
                  <a:pt x="4007" y="3774"/>
                </a:lnTo>
                <a:lnTo>
                  <a:pt x="4098" y="3340"/>
                </a:lnTo>
                <a:lnTo>
                  <a:pt x="4136" y="2884"/>
                </a:lnTo>
                <a:lnTo>
                  <a:pt x="4121" y="2444"/>
                </a:lnTo>
                <a:lnTo>
                  <a:pt x="4056" y="2016"/>
                </a:lnTo>
                <a:lnTo>
                  <a:pt x="3934" y="1584"/>
                </a:lnTo>
                <a:lnTo>
                  <a:pt x="3765" y="1195"/>
                </a:lnTo>
                <a:lnTo>
                  <a:pt x="3514" y="794"/>
                </a:lnTo>
                <a:lnTo>
                  <a:pt x="3221" y="474"/>
                </a:lnTo>
                <a:lnTo>
                  <a:pt x="2849" y="206"/>
                </a:lnTo>
                <a:lnTo>
                  <a:pt x="2454" y="48"/>
                </a:lnTo>
                <a:lnTo>
                  <a:pt x="2038" y="0"/>
                </a:lnTo>
                <a:lnTo>
                  <a:pt x="1622" y="65"/>
                </a:lnTo>
                <a:lnTo>
                  <a:pt x="1231" y="238"/>
                </a:lnTo>
                <a:lnTo>
                  <a:pt x="864" y="521"/>
                </a:lnTo>
                <a:lnTo>
                  <a:pt x="560" y="881"/>
                </a:lnTo>
                <a:lnTo>
                  <a:pt x="304" y="1333"/>
                </a:lnTo>
                <a:lnTo>
                  <a:pt x="147" y="1754"/>
                </a:lnTo>
                <a:lnTo>
                  <a:pt x="43" y="2217"/>
                </a:lnTo>
                <a:lnTo>
                  <a:pt x="0" y="2661"/>
                </a:lnTo>
                <a:lnTo>
                  <a:pt x="11" y="3111"/>
                </a:lnTo>
                <a:lnTo>
                  <a:pt x="75" y="3549"/>
                </a:lnTo>
                <a:lnTo>
                  <a:pt x="186" y="3959"/>
                </a:lnTo>
                <a:lnTo>
                  <a:pt x="365" y="4383"/>
                </a:lnTo>
                <a:lnTo>
                  <a:pt x="587" y="4748"/>
                </a:lnTo>
                <a:lnTo>
                  <a:pt x="911" y="5113"/>
                </a:lnTo>
                <a:lnTo>
                  <a:pt x="1270" y="5374"/>
                </a:lnTo>
                <a:lnTo>
                  <a:pt x="1672" y="5538"/>
                </a:lnTo>
                <a:lnTo>
                  <a:pt x="2086" y="5590"/>
                </a:lnTo>
                <a:lnTo>
                  <a:pt x="2159" y="5588"/>
                </a:lnTo>
                <a:lnTo>
                  <a:pt x="2160" y="5588"/>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80" name="Group 78"/>
          <p:cNvGrpSpPr>
            <a:grpSpLocks/>
          </p:cNvGrpSpPr>
          <p:nvPr/>
        </p:nvGrpSpPr>
        <p:grpSpPr bwMode="auto">
          <a:xfrm>
            <a:off x="3192288" y="1159841"/>
            <a:ext cx="576263" cy="3671888"/>
            <a:chOff x="1415" y="408"/>
            <a:chExt cx="409" cy="2603"/>
          </a:xfrm>
        </p:grpSpPr>
        <p:sp>
          <p:nvSpPr>
            <p:cNvPr id="81" name="Freeform 79"/>
            <p:cNvSpPr>
              <a:spLocks noChangeArrowheads="1"/>
            </p:cNvSpPr>
            <p:nvPr/>
          </p:nvSpPr>
          <p:spPr bwMode="auto">
            <a:xfrm>
              <a:off x="1464" y="408"/>
              <a:ext cx="1" cy="2568"/>
            </a:xfrm>
            <a:custGeom>
              <a:avLst/>
              <a:gdLst>
                <a:gd name="T0" fmla="*/ 0 w 1"/>
                <a:gd name="T1" fmla="*/ 0 h 2568"/>
                <a:gd name="T2" fmla="*/ 0 w 1"/>
                <a:gd name="T3" fmla="*/ 2568 h 2568"/>
              </a:gdLst>
              <a:ahLst/>
              <a:cxnLst>
                <a:cxn ang="0">
                  <a:pos x="T0" y="T1"/>
                </a:cxn>
                <a:cxn ang="0">
                  <a:pos x="T2" y="T3"/>
                </a:cxn>
              </a:cxnLst>
              <a:rect l="0" t="0" r="r" b="b"/>
              <a:pathLst>
                <a:path w="1" h="2568">
                  <a:moveTo>
                    <a:pt x="0" y="0"/>
                  </a:moveTo>
                  <a:lnTo>
                    <a:pt x="0" y="2568"/>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2" name="Freeform 80"/>
            <p:cNvSpPr>
              <a:spLocks noChangeArrowheads="1"/>
            </p:cNvSpPr>
            <p:nvPr/>
          </p:nvSpPr>
          <p:spPr bwMode="auto">
            <a:xfrm>
              <a:off x="1415" y="2913"/>
              <a:ext cx="104" cy="98"/>
            </a:xfrm>
            <a:custGeom>
              <a:avLst/>
              <a:gdLst>
                <a:gd name="T0" fmla="*/ 365 w 366"/>
                <a:gd name="T1" fmla="*/ 182 h 366"/>
                <a:gd name="T2" fmla="*/ 312 w 366"/>
                <a:gd name="T3" fmla="*/ 54 h 366"/>
                <a:gd name="T4" fmla="*/ 183 w 366"/>
                <a:gd name="T5" fmla="*/ 0 h 366"/>
                <a:gd name="T6" fmla="*/ 53 w 366"/>
                <a:gd name="T7" fmla="*/ 54 h 366"/>
                <a:gd name="T8" fmla="*/ 0 w 366"/>
                <a:gd name="T9" fmla="*/ 182 h 366"/>
                <a:gd name="T10" fmla="*/ 53 w 366"/>
                <a:gd name="T11" fmla="*/ 312 h 366"/>
                <a:gd name="T12" fmla="*/ 183 w 366"/>
                <a:gd name="T13" fmla="*/ 366 h 366"/>
                <a:gd name="T14" fmla="*/ 312 w 366"/>
                <a:gd name="T15" fmla="*/ 312 h 366"/>
                <a:gd name="T16" fmla="*/ 365 w 366"/>
                <a:gd name="T17" fmla="*/ 182 h 366"/>
                <a:gd name="T18" fmla="*/ 366 w 366"/>
                <a:gd name="T19" fmla="*/ 18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6">
                  <a:moveTo>
                    <a:pt x="365" y="182"/>
                  </a:moveTo>
                  <a:lnTo>
                    <a:pt x="312" y="54"/>
                  </a:lnTo>
                  <a:lnTo>
                    <a:pt x="183" y="0"/>
                  </a:lnTo>
                  <a:lnTo>
                    <a:pt x="53" y="54"/>
                  </a:lnTo>
                  <a:lnTo>
                    <a:pt x="0" y="182"/>
                  </a:lnTo>
                  <a:lnTo>
                    <a:pt x="53" y="312"/>
                  </a:lnTo>
                  <a:lnTo>
                    <a:pt x="183" y="366"/>
                  </a:lnTo>
                  <a:lnTo>
                    <a:pt x="312" y="312"/>
                  </a:lnTo>
                  <a:lnTo>
                    <a:pt x="365" y="182"/>
                  </a:lnTo>
                  <a:lnTo>
                    <a:pt x="366"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3" name="Text Box 81"/>
            <p:cNvSpPr txBox="1">
              <a:spLocks noChangeArrowheads="1"/>
            </p:cNvSpPr>
            <p:nvPr/>
          </p:nvSpPr>
          <p:spPr bwMode="auto">
            <a:xfrm>
              <a:off x="1440" y="2687"/>
              <a:ext cx="38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1</a:t>
              </a:r>
            </a:p>
          </p:txBody>
        </p:sp>
      </p:grpSp>
      <p:grpSp>
        <p:nvGrpSpPr>
          <p:cNvPr id="84" name="Group 82"/>
          <p:cNvGrpSpPr>
            <a:grpSpLocks/>
          </p:cNvGrpSpPr>
          <p:nvPr/>
        </p:nvGrpSpPr>
        <p:grpSpPr bwMode="auto">
          <a:xfrm>
            <a:off x="3010519" y="811257"/>
            <a:ext cx="2506663" cy="436562"/>
            <a:chOff x="1296" y="144"/>
            <a:chExt cx="1776" cy="309"/>
          </a:xfrm>
        </p:grpSpPr>
        <p:sp>
          <p:nvSpPr>
            <p:cNvPr id="85" name="Freeform 83"/>
            <p:cNvSpPr>
              <a:spLocks noChangeArrowheads="1"/>
            </p:cNvSpPr>
            <p:nvPr/>
          </p:nvSpPr>
          <p:spPr bwMode="auto">
            <a:xfrm>
              <a:off x="2828" y="355"/>
              <a:ext cx="103" cy="98"/>
            </a:xfrm>
            <a:custGeom>
              <a:avLst/>
              <a:gdLst>
                <a:gd name="T0" fmla="*/ 364 w 365"/>
                <a:gd name="T1" fmla="*/ 182 h 366"/>
                <a:gd name="T2" fmla="*/ 311 w 365"/>
                <a:gd name="T3" fmla="*/ 54 h 366"/>
                <a:gd name="T4" fmla="*/ 182 w 365"/>
                <a:gd name="T5" fmla="*/ 0 h 366"/>
                <a:gd name="T6" fmla="*/ 54 w 365"/>
                <a:gd name="T7" fmla="*/ 54 h 366"/>
                <a:gd name="T8" fmla="*/ 0 w 365"/>
                <a:gd name="T9" fmla="*/ 182 h 366"/>
                <a:gd name="T10" fmla="*/ 54 w 365"/>
                <a:gd name="T11" fmla="*/ 312 h 366"/>
                <a:gd name="T12" fmla="*/ 182 w 365"/>
                <a:gd name="T13" fmla="*/ 366 h 366"/>
                <a:gd name="T14" fmla="*/ 311 w 365"/>
                <a:gd name="T15" fmla="*/ 312 h 366"/>
                <a:gd name="T16" fmla="*/ 364 w 365"/>
                <a:gd name="T17" fmla="*/ 182 h 366"/>
                <a:gd name="T18" fmla="*/ 365 w 365"/>
                <a:gd name="T19" fmla="*/ 18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366">
                  <a:moveTo>
                    <a:pt x="364" y="182"/>
                  </a:moveTo>
                  <a:lnTo>
                    <a:pt x="311" y="54"/>
                  </a:lnTo>
                  <a:lnTo>
                    <a:pt x="182" y="0"/>
                  </a:lnTo>
                  <a:lnTo>
                    <a:pt x="54" y="54"/>
                  </a:lnTo>
                  <a:lnTo>
                    <a:pt x="0" y="182"/>
                  </a:lnTo>
                  <a:lnTo>
                    <a:pt x="54" y="312"/>
                  </a:lnTo>
                  <a:lnTo>
                    <a:pt x="182" y="366"/>
                  </a:lnTo>
                  <a:lnTo>
                    <a:pt x="311" y="312"/>
                  </a:lnTo>
                  <a:lnTo>
                    <a:pt x="364" y="182"/>
                  </a:lnTo>
                  <a:lnTo>
                    <a:pt x="365"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6" name="Freeform 84"/>
            <p:cNvSpPr>
              <a:spLocks noChangeArrowheads="1"/>
            </p:cNvSpPr>
            <p:nvPr/>
          </p:nvSpPr>
          <p:spPr bwMode="auto">
            <a:xfrm>
              <a:off x="1415" y="352"/>
              <a:ext cx="107" cy="101"/>
            </a:xfrm>
            <a:custGeom>
              <a:avLst/>
              <a:gdLst>
                <a:gd name="T0" fmla="*/ 366 w 367"/>
                <a:gd name="T1" fmla="*/ 182 h 365"/>
                <a:gd name="T2" fmla="*/ 312 w 367"/>
                <a:gd name="T3" fmla="*/ 53 h 365"/>
                <a:gd name="T4" fmla="*/ 182 w 367"/>
                <a:gd name="T5" fmla="*/ 0 h 365"/>
                <a:gd name="T6" fmla="*/ 54 w 367"/>
                <a:gd name="T7" fmla="*/ 53 h 365"/>
                <a:gd name="T8" fmla="*/ 0 w 367"/>
                <a:gd name="T9" fmla="*/ 182 h 365"/>
                <a:gd name="T10" fmla="*/ 54 w 367"/>
                <a:gd name="T11" fmla="*/ 312 h 365"/>
                <a:gd name="T12" fmla="*/ 182 w 367"/>
                <a:gd name="T13" fmla="*/ 365 h 365"/>
                <a:gd name="T14" fmla="*/ 312 w 367"/>
                <a:gd name="T15" fmla="*/ 312 h 365"/>
                <a:gd name="T16" fmla="*/ 366 w 367"/>
                <a:gd name="T17" fmla="*/ 182 h 365"/>
                <a:gd name="T18" fmla="*/ 367 w 367"/>
                <a:gd name="T19" fmla="*/ 18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5">
                  <a:moveTo>
                    <a:pt x="366" y="182"/>
                  </a:moveTo>
                  <a:lnTo>
                    <a:pt x="312" y="53"/>
                  </a:lnTo>
                  <a:lnTo>
                    <a:pt x="182" y="0"/>
                  </a:lnTo>
                  <a:lnTo>
                    <a:pt x="54" y="53"/>
                  </a:lnTo>
                  <a:lnTo>
                    <a:pt x="0" y="182"/>
                  </a:lnTo>
                  <a:lnTo>
                    <a:pt x="54" y="312"/>
                  </a:lnTo>
                  <a:lnTo>
                    <a:pt x="182" y="365"/>
                  </a:lnTo>
                  <a:lnTo>
                    <a:pt x="312" y="312"/>
                  </a:lnTo>
                  <a:lnTo>
                    <a:pt x="366" y="182"/>
                  </a:lnTo>
                  <a:lnTo>
                    <a:pt x="367"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7" name="Text Box 85"/>
            <p:cNvSpPr txBox="1">
              <a:spLocks noChangeArrowheads="1"/>
            </p:cNvSpPr>
            <p:nvPr/>
          </p:nvSpPr>
          <p:spPr bwMode="auto">
            <a:xfrm>
              <a:off x="1296" y="144"/>
              <a:ext cx="38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dirty="0">
                  <a:latin typeface="Times New Roman" panose="02020603050405020304" pitchFamily="18" charset="0"/>
                </a:rPr>
                <a:t>1'</a:t>
              </a:r>
            </a:p>
          </p:txBody>
        </p:sp>
        <p:sp>
          <p:nvSpPr>
            <p:cNvPr id="88" name="Text Box 86"/>
            <p:cNvSpPr txBox="1">
              <a:spLocks noChangeArrowheads="1"/>
            </p:cNvSpPr>
            <p:nvPr/>
          </p:nvSpPr>
          <p:spPr bwMode="auto">
            <a:xfrm>
              <a:off x="2689" y="144"/>
              <a:ext cx="383"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1"</a:t>
              </a:r>
            </a:p>
          </p:txBody>
        </p:sp>
      </p:grpSp>
      <p:grpSp>
        <p:nvGrpSpPr>
          <p:cNvPr id="89" name="Group 87"/>
          <p:cNvGrpSpPr>
            <a:grpSpLocks/>
          </p:cNvGrpSpPr>
          <p:nvPr/>
        </p:nvGrpSpPr>
        <p:grpSpPr bwMode="auto">
          <a:xfrm>
            <a:off x="3776600" y="1856347"/>
            <a:ext cx="3251200" cy="600075"/>
            <a:chOff x="1824" y="912"/>
            <a:chExt cx="2303" cy="425"/>
          </a:xfrm>
        </p:grpSpPr>
        <p:sp>
          <p:nvSpPr>
            <p:cNvPr id="90" name="Freeform 88"/>
            <p:cNvSpPr>
              <a:spLocks noChangeArrowheads="1"/>
            </p:cNvSpPr>
            <p:nvPr/>
          </p:nvSpPr>
          <p:spPr bwMode="auto">
            <a:xfrm>
              <a:off x="2033" y="1110"/>
              <a:ext cx="106" cy="100"/>
            </a:xfrm>
            <a:custGeom>
              <a:avLst/>
              <a:gdLst>
                <a:gd name="T0" fmla="*/ 365 w 366"/>
                <a:gd name="T1" fmla="*/ 183 h 366"/>
                <a:gd name="T2" fmla="*/ 312 w 366"/>
                <a:gd name="T3" fmla="*/ 54 h 366"/>
                <a:gd name="T4" fmla="*/ 183 w 366"/>
                <a:gd name="T5" fmla="*/ 0 h 366"/>
                <a:gd name="T6" fmla="*/ 53 w 366"/>
                <a:gd name="T7" fmla="*/ 54 h 366"/>
                <a:gd name="T8" fmla="*/ 0 w 366"/>
                <a:gd name="T9" fmla="*/ 183 h 366"/>
                <a:gd name="T10" fmla="*/ 53 w 366"/>
                <a:gd name="T11" fmla="*/ 312 h 366"/>
                <a:gd name="T12" fmla="*/ 183 w 366"/>
                <a:gd name="T13" fmla="*/ 366 h 366"/>
                <a:gd name="T14" fmla="*/ 312 w 366"/>
                <a:gd name="T15" fmla="*/ 312 h 366"/>
                <a:gd name="T16" fmla="*/ 365 w 366"/>
                <a:gd name="T17" fmla="*/ 183 h 366"/>
                <a:gd name="T18" fmla="*/ 366 w 366"/>
                <a:gd name="T19" fmla="*/ 18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6">
                  <a:moveTo>
                    <a:pt x="365" y="183"/>
                  </a:moveTo>
                  <a:lnTo>
                    <a:pt x="312" y="54"/>
                  </a:lnTo>
                  <a:lnTo>
                    <a:pt x="183" y="0"/>
                  </a:lnTo>
                  <a:lnTo>
                    <a:pt x="53" y="54"/>
                  </a:lnTo>
                  <a:lnTo>
                    <a:pt x="0" y="183"/>
                  </a:lnTo>
                  <a:lnTo>
                    <a:pt x="53" y="312"/>
                  </a:lnTo>
                  <a:lnTo>
                    <a:pt x="183" y="366"/>
                  </a:lnTo>
                  <a:lnTo>
                    <a:pt x="312" y="312"/>
                  </a:lnTo>
                  <a:lnTo>
                    <a:pt x="365" y="183"/>
                  </a:lnTo>
                  <a:lnTo>
                    <a:pt x="366"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1" name="Freeform 89"/>
            <p:cNvSpPr>
              <a:spLocks noChangeArrowheads="1"/>
            </p:cNvSpPr>
            <p:nvPr/>
          </p:nvSpPr>
          <p:spPr bwMode="auto">
            <a:xfrm>
              <a:off x="3634" y="1110"/>
              <a:ext cx="106" cy="100"/>
            </a:xfrm>
            <a:custGeom>
              <a:avLst/>
              <a:gdLst>
                <a:gd name="T0" fmla="*/ 366 w 367"/>
                <a:gd name="T1" fmla="*/ 183 h 366"/>
                <a:gd name="T2" fmla="*/ 312 w 367"/>
                <a:gd name="T3" fmla="*/ 54 h 366"/>
                <a:gd name="T4" fmla="*/ 183 w 367"/>
                <a:gd name="T5" fmla="*/ 0 h 366"/>
                <a:gd name="T6" fmla="*/ 54 w 367"/>
                <a:gd name="T7" fmla="*/ 54 h 366"/>
                <a:gd name="T8" fmla="*/ 0 w 367"/>
                <a:gd name="T9" fmla="*/ 183 h 366"/>
                <a:gd name="T10" fmla="*/ 54 w 367"/>
                <a:gd name="T11" fmla="*/ 312 h 366"/>
                <a:gd name="T12" fmla="*/ 183 w 367"/>
                <a:gd name="T13" fmla="*/ 366 h 366"/>
                <a:gd name="T14" fmla="*/ 312 w 367"/>
                <a:gd name="T15" fmla="*/ 312 h 366"/>
                <a:gd name="T16" fmla="*/ 366 w 367"/>
                <a:gd name="T17" fmla="*/ 183 h 366"/>
                <a:gd name="T18" fmla="*/ 367 w 367"/>
                <a:gd name="T19" fmla="*/ 18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6">
                  <a:moveTo>
                    <a:pt x="366" y="183"/>
                  </a:moveTo>
                  <a:lnTo>
                    <a:pt x="312" y="54"/>
                  </a:lnTo>
                  <a:lnTo>
                    <a:pt x="183" y="0"/>
                  </a:lnTo>
                  <a:lnTo>
                    <a:pt x="54" y="54"/>
                  </a:lnTo>
                  <a:lnTo>
                    <a:pt x="0" y="183"/>
                  </a:lnTo>
                  <a:lnTo>
                    <a:pt x="54" y="312"/>
                  </a:lnTo>
                  <a:lnTo>
                    <a:pt x="183" y="366"/>
                  </a:lnTo>
                  <a:lnTo>
                    <a:pt x="312" y="312"/>
                  </a:lnTo>
                  <a:lnTo>
                    <a:pt x="366" y="183"/>
                  </a:lnTo>
                  <a:lnTo>
                    <a:pt x="367"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2" name="Text Box 90"/>
            <p:cNvSpPr txBox="1">
              <a:spLocks noChangeArrowheads="1"/>
            </p:cNvSpPr>
            <p:nvPr/>
          </p:nvSpPr>
          <p:spPr bwMode="auto">
            <a:xfrm>
              <a:off x="1824" y="912"/>
              <a:ext cx="383"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4"</a:t>
              </a:r>
            </a:p>
          </p:txBody>
        </p:sp>
        <p:sp>
          <p:nvSpPr>
            <p:cNvPr id="93" name="Text Box 91"/>
            <p:cNvSpPr txBox="1">
              <a:spLocks noChangeArrowheads="1"/>
            </p:cNvSpPr>
            <p:nvPr/>
          </p:nvSpPr>
          <p:spPr bwMode="auto">
            <a:xfrm>
              <a:off x="3744" y="1056"/>
              <a:ext cx="383"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3"</a:t>
              </a:r>
            </a:p>
          </p:txBody>
        </p:sp>
      </p:grpSp>
      <p:grpSp>
        <p:nvGrpSpPr>
          <p:cNvPr id="94" name="Group 92"/>
          <p:cNvGrpSpPr>
            <a:grpSpLocks/>
          </p:cNvGrpSpPr>
          <p:nvPr/>
        </p:nvGrpSpPr>
        <p:grpSpPr bwMode="auto">
          <a:xfrm>
            <a:off x="1195212" y="3223592"/>
            <a:ext cx="4605338" cy="1616075"/>
            <a:chOff x="0" y="1872"/>
            <a:chExt cx="3263" cy="1145"/>
          </a:xfrm>
        </p:grpSpPr>
        <p:sp>
          <p:nvSpPr>
            <p:cNvPr id="95" name="Freeform 93"/>
            <p:cNvSpPr>
              <a:spLocks noChangeArrowheads="1"/>
            </p:cNvSpPr>
            <p:nvPr/>
          </p:nvSpPr>
          <p:spPr bwMode="auto">
            <a:xfrm>
              <a:off x="230" y="2913"/>
              <a:ext cx="103" cy="98"/>
            </a:xfrm>
            <a:custGeom>
              <a:avLst/>
              <a:gdLst>
                <a:gd name="T0" fmla="*/ 365 w 366"/>
                <a:gd name="T1" fmla="*/ 182 h 366"/>
                <a:gd name="T2" fmla="*/ 312 w 366"/>
                <a:gd name="T3" fmla="*/ 54 h 366"/>
                <a:gd name="T4" fmla="*/ 183 w 366"/>
                <a:gd name="T5" fmla="*/ 0 h 366"/>
                <a:gd name="T6" fmla="*/ 54 w 366"/>
                <a:gd name="T7" fmla="*/ 54 h 366"/>
                <a:gd name="T8" fmla="*/ 0 w 366"/>
                <a:gd name="T9" fmla="*/ 182 h 366"/>
                <a:gd name="T10" fmla="*/ 54 w 366"/>
                <a:gd name="T11" fmla="*/ 312 h 366"/>
                <a:gd name="T12" fmla="*/ 183 w 366"/>
                <a:gd name="T13" fmla="*/ 366 h 366"/>
                <a:gd name="T14" fmla="*/ 312 w 366"/>
                <a:gd name="T15" fmla="*/ 312 h 366"/>
                <a:gd name="T16" fmla="*/ 365 w 366"/>
                <a:gd name="T17" fmla="*/ 182 h 366"/>
                <a:gd name="T18" fmla="*/ 366 w 366"/>
                <a:gd name="T19" fmla="*/ 18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6">
                  <a:moveTo>
                    <a:pt x="365" y="182"/>
                  </a:moveTo>
                  <a:lnTo>
                    <a:pt x="312" y="54"/>
                  </a:lnTo>
                  <a:lnTo>
                    <a:pt x="183" y="0"/>
                  </a:lnTo>
                  <a:lnTo>
                    <a:pt x="54" y="54"/>
                  </a:lnTo>
                  <a:lnTo>
                    <a:pt x="0" y="182"/>
                  </a:lnTo>
                  <a:lnTo>
                    <a:pt x="54" y="312"/>
                  </a:lnTo>
                  <a:lnTo>
                    <a:pt x="183" y="366"/>
                  </a:lnTo>
                  <a:lnTo>
                    <a:pt x="312" y="312"/>
                  </a:lnTo>
                  <a:lnTo>
                    <a:pt x="365" y="182"/>
                  </a:lnTo>
                  <a:lnTo>
                    <a:pt x="366"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6" name="Freeform 94"/>
            <p:cNvSpPr>
              <a:spLocks noChangeArrowheads="1"/>
            </p:cNvSpPr>
            <p:nvPr/>
          </p:nvSpPr>
          <p:spPr bwMode="auto">
            <a:xfrm>
              <a:off x="2828" y="1872"/>
              <a:ext cx="103" cy="101"/>
            </a:xfrm>
            <a:custGeom>
              <a:avLst/>
              <a:gdLst>
                <a:gd name="T0" fmla="*/ 364 w 365"/>
                <a:gd name="T1" fmla="*/ 183 h 365"/>
                <a:gd name="T2" fmla="*/ 311 w 365"/>
                <a:gd name="T3" fmla="*/ 54 h 365"/>
                <a:gd name="T4" fmla="*/ 182 w 365"/>
                <a:gd name="T5" fmla="*/ 0 h 365"/>
                <a:gd name="T6" fmla="*/ 54 w 365"/>
                <a:gd name="T7" fmla="*/ 54 h 365"/>
                <a:gd name="T8" fmla="*/ 0 w 365"/>
                <a:gd name="T9" fmla="*/ 183 h 365"/>
                <a:gd name="T10" fmla="*/ 54 w 365"/>
                <a:gd name="T11" fmla="*/ 312 h 365"/>
                <a:gd name="T12" fmla="*/ 182 w 365"/>
                <a:gd name="T13" fmla="*/ 365 h 365"/>
                <a:gd name="T14" fmla="*/ 311 w 365"/>
                <a:gd name="T15" fmla="*/ 312 h 365"/>
                <a:gd name="T16" fmla="*/ 364 w 365"/>
                <a:gd name="T17" fmla="*/ 183 h 365"/>
                <a:gd name="T18" fmla="*/ 365 w 365"/>
                <a:gd name="T1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365">
                  <a:moveTo>
                    <a:pt x="364" y="183"/>
                  </a:moveTo>
                  <a:lnTo>
                    <a:pt x="311" y="54"/>
                  </a:lnTo>
                  <a:lnTo>
                    <a:pt x="182" y="0"/>
                  </a:lnTo>
                  <a:lnTo>
                    <a:pt x="54" y="54"/>
                  </a:lnTo>
                  <a:lnTo>
                    <a:pt x="0" y="183"/>
                  </a:lnTo>
                  <a:lnTo>
                    <a:pt x="54" y="312"/>
                  </a:lnTo>
                  <a:lnTo>
                    <a:pt x="182" y="365"/>
                  </a:lnTo>
                  <a:lnTo>
                    <a:pt x="311" y="312"/>
                  </a:lnTo>
                  <a:lnTo>
                    <a:pt x="364" y="183"/>
                  </a:lnTo>
                  <a:lnTo>
                    <a:pt x="365"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7" name="Freeform 95"/>
            <p:cNvSpPr>
              <a:spLocks noChangeArrowheads="1"/>
            </p:cNvSpPr>
            <p:nvPr/>
          </p:nvSpPr>
          <p:spPr bwMode="auto">
            <a:xfrm>
              <a:off x="227" y="1875"/>
              <a:ext cx="106" cy="101"/>
            </a:xfrm>
            <a:custGeom>
              <a:avLst/>
              <a:gdLst>
                <a:gd name="T0" fmla="*/ 364 w 365"/>
                <a:gd name="T1" fmla="*/ 183 h 365"/>
                <a:gd name="T2" fmla="*/ 311 w 365"/>
                <a:gd name="T3" fmla="*/ 54 h 365"/>
                <a:gd name="T4" fmla="*/ 182 w 365"/>
                <a:gd name="T5" fmla="*/ 0 h 365"/>
                <a:gd name="T6" fmla="*/ 54 w 365"/>
                <a:gd name="T7" fmla="*/ 54 h 365"/>
                <a:gd name="T8" fmla="*/ 0 w 365"/>
                <a:gd name="T9" fmla="*/ 183 h 365"/>
                <a:gd name="T10" fmla="*/ 54 w 365"/>
                <a:gd name="T11" fmla="*/ 312 h 365"/>
                <a:gd name="T12" fmla="*/ 182 w 365"/>
                <a:gd name="T13" fmla="*/ 365 h 365"/>
                <a:gd name="T14" fmla="*/ 311 w 365"/>
                <a:gd name="T15" fmla="*/ 312 h 365"/>
                <a:gd name="T16" fmla="*/ 364 w 365"/>
                <a:gd name="T17" fmla="*/ 183 h 365"/>
                <a:gd name="T18" fmla="*/ 365 w 365"/>
                <a:gd name="T1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365">
                  <a:moveTo>
                    <a:pt x="364" y="183"/>
                  </a:moveTo>
                  <a:lnTo>
                    <a:pt x="311" y="54"/>
                  </a:lnTo>
                  <a:lnTo>
                    <a:pt x="182" y="0"/>
                  </a:lnTo>
                  <a:lnTo>
                    <a:pt x="54" y="54"/>
                  </a:lnTo>
                  <a:lnTo>
                    <a:pt x="0" y="183"/>
                  </a:lnTo>
                  <a:lnTo>
                    <a:pt x="54" y="312"/>
                  </a:lnTo>
                  <a:lnTo>
                    <a:pt x="182" y="365"/>
                  </a:lnTo>
                  <a:lnTo>
                    <a:pt x="311" y="312"/>
                  </a:lnTo>
                  <a:lnTo>
                    <a:pt x="364" y="183"/>
                  </a:lnTo>
                  <a:lnTo>
                    <a:pt x="365"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8" name="Text Box 96"/>
            <p:cNvSpPr txBox="1">
              <a:spLocks noChangeArrowheads="1"/>
            </p:cNvSpPr>
            <p:nvPr/>
          </p:nvSpPr>
          <p:spPr bwMode="auto">
            <a:xfrm>
              <a:off x="0" y="1872"/>
              <a:ext cx="38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2'</a:t>
              </a:r>
            </a:p>
          </p:txBody>
        </p:sp>
        <p:sp>
          <p:nvSpPr>
            <p:cNvPr id="99" name="Text Box 97"/>
            <p:cNvSpPr txBox="1">
              <a:spLocks noChangeArrowheads="1"/>
            </p:cNvSpPr>
            <p:nvPr/>
          </p:nvSpPr>
          <p:spPr bwMode="auto">
            <a:xfrm>
              <a:off x="2880" y="1920"/>
              <a:ext cx="383"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2"</a:t>
              </a:r>
            </a:p>
          </p:txBody>
        </p:sp>
        <p:sp>
          <p:nvSpPr>
            <p:cNvPr id="100" name="Text Box 98"/>
            <p:cNvSpPr txBox="1">
              <a:spLocks noChangeArrowheads="1"/>
            </p:cNvSpPr>
            <p:nvPr/>
          </p:nvSpPr>
          <p:spPr bwMode="auto">
            <a:xfrm>
              <a:off x="0" y="2736"/>
              <a:ext cx="38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2</a:t>
              </a:r>
            </a:p>
          </p:txBody>
        </p:sp>
      </p:grpSp>
      <p:grpSp>
        <p:nvGrpSpPr>
          <p:cNvPr id="101" name="Group 99"/>
          <p:cNvGrpSpPr>
            <a:grpSpLocks/>
          </p:cNvGrpSpPr>
          <p:nvPr/>
        </p:nvGrpSpPr>
        <p:grpSpPr bwMode="auto">
          <a:xfrm>
            <a:off x="2954162" y="1434480"/>
            <a:ext cx="611188" cy="4422775"/>
            <a:chOff x="1246" y="603"/>
            <a:chExt cx="434" cy="3135"/>
          </a:xfrm>
        </p:grpSpPr>
        <p:sp>
          <p:nvSpPr>
            <p:cNvPr id="102" name="Freeform 100"/>
            <p:cNvSpPr>
              <a:spLocks noChangeArrowheads="1"/>
            </p:cNvSpPr>
            <p:nvPr/>
          </p:nvSpPr>
          <p:spPr bwMode="auto">
            <a:xfrm>
              <a:off x="1312" y="603"/>
              <a:ext cx="3" cy="2871"/>
            </a:xfrm>
            <a:custGeom>
              <a:avLst/>
              <a:gdLst>
                <a:gd name="T0" fmla="*/ 0 w 1"/>
                <a:gd name="T1" fmla="*/ 0 h 10543"/>
                <a:gd name="T2" fmla="*/ 0 w 1"/>
                <a:gd name="T3" fmla="*/ 10543 h 10543"/>
                <a:gd name="T4" fmla="*/ 1 w 1"/>
                <a:gd name="T5" fmla="*/ 10543 h 10543"/>
              </a:gdLst>
              <a:ahLst/>
              <a:cxnLst>
                <a:cxn ang="0">
                  <a:pos x="T0" y="T1"/>
                </a:cxn>
                <a:cxn ang="0">
                  <a:pos x="T2" y="T3"/>
                </a:cxn>
                <a:cxn ang="0">
                  <a:pos x="T4" y="T5"/>
                </a:cxn>
              </a:cxnLst>
              <a:rect l="0" t="0" r="r" b="b"/>
              <a:pathLst>
                <a:path w="1" h="10543">
                  <a:moveTo>
                    <a:pt x="0" y="0"/>
                  </a:moveTo>
                  <a:lnTo>
                    <a:pt x="0" y="10543"/>
                  </a:lnTo>
                  <a:lnTo>
                    <a:pt x="1" y="10543"/>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3" name="Freeform 101"/>
            <p:cNvSpPr>
              <a:spLocks noChangeArrowheads="1"/>
            </p:cNvSpPr>
            <p:nvPr/>
          </p:nvSpPr>
          <p:spPr bwMode="auto">
            <a:xfrm>
              <a:off x="1258" y="2401"/>
              <a:ext cx="106" cy="100"/>
            </a:xfrm>
            <a:custGeom>
              <a:avLst/>
              <a:gdLst>
                <a:gd name="T0" fmla="*/ 365 w 366"/>
                <a:gd name="T1" fmla="*/ 183 h 365"/>
                <a:gd name="T2" fmla="*/ 311 w 366"/>
                <a:gd name="T3" fmla="*/ 54 h 365"/>
                <a:gd name="T4" fmla="*/ 183 w 366"/>
                <a:gd name="T5" fmla="*/ 0 h 365"/>
                <a:gd name="T6" fmla="*/ 53 w 366"/>
                <a:gd name="T7" fmla="*/ 54 h 365"/>
                <a:gd name="T8" fmla="*/ 0 w 366"/>
                <a:gd name="T9" fmla="*/ 183 h 365"/>
                <a:gd name="T10" fmla="*/ 53 w 366"/>
                <a:gd name="T11" fmla="*/ 312 h 365"/>
                <a:gd name="T12" fmla="*/ 183 w 366"/>
                <a:gd name="T13" fmla="*/ 365 h 365"/>
                <a:gd name="T14" fmla="*/ 311 w 366"/>
                <a:gd name="T15" fmla="*/ 312 h 365"/>
                <a:gd name="T16" fmla="*/ 365 w 366"/>
                <a:gd name="T17" fmla="*/ 183 h 365"/>
                <a:gd name="T18" fmla="*/ 366 w 366"/>
                <a:gd name="T1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5">
                  <a:moveTo>
                    <a:pt x="365" y="183"/>
                  </a:moveTo>
                  <a:lnTo>
                    <a:pt x="311" y="54"/>
                  </a:lnTo>
                  <a:lnTo>
                    <a:pt x="183" y="0"/>
                  </a:lnTo>
                  <a:lnTo>
                    <a:pt x="53" y="54"/>
                  </a:lnTo>
                  <a:lnTo>
                    <a:pt x="0" y="183"/>
                  </a:lnTo>
                  <a:lnTo>
                    <a:pt x="53" y="312"/>
                  </a:lnTo>
                  <a:lnTo>
                    <a:pt x="183" y="365"/>
                  </a:lnTo>
                  <a:lnTo>
                    <a:pt x="311" y="312"/>
                  </a:lnTo>
                  <a:lnTo>
                    <a:pt x="365" y="183"/>
                  </a:lnTo>
                  <a:lnTo>
                    <a:pt x="366"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4" name="Freeform 102"/>
            <p:cNvSpPr>
              <a:spLocks noChangeArrowheads="1"/>
            </p:cNvSpPr>
            <p:nvPr/>
          </p:nvSpPr>
          <p:spPr bwMode="auto">
            <a:xfrm>
              <a:off x="1246" y="3444"/>
              <a:ext cx="106" cy="98"/>
            </a:xfrm>
            <a:custGeom>
              <a:avLst/>
              <a:gdLst>
                <a:gd name="T0" fmla="*/ 365 w 366"/>
                <a:gd name="T1" fmla="*/ 184 h 366"/>
                <a:gd name="T2" fmla="*/ 312 w 366"/>
                <a:gd name="T3" fmla="*/ 54 h 366"/>
                <a:gd name="T4" fmla="*/ 182 w 366"/>
                <a:gd name="T5" fmla="*/ 0 h 366"/>
                <a:gd name="T6" fmla="*/ 53 w 366"/>
                <a:gd name="T7" fmla="*/ 54 h 366"/>
                <a:gd name="T8" fmla="*/ 0 w 366"/>
                <a:gd name="T9" fmla="*/ 184 h 366"/>
                <a:gd name="T10" fmla="*/ 53 w 366"/>
                <a:gd name="T11" fmla="*/ 312 h 366"/>
                <a:gd name="T12" fmla="*/ 182 w 366"/>
                <a:gd name="T13" fmla="*/ 366 h 366"/>
                <a:gd name="T14" fmla="*/ 312 w 366"/>
                <a:gd name="T15" fmla="*/ 312 h 366"/>
                <a:gd name="T16" fmla="*/ 365 w 366"/>
                <a:gd name="T17" fmla="*/ 184 h 366"/>
                <a:gd name="T18" fmla="*/ 366 w 366"/>
                <a:gd name="T19" fmla="*/ 18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6">
                  <a:moveTo>
                    <a:pt x="365" y="184"/>
                  </a:moveTo>
                  <a:lnTo>
                    <a:pt x="312" y="54"/>
                  </a:lnTo>
                  <a:lnTo>
                    <a:pt x="182" y="0"/>
                  </a:lnTo>
                  <a:lnTo>
                    <a:pt x="53" y="54"/>
                  </a:lnTo>
                  <a:lnTo>
                    <a:pt x="0" y="184"/>
                  </a:lnTo>
                  <a:lnTo>
                    <a:pt x="53" y="312"/>
                  </a:lnTo>
                  <a:lnTo>
                    <a:pt x="182" y="366"/>
                  </a:lnTo>
                  <a:lnTo>
                    <a:pt x="312" y="312"/>
                  </a:lnTo>
                  <a:lnTo>
                    <a:pt x="365" y="184"/>
                  </a:lnTo>
                  <a:lnTo>
                    <a:pt x="366" y="184"/>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5" name="Text Box 103"/>
            <p:cNvSpPr txBox="1">
              <a:spLocks noChangeArrowheads="1"/>
            </p:cNvSpPr>
            <p:nvPr/>
          </p:nvSpPr>
          <p:spPr bwMode="auto">
            <a:xfrm>
              <a:off x="1296" y="2208"/>
              <a:ext cx="38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6</a:t>
              </a:r>
            </a:p>
          </p:txBody>
        </p:sp>
        <p:sp>
          <p:nvSpPr>
            <p:cNvPr id="106" name="Text Box 104"/>
            <p:cNvSpPr txBox="1">
              <a:spLocks noChangeArrowheads="1"/>
            </p:cNvSpPr>
            <p:nvPr/>
          </p:nvSpPr>
          <p:spPr bwMode="auto">
            <a:xfrm>
              <a:off x="1296" y="3456"/>
              <a:ext cx="38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5</a:t>
              </a:r>
            </a:p>
          </p:txBody>
        </p:sp>
      </p:grpSp>
      <p:grpSp>
        <p:nvGrpSpPr>
          <p:cNvPr id="107" name="Group 105"/>
          <p:cNvGrpSpPr>
            <a:grpSpLocks/>
          </p:cNvGrpSpPr>
          <p:nvPr/>
        </p:nvGrpSpPr>
        <p:grpSpPr bwMode="auto">
          <a:xfrm>
            <a:off x="2142951" y="2225054"/>
            <a:ext cx="542925" cy="3968750"/>
            <a:chOff x="672" y="1164"/>
            <a:chExt cx="384" cy="2813"/>
          </a:xfrm>
        </p:grpSpPr>
        <p:sp>
          <p:nvSpPr>
            <p:cNvPr id="108" name="Freeform 106"/>
            <p:cNvSpPr>
              <a:spLocks noChangeArrowheads="1"/>
            </p:cNvSpPr>
            <p:nvPr/>
          </p:nvSpPr>
          <p:spPr bwMode="auto">
            <a:xfrm>
              <a:off x="876" y="1164"/>
              <a:ext cx="1" cy="2568"/>
            </a:xfrm>
            <a:custGeom>
              <a:avLst/>
              <a:gdLst>
                <a:gd name="T0" fmla="*/ 0 w 1"/>
                <a:gd name="T1" fmla="*/ 0 h 2568"/>
                <a:gd name="T2" fmla="*/ 0 w 1"/>
                <a:gd name="T3" fmla="*/ 2568 h 2568"/>
              </a:gdLst>
              <a:ahLst/>
              <a:cxnLst>
                <a:cxn ang="0">
                  <a:pos x="T0" y="T1"/>
                </a:cxn>
                <a:cxn ang="0">
                  <a:pos x="T2" y="T3"/>
                </a:cxn>
              </a:cxnLst>
              <a:rect l="0" t="0" r="r" b="b"/>
              <a:pathLst>
                <a:path w="1" h="2568">
                  <a:moveTo>
                    <a:pt x="0" y="0"/>
                  </a:moveTo>
                  <a:lnTo>
                    <a:pt x="0" y="2568"/>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9" name="Freeform 107"/>
            <p:cNvSpPr>
              <a:spLocks noChangeArrowheads="1"/>
            </p:cNvSpPr>
            <p:nvPr/>
          </p:nvSpPr>
          <p:spPr bwMode="auto">
            <a:xfrm>
              <a:off x="813" y="2150"/>
              <a:ext cx="106" cy="101"/>
            </a:xfrm>
            <a:custGeom>
              <a:avLst/>
              <a:gdLst>
                <a:gd name="T0" fmla="*/ 366 w 367"/>
                <a:gd name="T1" fmla="*/ 183 h 365"/>
                <a:gd name="T2" fmla="*/ 312 w 367"/>
                <a:gd name="T3" fmla="*/ 53 h 365"/>
                <a:gd name="T4" fmla="*/ 184 w 367"/>
                <a:gd name="T5" fmla="*/ 0 h 365"/>
                <a:gd name="T6" fmla="*/ 54 w 367"/>
                <a:gd name="T7" fmla="*/ 53 h 365"/>
                <a:gd name="T8" fmla="*/ 0 w 367"/>
                <a:gd name="T9" fmla="*/ 183 h 365"/>
                <a:gd name="T10" fmla="*/ 54 w 367"/>
                <a:gd name="T11" fmla="*/ 312 h 365"/>
                <a:gd name="T12" fmla="*/ 184 w 367"/>
                <a:gd name="T13" fmla="*/ 365 h 365"/>
                <a:gd name="T14" fmla="*/ 312 w 367"/>
                <a:gd name="T15" fmla="*/ 312 h 365"/>
                <a:gd name="T16" fmla="*/ 366 w 367"/>
                <a:gd name="T17" fmla="*/ 183 h 365"/>
                <a:gd name="T18" fmla="*/ 367 w 367"/>
                <a:gd name="T1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5">
                  <a:moveTo>
                    <a:pt x="366" y="183"/>
                  </a:moveTo>
                  <a:lnTo>
                    <a:pt x="312" y="53"/>
                  </a:lnTo>
                  <a:lnTo>
                    <a:pt x="184" y="0"/>
                  </a:lnTo>
                  <a:lnTo>
                    <a:pt x="54" y="53"/>
                  </a:lnTo>
                  <a:lnTo>
                    <a:pt x="0" y="183"/>
                  </a:lnTo>
                  <a:lnTo>
                    <a:pt x="54" y="312"/>
                  </a:lnTo>
                  <a:lnTo>
                    <a:pt x="184" y="365"/>
                  </a:lnTo>
                  <a:lnTo>
                    <a:pt x="312" y="312"/>
                  </a:lnTo>
                  <a:lnTo>
                    <a:pt x="366" y="183"/>
                  </a:lnTo>
                  <a:lnTo>
                    <a:pt x="367"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0" name="Freeform 108"/>
            <p:cNvSpPr>
              <a:spLocks noChangeArrowheads="1"/>
            </p:cNvSpPr>
            <p:nvPr/>
          </p:nvSpPr>
          <p:spPr bwMode="auto">
            <a:xfrm>
              <a:off x="821" y="3673"/>
              <a:ext cx="107" cy="100"/>
            </a:xfrm>
            <a:custGeom>
              <a:avLst/>
              <a:gdLst>
                <a:gd name="T0" fmla="*/ 365 w 366"/>
                <a:gd name="T1" fmla="*/ 183 h 366"/>
                <a:gd name="T2" fmla="*/ 311 w 366"/>
                <a:gd name="T3" fmla="*/ 54 h 366"/>
                <a:gd name="T4" fmla="*/ 182 w 366"/>
                <a:gd name="T5" fmla="*/ 0 h 366"/>
                <a:gd name="T6" fmla="*/ 53 w 366"/>
                <a:gd name="T7" fmla="*/ 54 h 366"/>
                <a:gd name="T8" fmla="*/ 0 w 366"/>
                <a:gd name="T9" fmla="*/ 183 h 366"/>
                <a:gd name="T10" fmla="*/ 53 w 366"/>
                <a:gd name="T11" fmla="*/ 312 h 366"/>
                <a:gd name="T12" fmla="*/ 182 w 366"/>
                <a:gd name="T13" fmla="*/ 366 h 366"/>
                <a:gd name="T14" fmla="*/ 311 w 366"/>
                <a:gd name="T15" fmla="*/ 312 h 366"/>
                <a:gd name="T16" fmla="*/ 365 w 366"/>
                <a:gd name="T17" fmla="*/ 183 h 366"/>
                <a:gd name="T18" fmla="*/ 366 w 366"/>
                <a:gd name="T19" fmla="*/ 18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6">
                  <a:moveTo>
                    <a:pt x="365" y="183"/>
                  </a:moveTo>
                  <a:lnTo>
                    <a:pt x="311" y="54"/>
                  </a:lnTo>
                  <a:lnTo>
                    <a:pt x="182" y="0"/>
                  </a:lnTo>
                  <a:lnTo>
                    <a:pt x="53" y="54"/>
                  </a:lnTo>
                  <a:lnTo>
                    <a:pt x="0" y="183"/>
                  </a:lnTo>
                  <a:lnTo>
                    <a:pt x="53" y="312"/>
                  </a:lnTo>
                  <a:lnTo>
                    <a:pt x="182" y="366"/>
                  </a:lnTo>
                  <a:lnTo>
                    <a:pt x="311" y="312"/>
                  </a:lnTo>
                  <a:lnTo>
                    <a:pt x="365" y="183"/>
                  </a:lnTo>
                  <a:lnTo>
                    <a:pt x="366"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1" name="Text Box 109"/>
            <p:cNvSpPr txBox="1">
              <a:spLocks noChangeArrowheads="1"/>
            </p:cNvSpPr>
            <p:nvPr/>
          </p:nvSpPr>
          <p:spPr bwMode="auto">
            <a:xfrm>
              <a:off x="672" y="1967"/>
              <a:ext cx="38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4</a:t>
              </a:r>
            </a:p>
          </p:txBody>
        </p:sp>
        <p:sp>
          <p:nvSpPr>
            <p:cNvPr id="112" name="Text Box 110"/>
            <p:cNvSpPr txBox="1">
              <a:spLocks noChangeArrowheads="1"/>
            </p:cNvSpPr>
            <p:nvPr/>
          </p:nvSpPr>
          <p:spPr bwMode="auto">
            <a:xfrm>
              <a:off x="672" y="3696"/>
              <a:ext cx="38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3</a:t>
              </a:r>
            </a:p>
          </p:txBody>
        </p:sp>
      </p:grpSp>
      <p:grpSp>
        <p:nvGrpSpPr>
          <p:cNvPr id="113" name="Group 111"/>
          <p:cNvGrpSpPr>
            <a:grpSpLocks/>
          </p:cNvGrpSpPr>
          <p:nvPr/>
        </p:nvGrpSpPr>
        <p:grpSpPr bwMode="auto">
          <a:xfrm>
            <a:off x="8707248" y="3888054"/>
            <a:ext cx="2270125" cy="2320925"/>
            <a:chOff x="3821" y="2330"/>
            <a:chExt cx="1430" cy="1462"/>
          </a:xfrm>
        </p:grpSpPr>
        <p:grpSp>
          <p:nvGrpSpPr>
            <p:cNvPr id="114" name="Group 112"/>
            <p:cNvGrpSpPr>
              <a:grpSpLocks/>
            </p:cNvGrpSpPr>
            <p:nvPr/>
          </p:nvGrpSpPr>
          <p:grpSpPr bwMode="auto">
            <a:xfrm>
              <a:off x="3821" y="2330"/>
              <a:ext cx="1430" cy="1462"/>
              <a:chOff x="3694" y="1296"/>
              <a:chExt cx="1897" cy="1942"/>
            </a:xfrm>
          </p:grpSpPr>
          <p:sp>
            <p:nvSpPr>
              <p:cNvPr id="130" name="Freeform 113"/>
              <p:cNvSpPr>
                <a:spLocks noChangeArrowheads="1"/>
              </p:cNvSpPr>
              <p:nvPr/>
            </p:nvSpPr>
            <p:spPr bwMode="auto">
              <a:xfrm>
                <a:off x="4624" y="1296"/>
                <a:ext cx="967" cy="1354"/>
              </a:xfrm>
              <a:custGeom>
                <a:avLst/>
                <a:gdLst>
                  <a:gd name="T0" fmla="*/ 2794 w 3370"/>
                  <a:gd name="T1" fmla="*/ 4972 h 4972"/>
                  <a:gd name="T2" fmla="*/ 3004 w 3370"/>
                  <a:gd name="T3" fmla="*/ 4806 h 4972"/>
                  <a:gd name="T4" fmla="*/ 3171 w 3370"/>
                  <a:gd name="T5" fmla="*/ 4579 h 4972"/>
                  <a:gd name="T6" fmla="*/ 3290 w 3370"/>
                  <a:gd name="T7" fmla="*/ 4296 h 4972"/>
                  <a:gd name="T8" fmla="*/ 3356 w 3370"/>
                  <a:gd name="T9" fmla="*/ 3966 h 4972"/>
                  <a:gd name="T10" fmla="*/ 3370 w 3370"/>
                  <a:gd name="T11" fmla="*/ 3598 h 4972"/>
                  <a:gd name="T12" fmla="*/ 3330 w 3370"/>
                  <a:gd name="T13" fmla="*/ 3200 h 4972"/>
                  <a:gd name="T14" fmla="*/ 3236 w 3370"/>
                  <a:gd name="T15" fmla="*/ 2784 h 4972"/>
                  <a:gd name="T16" fmla="*/ 3094 w 3370"/>
                  <a:gd name="T17" fmla="*/ 2363 h 4972"/>
                  <a:gd name="T18" fmla="*/ 2904 w 3370"/>
                  <a:gd name="T19" fmla="*/ 1948 h 4972"/>
                  <a:gd name="T20" fmla="*/ 2674 w 3370"/>
                  <a:gd name="T21" fmla="*/ 1547 h 4972"/>
                  <a:gd name="T22" fmla="*/ 2408 w 3370"/>
                  <a:gd name="T23" fmla="*/ 1175 h 4972"/>
                  <a:gd name="T24" fmla="*/ 2114 w 3370"/>
                  <a:gd name="T25" fmla="*/ 840 h 4972"/>
                  <a:gd name="T26" fmla="*/ 1802 w 3370"/>
                  <a:gd name="T27" fmla="*/ 552 h 4972"/>
                  <a:gd name="T28" fmla="*/ 1478 w 3370"/>
                  <a:gd name="T29" fmla="*/ 318 h 4972"/>
                  <a:gd name="T30" fmla="*/ 1152 w 3370"/>
                  <a:gd name="T31" fmla="*/ 145 h 4972"/>
                  <a:gd name="T32" fmla="*/ 832 w 3370"/>
                  <a:gd name="T33" fmla="*/ 38 h 4972"/>
                  <a:gd name="T34" fmla="*/ 529 w 3370"/>
                  <a:gd name="T35" fmla="*/ 0 h 4972"/>
                  <a:gd name="T36" fmla="*/ 248 w 3370"/>
                  <a:gd name="T37" fmla="*/ 31 h 4972"/>
                  <a:gd name="T38" fmla="*/ 0 w 3370"/>
                  <a:gd name="T39" fmla="*/ 130 h 4972"/>
                  <a:gd name="T40" fmla="*/ 1 w 3370"/>
                  <a:gd name="T41" fmla="*/ 130 h 4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0" h="4972">
                    <a:moveTo>
                      <a:pt x="2794" y="4972"/>
                    </a:moveTo>
                    <a:lnTo>
                      <a:pt x="3004" y="4806"/>
                    </a:lnTo>
                    <a:lnTo>
                      <a:pt x="3171" y="4579"/>
                    </a:lnTo>
                    <a:lnTo>
                      <a:pt x="3290" y="4296"/>
                    </a:lnTo>
                    <a:lnTo>
                      <a:pt x="3356" y="3966"/>
                    </a:lnTo>
                    <a:lnTo>
                      <a:pt x="3370" y="3598"/>
                    </a:lnTo>
                    <a:lnTo>
                      <a:pt x="3330" y="3200"/>
                    </a:lnTo>
                    <a:lnTo>
                      <a:pt x="3236" y="2784"/>
                    </a:lnTo>
                    <a:lnTo>
                      <a:pt x="3094" y="2363"/>
                    </a:lnTo>
                    <a:lnTo>
                      <a:pt x="2904" y="1948"/>
                    </a:lnTo>
                    <a:lnTo>
                      <a:pt x="2674" y="1547"/>
                    </a:lnTo>
                    <a:lnTo>
                      <a:pt x="2408" y="1175"/>
                    </a:lnTo>
                    <a:lnTo>
                      <a:pt x="2114" y="840"/>
                    </a:lnTo>
                    <a:lnTo>
                      <a:pt x="1802" y="552"/>
                    </a:lnTo>
                    <a:lnTo>
                      <a:pt x="1478" y="318"/>
                    </a:lnTo>
                    <a:lnTo>
                      <a:pt x="1152" y="145"/>
                    </a:lnTo>
                    <a:lnTo>
                      <a:pt x="832" y="38"/>
                    </a:lnTo>
                    <a:lnTo>
                      <a:pt x="529" y="0"/>
                    </a:lnTo>
                    <a:lnTo>
                      <a:pt x="248" y="31"/>
                    </a:lnTo>
                    <a:lnTo>
                      <a:pt x="0" y="130"/>
                    </a:lnTo>
                    <a:lnTo>
                      <a:pt x="1" y="13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1" name="Freeform 114"/>
              <p:cNvSpPr>
                <a:spLocks noChangeArrowheads="1"/>
              </p:cNvSpPr>
              <p:nvPr/>
            </p:nvSpPr>
            <p:spPr bwMode="auto">
              <a:xfrm>
                <a:off x="3694" y="1429"/>
                <a:ext cx="1412" cy="1809"/>
              </a:xfrm>
              <a:custGeom>
                <a:avLst/>
                <a:gdLst>
                  <a:gd name="T0" fmla="*/ 4497 w 4917"/>
                  <a:gd name="T1" fmla="*/ 4323 h 6642"/>
                  <a:gd name="T2" fmla="*/ 4730 w 4917"/>
                  <a:gd name="T3" fmla="*/ 3671 h 6642"/>
                  <a:gd name="T4" fmla="*/ 4873 w 4917"/>
                  <a:gd name="T5" fmla="*/ 2994 h 6642"/>
                  <a:gd name="T6" fmla="*/ 4917 w 4917"/>
                  <a:gd name="T7" fmla="*/ 2351 h 6642"/>
                  <a:gd name="T8" fmla="*/ 4862 w 4917"/>
                  <a:gd name="T9" fmla="*/ 1725 h 6642"/>
                  <a:gd name="T10" fmla="*/ 4732 w 4917"/>
                  <a:gd name="T11" fmla="*/ 1232 h 6642"/>
                  <a:gd name="T12" fmla="*/ 4522 w 4917"/>
                  <a:gd name="T13" fmla="*/ 792 h 6642"/>
                  <a:gd name="T14" fmla="*/ 4279 w 4917"/>
                  <a:gd name="T15" fmla="*/ 476 h 6642"/>
                  <a:gd name="T16" fmla="*/ 3985 w 4917"/>
                  <a:gd name="T17" fmla="*/ 232 h 6642"/>
                  <a:gd name="T18" fmla="*/ 3662 w 4917"/>
                  <a:gd name="T19" fmla="*/ 75 h 6642"/>
                  <a:gd name="T20" fmla="*/ 3314 w 4917"/>
                  <a:gd name="T21" fmla="*/ 0 h 6642"/>
                  <a:gd name="T22" fmla="*/ 2922 w 4917"/>
                  <a:gd name="T23" fmla="*/ 9 h 6642"/>
                  <a:gd name="T24" fmla="*/ 2527 w 4917"/>
                  <a:gd name="T25" fmla="*/ 104 h 6642"/>
                  <a:gd name="T26" fmla="*/ 2066 w 4917"/>
                  <a:gd name="T27" fmla="*/ 320 h 6642"/>
                  <a:gd name="T28" fmla="*/ 1633 w 4917"/>
                  <a:gd name="T29" fmla="*/ 631 h 6642"/>
                  <a:gd name="T30" fmla="*/ 1181 w 4917"/>
                  <a:gd name="T31" fmla="*/ 1084 h 6642"/>
                  <a:gd name="T32" fmla="*/ 790 w 4917"/>
                  <a:gd name="T33" fmla="*/ 1617 h 6642"/>
                  <a:gd name="T34" fmla="*/ 461 w 4917"/>
                  <a:gd name="T35" fmla="*/ 2227 h 6642"/>
                  <a:gd name="T36" fmla="*/ 213 w 4917"/>
                  <a:gd name="T37" fmla="*/ 2882 h 6642"/>
                  <a:gd name="T38" fmla="*/ 60 w 4917"/>
                  <a:gd name="T39" fmla="*/ 3543 h 6642"/>
                  <a:gd name="T40" fmla="*/ 0 w 4917"/>
                  <a:gd name="T41" fmla="*/ 4213 h 6642"/>
                  <a:gd name="T42" fmla="*/ 39 w 4917"/>
                  <a:gd name="T43" fmla="*/ 4819 h 6642"/>
                  <a:gd name="T44" fmla="*/ 178 w 4917"/>
                  <a:gd name="T45" fmla="*/ 5390 h 6642"/>
                  <a:gd name="T46" fmla="*/ 365 w 4917"/>
                  <a:gd name="T47" fmla="*/ 5800 h 6642"/>
                  <a:gd name="T48" fmla="*/ 619 w 4917"/>
                  <a:gd name="T49" fmla="*/ 6146 h 6642"/>
                  <a:gd name="T50" fmla="*/ 903 w 4917"/>
                  <a:gd name="T51" fmla="*/ 6391 h 6642"/>
                  <a:gd name="T52" fmla="*/ 1228 w 4917"/>
                  <a:gd name="T53" fmla="*/ 6558 h 6642"/>
                  <a:gd name="T54" fmla="*/ 1582 w 4917"/>
                  <a:gd name="T55" fmla="*/ 6642 h 6642"/>
                  <a:gd name="T56" fmla="*/ 1951 w 4917"/>
                  <a:gd name="T57" fmla="*/ 6641 h 6642"/>
                  <a:gd name="T58" fmla="*/ 2377 w 4917"/>
                  <a:gd name="T59" fmla="*/ 6543 h 6642"/>
                  <a:gd name="T60" fmla="*/ 2791 w 4917"/>
                  <a:gd name="T61" fmla="*/ 6357 h 6642"/>
                  <a:gd name="T62" fmla="*/ 3279 w 4917"/>
                  <a:gd name="T63" fmla="*/ 6016 h 6642"/>
                  <a:gd name="T64" fmla="*/ 3717 w 4917"/>
                  <a:gd name="T65" fmla="*/ 5580 h 6642"/>
                  <a:gd name="T66" fmla="*/ 4118 w 4917"/>
                  <a:gd name="T67" fmla="*/ 5039 h 6642"/>
                  <a:gd name="T68" fmla="*/ 4447 w 4917"/>
                  <a:gd name="T69" fmla="*/ 4435 h 6642"/>
                  <a:gd name="T70" fmla="*/ 4497 w 4917"/>
                  <a:gd name="T71" fmla="*/ 4323 h 6642"/>
                  <a:gd name="T72" fmla="*/ 4498 w 4917"/>
                  <a:gd name="T73" fmla="*/ 4323 h 6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17" h="6642">
                    <a:moveTo>
                      <a:pt x="4497" y="4323"/>
                    </a:moveTo>
                    <a:lnTo>
                      <a:pt x="4730" y="3671"/>
                    </a:lnTo>
                    <a:lnTo>
                      <a:pt x="4873" y="2994"/>
                    </a:lnTo>
                    <a:lnTo>
                      <a:pt x="4917" y="2351"/>
                    </a:lnTo>
                    <a:lnTo>
                      <a:pt x="4862" y="1725"/>
                    </a:lnTo>
                    <a:lnTo>
                      <a:pt x="4732" y="1232"/>
                    </a:lnTo>
                    <a:lnTo>
                      <a:pt x="4522" y="792"/>
                    </a:lnTo>
                    <a:lnTo>
                      <a:pt x="4279" y="476"/>
                    </a:lnTo>
                    <a:lnTo>
                      <a:pt x="3985" y="232"/>
                    </a:lnTo>
                    <a:lnTo>
                      <a:pt x="3662" y="75"/>
                    </a:lnTo>
                    <a:lnTo>
                      <a:pt x="3314" y="0"/>
                    </a:lnTo>
                    <a:lnTo>
                      <a:pt x="2922" y="9"/>
                    </a:lnTo>
                    <a:lnTo>
                      <a:pt x="2527" y="104"/>
                    </a:lnTo>
                    <a:lnTo>
                      <a:pt x="2066" y="320"/>
                    </a:lnTo>
                    <a:lnTo>
                      <a:pt x="1633" y="631"/>
                    </a:lnTo>
                    <a:lnTo>
                      <a:pt x="1181" y="1084"/>
                    </a:lnTo>
                    <a:lnTo>
                      <a:pt x="790" y="1617"/>
                    </a:lnTo>
                    <a:lnTo>
                      <a:pt x="461" y="2227"/>
                    </a:lnTo>
                    <a:lnTo>
                      <a:pt x="213" y="2882"/>
                    </a:lnTo>
                    <a:lnTo>
                      <a:pt x="60" y="3543"/>
                    </a:lnTo>
                    <a:lnTo>
                      <a:pt x="0" y="4213"/>
                    </a:lnTo>
                    <a:lnTo>
                      <a:pt x="39" y="4819"/>
                    </a:lnTo>
                    <a:lnTo>
                      <a:pt x="178" y="5390"/>
                    </a:lnTo>
                    <a:lnTo>
                      <a:pt x="365" y="5800"/>
                    </a:lnTo>
                    <a:lnTo>
                      <a:pt x="619" y="6146"/>
                    </a:lnTo>
                    <a:lnTo>
                      <a:pt x="903" y="6391"/>
                    </a:lnTo>
                    <a:lnTo>
                      <a:pt x="1228" y="6558"/>
                    </a:lnTo>
                    <a:lnTo>
                      <a:pt x="1582" y="6642"/>
                    </a:lnTo>
                    <a:lnTo>
                      <a:pt x="1951" y="6641"/>
                    </a:lnTo>
                    <a:lnTo>
                      <a:pt x="2377" y="6543"/>
                    </a:lnTo>
                    <a:lnTo>
                      <a:pt x="2791" y="6357"/>
                    </a:lnTo>
                    <a:lnTo>
                      <a:pt x="3279" y="6016"/>
                    </a:lnTo>
                    <a:lnTo>
                      <a:pt x="3717" y="5580"/>
                    </a:lnTo>
                    <a:lnTo>
                      <a:pt x="4118" y="5039"/>
                    </a:lnTo>
                    <a:lnTo>
                      <a:pt x="4447" y="4435"/>
                    </a:lnTo>
                    <a:lnTo>
                      <a:pt x="4497" y="4323"/>
                    </a:lnTo>
                    <a:lnTo>
                      <a:pt x="4498" y="4323"/>
                    </a:lnTo>
                  </a:path>
                </a:pathLst>
              </a:custGeom>
              <a:solidFill>
                <a:srgbClr val="FFFF00"/>
              </a:solidFill>
              <a:ln w="38100">
                <a:solidFill>
                  <a:srgbClr val="FF33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2" name="Freeform 115"/>
              <p:cNvSpPr>
                <a:spLocks noChangeArrowheads="1"/>
              </p:cNvSpPr>
              <p:nvPr/>
            </p:nvSpPr>
            <p:spPr bwMode="auto">
              <a:xfrm>
                <a:off x="4297" y="1331"/>
                <a:ext cx="327" cy="180"/>
              </a:xfrm>
              <a:custGeom>
                <a:avLst/>
                <a:gdLst>
                  <a:gd name="T0" fmla="*/ 1139 w 1139"/>
                  <a:gd name="T1" fmla="*/ 0 h 658"/>
                  <a:gd name="T2" fmla="*/ 0 w 1139"/>
                  <a:gd name="T3" fmla="*/ 658 h 658"/>
                  <a:gd name="T4" fmla="*/ 2 w 1139"/>
                  <a:gd name="T5" fmla="*/ 658 h 658"/>
                </a:gdLst>
                <a:ahLst/>
                <a:cxnLst>
                  <a:cxn ang="0">
                    <a:pos x="T0" y="T1"/>
                  </a:cxn>
                  <a:cxn ang="0">
                    <a:pos x="T2" y="T3"/>
                  </a:cxn>
                  <a:cxn ang="0">
                    <a:pos x="T4" y="T5"/>
                  </a:cxn>
                </a:cxnLst>
                <a:rect l="0" t="0" r="r" b="b"/>
                <a:pathLst>
                  <a:path w="1139" h="658">
                    <a:moveTo>
                      <a:pt x="1139" y="0"/>
                    </a:moveTo>
                    <a:lnTo>
                      <a:pt x="0" y="658"/>
                    </a:lnTo>
                    <a:lnTo>
                      <a:pt x="2" y="658"/>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3" name="Freeform 116"/>
              <p:cNvSpPr>
                <a:spLocks noChangeArrowheads="1"/>
              </p:cNvSpPr>
              <p:nvPr/>
            </p:nvSpPr>
            <p:spPr bwMode="auto">
              <a:xfrm>
                <a:off x="4503" y="2650"/>
                <a:ext cx="922" cy="506"/>
              </a:xfrm>
              <a:custGeom>
                <a:avLst/>
                <a:gdLst>
                  <a:gd name="T0" fmla="*/ 0 w 3209"/>
                  <a:gd name="T1" fmla="*/ 1853 h 1853"/>
                  <a:gd name="T2" fmla="*/ 3208 w 3209"/>
                  <a:gd name="T3" fmla="*/ 0 h 1853"/>
                  <a:gd name="T4" fmla="*/ 3209 w 3209"/>
                  <a:gd name="T5" fmla="*/ 0 h 1853"/>
                </a:gdLst>
                <a:ahLst/>
                <a:cxnLst>
                  <a:cxn ang="0">
                    <a:pos x="T0" y="T1"/>
                  </a:cxn>
                  <a:cxn ang="0">
                    <a:pos x="T2" y="T3"/>
                  </a:cxn>
                  <a:cxn ang="0">
                    <a:pos x="T4" y="T5"/>
                  </a:cxn>
                </a:cxnLst>
                <a:rect l="0" t="0" r="r" b="b"/>
                <a:pathLst>
                  <a:path w="3209" h="1853">
                    <a:moveTo>
                      <a:pt x="0" y="1853"/>
                    </a:moveTo>
                    <a:lnTo>
                      <a:pt x="3208" y="0"/>
                    </a:lnTo>
                    <a:lnTo>
                      <a:pt x="3209"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15" name="Group 117"/>
            <p:cNvGrpSpPr>
              <a:grpSpLocks/>
            </p:cNvGrpSpPr>
            <p:nvPr/>
          </p:nvGrpSpPr>
          <p:grpSpPr bwMode="auto">
            <a:xfrm>
              <a:off x="3897" y="2477"/>
              <a:ext cx="891" cy="1292"/>
              <a:chOff x="3794" y="1492"/>
              <a:chExt cx="1183" cy="1716"/>
            </a:xfrm>
          </p:grpSpPr>
          <p:grpSp>
            <p:nvGrpSpPr>
              <p:cNvPr id="116" name="Group 118"/>
              <p:cNvGrpSpPr>
                <a:grpSpLocks/>
              </p:cNvGrpSpPr>
              <p:nvPr/>
            </p:nvGrpSpPr>
            <p:grpSpPr bwMode="auto">
              <a:xfrm>
                <a:off x="3794" y="1492"/>
                <a:ext cx="1183" cy="1716"/>
                <a:chOff x="3794" y="1492"/>
                <a:chExt cx="1183" cy="1716"/>
              </a:xfrm>
            </p:grpSpPr>
            <p:sp>
              <p:nvSpPr>
                <p:cNvPr id="118" name="Freeform 119"/>
                <p:cNvSpPr>
                  <a:spLocks noChangeArrowheads="1"/>
                </p:cNvSpPr>
                <p:nvPr/>
              </p:nvSpPr>
              <p:spPr bwMode="auto">
                <a:xfrm>
                  <a:off x="4670" y="1492"/>
                  <a:ext cx="178" cy="324"/>
                </a:xfrm>
                <a:custGeom>
                  <a:avLst/>
                  <a:gdLst>
                    <a:gd name="T0" fmla="*/ 621 w 621"/>
                    <a:gd name="T1" fmla="*/ 0 h 1191"/>
                    <a:gd name="T2" fmla="*/ 0 w 621"/>
                    <a:gd name="T3" fmla="*/ 1191 h 1191"/>
                    <a:gd name="T4" fmla="*/ 1 w 621"/>
                    <a:gd name="T5" fmla="*/ 1191 h 1191"/>
                  </a:gdLst>
                  <a:ahLst/>
                  <a:cxnLst>
                    <a:cxn ang="0">
                      <a:pos x="T0" y="T1"/>
                    </a:cxn>
                    <a:cxn ang="0">
                      <a:pos x="T2" y="T3"/>
                    </a:cxn>
                    <a:cxn ang="0">
                      <a:pos x="T4" y="T5"/>
                    </a:cxn>
                  </a:cxnLst>
                  <a:rect l="0" t="0" r="r" b="b"/>
                  <a:pathLst>
                    <a:path w="621" h="1191">
                      <a:moveTo>
                        <a:pt x="621" y="0"/>
                      </a:moveTo>
                      <a:lnTo>
                        <a:pt x="0" y="1191"/>
                      </a:lnTo>
                      <a:lnTo>
                        <a:pt x="1" y="119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9" name="Freeform 120"/>
                <p:cNvSpPr>
                  <a:spLocks noChangeArrowheads="1"/>
                </p:cNvSpPr>
                <p:nvPr/>
              </p:nvSpPr>
              <p:spPr bwMode="auto">
                <a:xfrm>
                  <a:off x="4607" y="1871"/>
                  <a:ext cx="31" cy="57"/>
                </a:xfrm>
                <a:custGeom>
                  <a:avLst/>
                  <a:gdLst>
                    <a:gd name="T0" fmla="*/ 108 w 108"/>
                    <a:gd name="T1" fmla="*/ 0 h 206"/>
                    <a:gd name="T2" fmla="*/ 0 w 108"/>
                    <a:gd name="T3" fmla="*/ 206 h 206"/>
                    <a:gd name="T4" fmla="*/ 1 w 108"/>
                    <a:gd name="T5" fmla="*/ 206 h 206"/>
                  </a:gdLst>
                  <a:ahLst/>
                  <a:cxnLst>
                    <a:cxn ang="0">
                      <a:pos x="T0" y="T1"/>
                    </a:cxn>
                    <a:cxn ang="0">
                      <a:pos x="T2" y="T3"/>
                    </a:cxn>
                    <a:cxn ang="0">
                      <a:pos x="T4" y="T5"/>
                    </a:cxn>
                  </a:cxnLst>
                  <a:rect l="0" t="0" r="r" b="b"/>
                  <a:pathLst>
                    <a:path w="108" h="206">
                      <a:moveTo>
                        <a:pt x="108" y="0"/>
                      </a:moveTo>
                      <a:lnTo>
                        <a:pt x="0" y="206"/>
                      </a:lnTo>
                      <a:lnTo>
                        <a:pt x="1" y="206"/>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0" name="Freeform 121"/>
                <p:cNvSpPr>
                  <a:spLocks noChangeArrowheads="1"/>
                </p:cNvSpPr>
                <p:nvPr/>
              </p:nvSpPr>
              <p:spPr bwMode="auto">
                <a:xfrm>
                  <a:off x="4423" y="1985"/>
                  <a:ext cx="152" cy="281"/>
                </a:xfrm>
                <a:custGeom>
                  <a:avLst/>
                  <a:gdLst>
                    <a:gd name="T0" fmla="*/ 538 w 538"/>
                    <a:gd name="T1" fmla="*/ 0 h 1033"/>
                    <a:gd name="T2" fmla="*/ 0 w 538"/>
                    <a:gd name="T3" fmla="*/ 1033 h 1033"/>
                    <a:gd name="T4" fmla="*/ 1 w 538"/>
                    <a:gd name="T5" fmla="*/ 1033 h 1033"/>
                  </a:gdLst>
                  <a:ahLst/>
                  <a:cxnLst>
                    <a:cxn ang="0">
                      <a:pos x="T0" y="T1"/>
                    </a:cxn>
                    <a:cxn ang="0">
                      <a:pos x="T2" y="T3"/>
                    </a:cxn>
                    <a:cxn ang="0">
                      <a:pos x="T4" y="T5"/>
                    </a:cxn>
                  </a:cxnLst>
                  <a:rect l="0" t="0" r="r" b="b"/>
                  <a:pathLst>
                    <a:path w="538" h="1033">
                      <a:moveTo>
                        <a:pt x="538" y="0"/>
                      </a:moveTo>
                      <a:lnTo>
                        <a:pt x="0" y="1033"/>
                      </a:lnTo>
                      <a:lnTo>
                        <a:pt x="1" y="1033"/>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1" name="Freeform 122"/>
                <p:cNvSpPr>
                  <a:spLocks noChangeArrowheads="1"/>
                </p:cNvSpPr>
                <p:nvPr/>
              </p:nvSpPr>
              <p:spPr bwMode="auto">
                <a:xfrm>
                  <a:off x="4176" y="2434"/>
                  <a:ext cx="152" cy="281"/>
                </a:xfrm>
                <a:custGeom>
                  <a:avLst/>
                  <a:gdLst>
                    <a:gd name="T0" fmla="*/ 538 w 538"/>
                    <a:gd name="T1" fmla="*/ 0 h 1033"/>
                    <a:gd name="T2" fmla="*/ 0 w 538"/>
                    <a:gd name="T3" fmla="*/ 1033 h 1033"/>
                    <a:gd name="T4" fmla="*/ 1 w 538"/>
                    <a:gd name="T5" fmla="*/ 1033 h 1033"/>
                  </a:gdLst>
                  <a:ahLst/>
                  <a:cxnLst>
                    <a:cxn ang="0">
                      <a:pos x="T0" y="T1"/>
                    </a:cxn>
                    <a:cxn ang="0">
                      <a:pos x="T2" y="T3"/>
                    </a:cxn>
                    <a:cxn ang="0">
                      <a:pos x="T4" y="T5"/>
                    </a:cxn>
                  </a:cxnLst>
                  <a:rect l="0" t="0" r="r" b="b"/>
                  <a:pathLst>
                    <a:path w="538" h="1033">
                      <a:moveTo>
                        <a:pt x="538" y="0"/>
                      </a:moveTo>
                      <a:lnTo>
                        <a:pt x="0" y="1033"/>
                      </a:lnTo>
                      <a:lnTo>
                        <a:pt x="1" y="1033"/>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2" name="Freeform 123"/>
                <p:cNvSpPr>
                  <a:spLocks noChangeArrowheads="1"/>
                </p:cNvSpPr>
                <p:nvPr/>
              </p:nvSpPr>
              <p:spPr bwMode="auto">
                <a:xfrm>
                  <a:off x="4113" y="2772"/>
                  <a:ext cx="31" cy="57"/>
                </a:xfrm>
                <a:custGeom>
                  <a:avLst/>
                  <a:gdLst>
                    <a:gd name="T0" fmla="*/ 107 w 107"/>
                    <a:gd name="T1" fmla="*/ 0 h 206"/>
                    <a:gd name="T2" fmla="*/ 0 w 107"/>
                    <a:gd name="T3" fmla="*/ 206 h 206"/>
                    <a:gd name="T4" fmla="*/ 1 w 107"/>
                    <a:gd name="T5" fmla="*/ 206 h 206"/>
                  </a:gdLst>
                  <a:ahLst/>
                  <a:cxnLst>
                    <a:cxn ang="0">
                      <a:pos x="T0" y="T1"/>
                    </a:cxn>
                    <a:cxn ang="0">
                      <a:pos x="T2" y="T3"/>
                    </a:cxn>
                    <a:cxn ang="0">
                      <a:pos x="T4" y="T5"/>
                    </a:cxn>
                  </a:cxnLst>
                  <a:rect l="0" t="0" r="r" b="b"/>
                  <a:pathLst>
                    <a:path w="107" h="206">
                      <a:moveTo>
                        <a:pt x="107" y="0"/>
                      </a:moveTo>
                      <a:lnTo>
                        <a:pt x="0" y="206"/>
                      </a:lnTo>
                      <a:lnTo>
                        <a:pt x="1" y="206"/>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3" name="Freeform 124"/>
                <p:cNvSpPr>
                  <a:spLocks noChangeArrowheads="1"/>
                </p:cNvSpPr>
                <p:nvPr/>
              </p:nvSpPr>
              <p:spPr bwMode="auto">
                <a:xfrm>
                  <a:off x="3903" y="2884"/>
                  <a:ext cx="178" cy="324"/>
                </a:xfrm>
                <a:custGeom>
                  <a:avLst/>
                  <a:gdLst>
                    <a:gd name="T0" fmla="*/ 620 w 620"/>
                    <a:gd name="T1" fmla="*/ 0 h 1191"/>
                    <a:gd name="T2" fmla="*/ 0 w 620"/>
                    <a:gd name="T3" fmla="*/ 1191 h 1191"/>
                    <a:gd name="T4" fmla="*/ 1 w 620"/>
                    <a:gd name="T5" fmla="*/ 1191 h 1191"/>
                  </a:gdLst>
                  <a:ahLst/>
                  <a:cxnLst>
                    <a:cxn ang="0">
                      <a:pos x="T0" y="T1"/>
                    </a:cxn>
                    <a:cxn ang="0">
                      <a:pos x="T2" y="T3"/>
                    </a:cxn>
                    <a:cxn ang="0">
                      <a:pos x="T4" y="T5"/>
                    </a:cxn>
                  </a:cxnLst>
                  <a:rect l="0" t="0" r="r" b="b"/>
                  <a:pathLst>
                    <a:path w="620" h="1191">
                      <a:moveTo>
                        <a:pt x="620" y="0"/>
                      </a:moveTo>
                      <a:lnTo>
                        <a:pt x="0" y="1191"/>
                      </a:lnTo>
                      <a:lnTo>
                        <a:pt x="1" y="119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4" name="Freeform 125"/>
                <p:cNvSpPr>
                  <a:spLocks noChangeArrowheads="1"/>
                </p:cNvSpPr>
                <p:nvPr/>
              </p:nvSpPr>
              <p:spPr bwMode="auto">
                <a:xfrm>
                  <a:off x="3794" y="2018"/>
                  <a:ext cx="287" cy="182"/>
                </a:xfrm>
                <a:custGeom>
                  <a:avLst/>
                  <a:gdLst>
                    <a:gd name="T0" fmla="*/ 0 w 999"/>
                    <a:gd name="T1" fmla="*/ 0 h 670"/>
                    <a:gd name="T2" fmla="*/ 998 w 999"/>
                    <a:gd name="T3" fmla="*/ 670 h 670"/>
                    <a:gd name="T4" fmla="*/ 999 w 999"/>
                    <a:gd name="T5" fmla="*/ 670 h 670"/>
                  </a:gdLst>
                  <a:ahLst/>
                  <a:cxnLst>
                    <a:cxn ang="0">
                      <a:pos x="T0" y="T1"/>
                    </a:cxn>
                    <a:cxn ang="0">
                      <a:pos x="T2" y="T3"/>
                    </a:cxn>
                    <a:cxn ang="0">
                      <a:pos x="T4" y="T5"/>
                    </a:cxn>
                  </a:cxnLst>
                  <a:rect l="0" t="0" r="r" b="b"/>
                  <a:pathLst>
                    <a:path w="999" h="670">
                      <a:moveTo>
                        <a:pt x="0" y="0"/>
                      </a:moveTo>
                      <a:lnTo>
                        <a:pt x="998" y="670"/>
                      </a:lnTo>
                      <a:lnTo>
                        <a:pt x="999" y="67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5" name="Freeform 126"/>
                <p:cNvSpPr>
                  <a:spLocks noChangeArrowheads="1"/>
                </p:cNvSpPr>
                <p:nvPr/>
              </p:nvSpPr>
              <p:spPr bwMode="auto">
                <a:xfrm>
                  <a:off x="4136" y="2236"/>
                  <a:ext cx="54" cy="35"/>
                </a:xfrm>
                <a:custGeom>
                  <a:avLst/>
                  <a:gdLst>
                    <a:gd name="T0" fmla="*/ 0 w 194"/>
                    <a:gd name="T1" fmla="*/ 0 h 130"/>
                    <a:gd name="T2" fmla="*/ 193 w 194"/>
                    <a:gd name="T3" fmla="*/ 130 h 130"/>
                    <a:gd name="T4" fmla="*/ 194 w 194"/>
                    <a:gd name="T5" fmla="*/ 130 h 130"/>
                  </a:gdLst>
                  <a:ahLst/>
                  <a:cxnLst>
                    <a:cxn ang="0">
                      <a:pos x="T0" y="T1"/>
                    </a:cxn>
                    <a:cxn ang="0">
                      <a:pos x="T2" y="T3"/>
                    </a:cxn>
                    <a:cxn ang="0">
                      <a:pos x="T4" y="T5"/>
                    </a:cxn>
                  </a:cxnLst>
                  <a:rect l="0" t="0" r="r" b="b"/>
                  <a:pathLst>
                    <a:path w="194" h="130">
                      <a:moveTo>
                        <a:pt x="0" y="0"/>
                      </a:moveTo>
                      <a:lnTo>
                        <a:pt x="193" y="130"/>
                      </a:lnTo>
                      <a:lnTo>
                        <a:pt x="194" y="13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6" name="Freeform 127"/>
                <p:cNvSpPr>
                  <a:spLocks noChangeArrowheads="1"/>
                </p:cNvSpPr>
                <p:nvPr/>
              </p:nvSpPr>
              <p:spPr bwMode="auto">
                <a:xfrm>
                  <a:off x="4245" y="2306"/>
                  <a:ext cx="278" cy="177"/>
                </a:xfrm>
                <a:custGeom>
                  <a:avLst/>
                  <a:gdLst>
                    <a:gd name="T0" fmla="*/ 0 w 968"/>
                    <a:gd name="T1" fmla="*/ 0 h 648"/>
                    <a:gd name="T2" fmla="*/ 966 w 968"/>
                    <a:gd name="T3" fmla="*/ 648 h 648"/>
                    <a:gd name="T4" fmla="*/ 968 w 968"/>
                    <a:gd name="T5" fmla="*/ 648 h 648"/>
                  </a:gdLst>
                  <a:ahLst/>
                  <a:cxnLst>
                    <a:cxn ang="0">
                      <a:pos x="T0" y="T1"/>
                    </a:cxn>
                    <a:cxn ang="0">
                      <a:pos x="T2" y="T3"/>
                    </a:cxn>
                    <a:cxn ang="0">
                      <a:pos x="T4" y="T5"/>
                    </a:cxn>
                  </a:cxnLst>
                  <a:rect l="0" t="0" r="r" b="b"/>
                  <a:pathLst>
                    <a:path w="968" h="648">
                      <a:moveTo>
                        <a:pt x="0" y="0"/>
                      </a:moveTo>
                      <a:lnTo>
                        <a:pt x="966" y="648"/>
                      </a:lnTo>
                      <a:lnTo>
                        <a:pt x="968" y="648"/>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7" name="Freeform 128"/>
                <p:cNvSpPr>
                  <a:spLocks noChangeArrowheads="1"/>
                </p:cNvSpPr>
                <p:nvPr/>
              </p:nvSpPr>
              <p:spPr bwMode="auto">
                <a:xfrm>
                  <a:off x="4578" y="2519"/>
                  <a:ext cx="57" cy="35"/>
                </a:xfrm>
                <a:custGeom>
                  <a:avLst/>
                  <a:gdLst>
                    <a:gd name="T0" fmla="*/ 0 w 194"/>
                    <a:gd name="T1" fmla="*/ 0 h 129"/>
                    <a:gd name="T2" fmla="*/ 193 w 194"/>
                    <a:gd name="T3" fmla="*/ 129 h 129"/>
                    <a:gd name="T4" fmla="*/ 194 w 194"/>
                    <a:gd name="T5" fmla="*/ 129 h 129"/>
                  </a:gdLst>
                  <a:ahLst/>
                  <a:cxnLst>
                    <a:cxn ang="0">
                      <a:pos x="T0" y="T1"/>
                    </a:cxn>
                    <a:cxn ang="0">
                      <a:pos x="T2" y="T3"/>
                    </a:cxn>
                    <a:cxn ang="0">
                      <a:pos x="T4" y="T5"/>
                    </a:cxn>
                  </a:cxnLst>
                  <a:rect l="0" t="0" r="r" b="b"/>
                  <a:pathLst>
                    <a:path w="194" h="129">
                      <a:moveTo>
                        <a:pt x="0" y="0"/>
                      </a:moveTo>
                      <a:lnTo>
                        <a:pt x="193" y="129"/>
                      </a:lnTo>
                      <a:lnTo>
                        <a:pt x="194" y="12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8" name="Freeform 129"/>
                <p:cNvSpPr>
                  <a:spLocks noChangeArrowheads="1"/>
                </p:cNvSpPr>
                <p:nvPr/>
              </p:nvSpPr>
              <p:spPr bwMode="auto">
                <a:xfrm>
                  <a:off x="4690" y="2590"/>
                  <a:ext cx="287" cy="180"/>
                </a:xfrm>
                <a:custGeom>
                  <a:avLst/>
                  <a:gdLst>
                    <a:gd name="T0" fmla="*/ 0 w 998"/>
                    <a:gd name="T1" fmla="*/ 0 h 670"/>
                    <a:gd name="T2" fmla="*/ 997 w 998"/>
                    <a:gd name="T3" fmla="*/ 670 h 670"/>
                    <a:gd name="T4" fmla="*/ 998 w 998"/>
                    <a:gd name="T5" fmla="*/ 670 h 670"/>
                  </a:gdLst>
                  <a:ahLst/>
                  <a:cxnLst>
                    <a:cxn ang="0">
                      <a:pos x="T0" y="T1"/>
                    </a:cxn>
                    <a:cxn ang="0">
                      <a:pos x="T2" y="T3"/>
                    </a:cxn>
                    <a:cxn ang="0">
                      <a:pos x="T4" y="T5"/>
                    </a:cxn>
                  </a:cxnLst>
                  <a:rect l="0" t="0" r="r" b="b"/>
                  <a:pathLst>
                    <a:path w="998" h="670">
                      <a:moveTo>
                        <a:pt x="0" y="0"/>
                      </a:moveTo>
                      <a:lnTo>
                        <a:pt x="997" y="670"/>
                      </a:lnTo>
                      <a:lnTo>
                        <a:pt x="998" y="67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9" name="Freeform 130"/>
                <p:cNvSpPr>
                  <a:spLocks noChangeArrowheads="1"/>
                </p:cNvSpPr>
                <p:nvPr/>
              </p:nvSpPr>
              <p:spPr bwMode="auto">
                <a:xfrm>
                  <a:off x="4360" y="2323"/>
                  <a:ext cx="31" cy="54"/>
                </a:xfrm>
                <a:custGeom>
                  <a:avLst/>
                  <a:gdLst>
                    <a:gd name="T0" fmla="*/ 109 w 109"/>
                    <a:gd name="T1" fmla="*/ 0 h 207"/>
                    <a:gd name="T2" fmla="*/ 0 w 109"/>
                    <a:gd name="T3" fmla="*/ 207 h 207"/>
                    <a:gd name="T4" fmla="*/ 1 w 109"/>
                    <a:gd name="T5" fmla="*/ 207 h 207"/>
                  </a:gdLst>
                  <a:ahLst/>
                  <a:cxnLst>
                    <a:cxn ang="0">
                      <a:pos x="T0" y="T1"/>
                    </a:cxn>
                    <a:cxn ang="0">
                      <a:pos x="T2" y="T3"/>
                    </a:cxn>
                    <a:cxn ang="0">
                      <a:pos x="T4" y="T5"/>
                    </a:cxn>
                  </a:cxnLst>
                  <a:rect l="0" t="0" r="r" b="b"/>
                  <a:pathLst>
                    <a:path w="109" h="207">
                      <a:moveTo>
                        <a:pt x="109" y="0"/>
                      </a:moveTo>
                      <a:lnTo>
                        <a:pt x="0" y="207"/>
                      </a:lnTo>
                      <a:lnTo>
                        <a:pt x="1" y="20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17" name="Freeform 131"/>
              <p:cNvSpPr>
                <a:spLocks noChangeArrowheads="1"/>
              </p:cNvSpPr>
              <p:nvPr/>
            </p:nvSpPr>
            <p:spPr bwMode="auto">
              <a:xfrm>
                <a:off x="4360" y="2323"/>
                <a:ext cx="31" cy="54"/>
              </a:xfrm>
              <a:custGeom>
                <a:avLst/>
                <a:gdLst>
                  <a:gd name="T0" fmla="*/ 109 w 109"/>
                  <a:gd name="T1" fmla="*/ 0 h 207"/>
                  <a:gd name="T2" fmla="*/ 0 w 109"/>
                  <a:gd name="T3" fmla="*/ 207 h 207"/>
                  <a:gd name="T4" fmla="*/ 1 w 109"/>
                  <a:gd name="T5" fmla="*/ 207 h 207"/>
                </a:gdLst>
                <a:ahLst/>
                <a:cxnLst>
                  <a:cxn ang="0">
                    <a:pos x="T0" y="T1"/>
                  </a:cxn>
                  <a:cxn ang="0">
                    <a:pos x="T2" y="T3"/>
                  </a:cxn>
                  <a:cxn ang="0">
                    <a:pos x="T4" y="T5"/>
                  </a:cxn>
                </a:cxnLst>
                <a:rect l="0" t="0" r="r" b="b"/>
                <a:pathLst>
                  <a:path w="109" h="207">
                    <a:moveTo>
                      <a:pt x="109" y="0"/>
                    </a:moveTo>
                    <a:lnTo>
                      <a:pt x="0" y="207"/>
                    </a:lnTo>
                    <a:lnTo>
                      <a:pt x="1" y="207"/>
                    </a:lnTo>
                  </a:path>
                </a:pathLst>
              </a:custGeom>
              <a:solidFill>
                <a:srgbClr val="FF9900"/>
              </a:solidFill>
              <a:ln w="1270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134" name="Group 132"/>
          <p:cNvGrpSpPr>
            <a:grpSpLocks/>
          </p:cNvGrpSpPr>
          <p:nvPr/>
        </p:nvGrpSpPr>
        <p:grpSpPr bwMode="auto">
          <a:xfrm>
            <a:off x="8364348" y="5323154"/>
            <a:ext cx="1781175" cy="1171575"/>
            <a:chOff x="3407" y="2497"/>
            <a:chExt cx="1489" cy="979"/>
          </a:xfrm>
        </p:grpSpPr>
        <p:sp>
          <p:nvSpPr>
            <p:cNvPr id="135" name="Freeform 133"/>
            <p:cNvSpPr>
              <a:spLocks noChangeArrowheads="1"/>
            </p:cNvSpPr>
            <p:nvPr/>
          </p:nvSpPr>
          <p:spPr bwMode="auto">
            <a:xfrm>
              <a:off x="3700" y="2661"/>
              <a:ext cx="789" cy="501"/>
            </a:xfrm>
            <a:custGeom>
              <a:avLst/>
              <a:gdLst>
                <a:gd name="T0" fmla="*/ 0 w 2746"/>
                <a:gd name="T1" fmla="*/ 0 h 1843"/>
                <a:gd name="T2" fmla="*/ 2745 w 2746"/>
                <a:gd name="T3" fmla="*/ 1843 h 1843"/>
                <a:gd name="T4" fmla="*/ 2746 w 2746"/>
                <a:gd name="T5" fmla="*/ 1843 h 1843"/>
              </a:gdLst>
              <a:ahLst/>
              <a:cxnLst>
                <a:cxn ang="0">
                  <a:pos x="T0" y="T1"/>
                </a:cxn>
                <a:cxn ang="0">
                  <a:pos x="T2" y="T3"/>
                </a:cxn>
                <a:cxn ang="0">
                  <a:pos x="T4" y="T5"/>
                </a:cxn>
              </a:cxnLst>
              <a:rect l="0" t="0" r="r" b="b"/>
              <a:pathLst>
                <a:path w="2746" h="1843">
                  <a:moveTo>
                    <a:pt x="0" y="0"/>
                  </a:moveTo>
                  <a:lnTo>
                    <a:pt x="2745" y="1843"/>
                  </a:lnTo>
                  <a:lnTo>
                    <a:pt x="2746" y="1843"/>
                  </a:lnTo>
                </a:path>
              </a:pathLst>
            </a:custGeom>
            <a:noFill/>
            <a:ln w="19050">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6" name="Freeform 134"/>
            <p:cNvSpPr>
              <a:spLocks noChangeArrowheads="1"/>
            </p:cNvSpPr>
            <p:nvPr/>
          </p:nvSpPr>
          <p:spPr bwMode="auto">
            <a:xfrm>
              <a:off x="3648" y="2612"/>
              <a:ext cx="106" cy="98"/>
            </a:xfrm>
            <a:custGeom>
              <a:avLst/>
              <a:gdLst>
                <a:gd name="T0" fmla="*/ 366 w 367"/>
                <a:gd name="T1" fmla="*/ 183 h 365"/>
                <a:gd name="T2" fmla="*/ 312 w 367"/>
                <a:gd name="T3" fmla="*/ 53 h 365"/>
                <a:gd name="T4" fmla="*/ 183 w 367"/>
                <a:gd name="T5" fmla="*/ 0 h 365"/>
                <a:gd name="T6" fmla="*/ 54 w 367"/>
                <a:gd name="T7" fmla="*/ 53 h 365"/>
                <a:gd name="T8" fmla="*/ 0 w 367"/>
                <a:gd name="T9" fmla="*/ 183 h 365"/>
                <a:gd name="T10" fmla="*/ 54 w 367"/>
                <a:gd name="T11" fmla="*/ 311 h 365"/>
                <a:gd name="T12" fmla="*/ 183 w 367"/>
                <a:gd name="T13" fmla="*/ 365 h 365"/>
                <a:gd name="T14" fmla="*/ 312 w 367"/>
                <a:gd name="T15" fmla="*/ 311 h 365"/>
                <a:gd name="T16" fmla="*/ 366 w 367"/>
                <a:gd name="T17" fmla="*/ 183 h 365"/>
                <a:gd name="T18" fmla="*/ 367 w 367"/>
                <a:gd name="T1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5">
                  <a:moveTo>
                    <a:pt x="366" y="183"/>
                  </a:moveTo>
                  <a:lnTo>
                    <a:pt x="312" y="53"/>
                  </a:lnTo>
                  <a:lnTo>
                    <a:pt x="183" y="0"/>
                  </a:lnTo>
                  <a:lnTo>
                    <a:pt x="54" y="53"/>
                  </a:lnTo>
                  <a:lnTo>
                    <a:pt x="0" y="183"/>
                  </a:lnTo>
                  <a:lnTo>
                    <a:pt x="54" y="311"/>
                  </a:lnTo>
                  <a:lnTo>
                    <a:pt x="183" y="365"/>
                  </a:lnTo>
                  <a:lnTo>
                    <a:pt x="312" y="311"/>
                  </a:lnTo>
                  <a:lnTo>
                    <a:pt x="366" y="183"/>
                  </a:lnTo>
                  <a:lnTo>
                    <a:pt x="367"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7" name="Freeform 135"/>
            <p:cNvSpPr>
              <a:spLocks noChangeArrowheads="1"/>
            </p:cNvSpPr>
            <p:nvPr/>
          </p:nvSpPr>
          <p:spPr bwMode="auto">
            <a:xfrm>
              <a:off x="4434" y="3113"/>
              <a:ext cx="107" cy="100"/>
            </a:xfrm>
            <a:custGeom>
              <a:avLst/>
              <a:gdLst>
                <a:gd name="T0" fmla="*/ 365 w 366"/>
                <a:gd name="T1" fmla="*/ 182 h 365"/>
                <a:gd name="T2" fmla="*/ 312 w 366"/>
                <a:gd name="T3" fmla="*/ 53 h 365"/>
                <a:gd name="T4" fmla="*/ 183 w 366"/>
                <a:gd name="T5" fmla="*/ 0 h 365"/>
                <a:gd name="T6" fmla="*/ 54 w 366"/>
                <a:gd name="T7" fmla="*/ 53 h 365"/>
                <a:gd name="T8" fmla="*/ 0 w 366"/>
                <a:gd name="T9" fmla="*/ 182 h 365"/>
                <a:gd name="T10" fmla="*/ 54 w 366"/>
                <a:gd name="T11" fmla="*/ 311 h 365"/>
                <a:gd name="T12" fmla="*/ 183 w 366"/>
                <a:gd name="T13" fmla="*/ 365 h 365"/>
                <a:gd name="T14" fmla="*/ 312 w 366"/>
                <a:gd name="T15" fmla="*/ 311 h 365"/>
                <a:gd name="T16" fmla="*/ 365 w 366"/>
                <a:gd name="T17" fmla="*/ 182 h 365"/>
                <a:gd name="T18" fmla="*/ 366 w 366"/>
                <a:gd name="T19" fmla="*/ 18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5">
                  <a:moveTo>
                    <a:pt x="365" y="182"/>
                  </a:moveTo>
                  <a:lnTo>
                    <a:pt x="312" y="53"/>
                  </a:lnTo>
                  <a:lnTo>
                    <a:pt x="183" y="0"/>
                  </a:lnTo>
                  <a:lnTo>
                    <a:pt x="54" y="53"/>
                  </a:lnTo>
                  <a:lnTo>
                    <a:pt x="0" y="182"/>
                  </a:lnTo>
                  <a:lnTo>
                    <a:pt x="54" y="311"/>
                  </a:lnTo>
                  <a:lnTo>
                    <a:pt x="183" y="365"/>
                  </a:lnTo>
                  <a:lnTo>
                    <a:pt x="312" y="311"/>
                  </a:lnTo>
                  <a:lnTo>
                    <a:pt x="365" y="182"/>
                  </a:lnTo>
                  <a:lnTo>
                    <a:pt x="366"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8" name="Text Box 136"/>
            <p:cNvSpPr txBox="1">
              <a:spLocks noChangeArrowheads="1"/>
            </p:cNvSpPr>
            <p:nvPr/>
          </p:nvSpPr>
          <p:spPr bwMode="auto">
            <a:xfrm>
              <a:off x="4512" y="3170"/>
              <a:ext cx="38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1800" b="0">
                  <a:latin typeface="Arial" panose="020B0604020202020204" pitchFamily="34" charset="0"/>
                </a:rPr>
                <a:t>Ⅶ</a:t>
              </a:r>
            </a:p>
          </p:txBody>
        </p:sp>
        <p:sp>
          <p:nvSpPr>
            <p:cNvPr id="139" name="Text Box 137"/>
            <p:cNvSpPr txBox="1">
              <a:spLocks noChangeArrowheads="1"/>
            </p:cNvSpPr>
            <p:nvPr/>
          </p:nvSpPr>
          <p:spPr bwMode="auto">
            <a:xfrm>
              <a:off x="3407" y="2497"/>
              <a:ext cx="384"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1800" b="0">
                  <a:latin typeface="Arial" panose="020B0604020202020204" pitchFamily="34" charset="0"/>
                </a:rPr>
                <a:t>Ⅷ</a:t>
              </a:r>
            </a:p>
            <a:p>
              <a:pPr eaLnBrk="0" hangingPunct="0">
                <a:spcBef>
                  <a:spcPct val="50000"/>
                </a:spcBef>
              </a:pPr>
              <a:endParaRPr lang="en-US" altLang="zh-CN" sz="1400" b="0">
                <a:latin typeface="Times New Roman" panose="02020603050405020304" pitchFamily="18" charset="0"/>
              </a:endParaRPr>
            </a:p>
          </p:txBody>
        </p:sp>
      </p:grpSp>
      <p:grpSp>
        <p:nvGrpSpPr>
          <p:cNvPr id="140" name="Group 138"/>
          <p:cNvGrpSpPr>
            <a:grpSpLocks/>
          </p:cNvGrpSpPr>
          <p:nvPr/>
        </p:nvGrpSpPr>
        <p:grpSpPr bwMode="auto">
          <a:xfrm>
            <a:off x="9112060" y="3888054"/>
            <a:ext cx="1781175" cy="1228725"/>
            <a:chOff x="4032" y="1296"/>
            <a:chExt cx="1489" cy="1028"/>
          </a:xfrm>
        </p:grpSpPr>
        <p:sp>
          <p:nvSpPr>
            <p:cNvPr id="141" name="Freeform 139"/>
            <p:cNvSpPr>
              <a:spLocks noChangeArrowheads="1"/>
            </p:cNvSpPr>
            <p:nvPr/>
          </p:nvSpPr>
          <p:spPr bwMode="auto">
            <a:xfrm>
              <a:off x="4202" y="1574"/>
              <a:ext cx="898" cy="572"/>
            </a:xfrm>
            <a:custGeom>
              <a:avLst/>
              <a:gdLst>
                <a:gd name="T0" fmla="*/ 0 w 3132"/>
                <a:gd name="T1" fmla="*/ 0 h 2102"/>
                <a:gd name="T2" fmla="*/ 3131 w 3132"/>
                <a:gd name="T3" fmla="*/ 2102 h 2102"/>
                <a:gd name="T4" fmla="*/ 3132 w 3132"/>
                <a:gd name="T5" fmla="*/ 2102 h 2102"/>
              </a:gdLst>
              <a:ahLst/>
              <a:cxnLst>
                <a:cxn ang="0">
                  <a:pos x="T0" y="T1"/>
                </a:cxn>
                <a:cxn ang="0">
                  <a:pos x="T2" y="T3"/>
                </a:cxn>
                <a:cxn ang="0">
                  <a:pos x="T4" y="T5"/>
                </a:cxn>
              </a:cxnLst>
              <a:rect l="0" t="0" r="r" b="b"/>
              <a:pathLst>
                <a:path w="3132" h="2102">
                  <a:moveTo>
                    <a:pt x="0" y="0"/>
                  </a:moveTo>
                  <a:lnTo>
                    <a:pt x="3131" y="2102"/>
                  </a:lnTo>
                  <a:lnTo>
                    <a:pt x="3132" y="2102"/>
                  </a:lnTo>
                </a:path>
              </a:pathLst>
            </a:custGeom>
            <a:noFill/>
            <a:ln w="19050">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2" name="Freeform 140"/>
            <p:cNvSpPr>
              <a:spLocks noChangeArrowheads="1"/>
            </p:cNvSpPr>
            <p:nvPr/>
          </p:nvSpPr>
          <p:spPr bwMode="auto">
            <a:xfrm>
              <a:off x="4150" y="1525"/>
              <a:ext cx="103" cy="98"/>
            </a:xfrm>
            <a:custGeom>
              <a:avLst/>
              <a:gdLst>
                <a:gd name="T0" fmla="*/ 366 w 367"/>
                <a:gd name="T1" fmla="*/ 182 h 365"/>
                <a:gd name="T2" fmla="*/ 312 w 367"/>
                <a:gd name="T3" fmla="*/ 53 h 365"/>
                <a:gd name="T4" fmla="*/ 182 w 367"/>
                <a:gd name="T5" fmla="*/ 0 h 365"/>
                <a:gd name="T6" fmla="*/ 54 w 367"/>
                <a:gd name="T7" fmla="*/ 53 h 365"/>
                <a:gd name="T8" fmla="*/ 0 w 367"/>
                <a:gd name="T9" fmla="*/ 182 h 365"/>
                <a:gd name="T10" fmla="*/ 54 w 367"/>
                <a:gd name="T11" fmla="*/ 311 h 365"/>
                <a:gd name="T12" fmla="*/ 182 w 367"/>
                <a:gd name="T13" fmla="*/ 365 h 365"/>
                <a:gd name="T14" fmla="*/ 312 w 367"/>
                <a:gd name="T15" fmla="*/ 311 h 365"/>
                <a:gd name="T16" fmla="*/ 366 w 367"/>
                <a:gd name="T17" fmla="*/ 182 h 365"/>
                <a:gd name="T18" fmla="*/ 367 w 367"/>
                <a:gd name="T19" fmla="*/ 18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5">
                  <a:moveTo>
                    <a:pt x="366" y="182"/>
                  </a:moveTo>
                  <a:lnTo>
                    <a:pt x="312" y="53"/>
                  </a:lnTo>
                  <a:lnTo>
                    <a:pt x="182" y="0"/>
                  </a:lnTo>
                  <a:lnTo>
                    <a:pt x="54" y="53"/>
                  </a:lnTo>
                  <a:lnTo>
                    <a:pt x="0" y="182"/>
                  </a:lnTo>
                  <a:lnTo>
                    <a:pt x="54" y="311"/>
                  </a:lnTo>
                  <a:lnTo>
                    <a:pt x="182" y="365"/>
                  </a:lnTo>
                  <a:lnTo>
                    <a:pt x="312" y="311"/>
                  </a:lnTo>
                  <a:lnTo>
                    <a:pt x="366" y="182"/>
                  </a:lnTo>
                  <a:lnTo>
                    <a:pt x="367"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3" name="Freeform 141"/>
            <p:cNvSpPr>
              <a:spLocks noChangeArrowheads="1"/>
            </p:cNvSpPr>
            <p:nvPr/>
          </p:nvSpPr>
          <p:spPr bwMode="auto">
            <a:xfrm>
              <a:off x="5049" y="2097"/>
              <a:ext cx="103" cy="100"/>
            </a:xfrm>
            <a:custGeom>
              <a:avLst/>
              <a:gdLst>
                <a:gd name="T0" fmla="*/ 365 w 366"/>
                <a:gd name="T1" fmla="*/ 182 h 365"/>
                <a:gd name="T2" fmla="*/ 312 w 366"/>
                <a:gd name="T3" fmla="*/ 53 h 365"/>
                <a:gd name="T4" fmla="*/ 183 w 366"/>
                <a:gd name="T5" fmla="*/ 0 h 365"/>
                <a:gd name="T6" fmla="*/ 53 w 366"/>
                <a:gd name="T7" fmla="*/ 53 h 365"/>
                <a:gd name="T8" fmla="*/ 0 w 366"/>
                <a:gd name="T9" fmla="*/ 182 h 365"/>
                <a:gd name="T10" fmla="*/ 53 w 366"/>
                <a:gd name="T11" fmla="*/ 312 h 365"/>
                <a:gd name="T12" fmla="*/ 183 w 366"/>
                <a:gd name="T13" fmla="*/ 365 h 365"/>
                <a:gd name="T14" fmla="*/ 312 w 366"/>
                <a:gd name="T15" fmla="*/ 312 h 365"/>
                <a:gd name="T16" fmla="*/ 365 w 366"/>
                <a:gd name="T17" fmla="*/ 182 h 365"/>
                <a:gd name="T18" fmla="*/ 366 w 366"/>
                <a:gd name="T19" fmla="*/ 18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5">
                  <a:moveTo>
                    <a:pt x="365" y="182"/>
                  </a:moveTo>
                  <a:lnTo>
                    <a:pt x="312" y="53"/>
                  </a:lnTo>
                  <a:lnTo>
                    <a:pt x="183" y="0"/>
                  </a:lnTo>
                  <a:lnTo>
                    <a:pt x="53" y="53"/>
                  </a:lnTo>
                  <a:lnTo>
                    <a:pt x="0" y="182"/>
                  </a:lnTo>
                  <a:lnTo>
                    <a:pt x="53" y="312"/>
                  </a:lnTo>
                  <a:lnTo>
                    <a:pt x="183" y="365"/>
                  </a:lnTo>
                  <a:lnTo>
                    <a:pt x="312" y="312"/>
                  </a:lnTo>
                  <a:lnTo>
                    <a:pt x="365" y="182"/>
                  </a:lnTo>
                  <a:lnTo>
                    <a:pt x="366"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4" name="Text Box 142"/>
            <p:cNvSpPr txBox="1">
              <a:spLocks noChangeArrowheads="1"/>
            </p:cNvSpPr>
            <p:nvPr/>
          </p:nvSpPr>
          <p:spPr bwMode="auto">
            <a:xfrm>
              <a:off x="4032" y="1296"/>
              <a:ext cx="38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1800" b="0">
                  <a:latin typeface="Arial" panose="020B0604020202020204" pitchFamily="34" charset="0"/>
                </a:rPr>
                <a:t>Ⅵ</a:t>
              </a:r>
            </a:p>
          </p:txBody>
        </p:sp>
        <p:sp>
          <p:nvSpPr>
            <p:cNvPr id="145" name="Text Box 143"/>
            <p:cNvSpPr txBox="1">
              <a:spLocks noChangeArrowheads="1"/>
            </p:cNvSpPr>
            <p:nvPr/>
          </p:nvSpPr>
          <p:spPr bwMode="auto">
            <a:xfrm>
              <a:off x="5137" y="2017"/>
              <a:ext cx="38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1800" b="0">
                  <a:latin typeface="Arial" panose="020B0604020202020204" pitchFamily="34" charset="0"/>
                </a:rPr>
                <a:t>Ⅴ</a:t>
              </a:r>
            </a:p>
          </p:txBody>
        </p:sp>
      </p:grpSp>
      <p:grpSp>
        <p:nvGrpSpPr>
          <p:cNvPr id="146" name="Group 144"/>
          <p:cNvGrpSpPr>
            <a:grpSpLocks/>
          </p:cNvGrpSpPr>
          <p:nvPr/>
        </p:nvGrpSpPr>
        <p:grpSpPr bwMode="auto">
          <a:xfrm>
            <a:off x="8537385" y="4711967"/>
            <a:ext cx="2182813" cy="979487"/>
            <a:chOff x="3552" y="1985"/>
            <a:chExt cx="1824" cy="819"/>
          </a:xfrm>
        </p:grpSpPr>
        <p:sp>
          <p:nvSpPr>
            <p:cNvPr id="147" name="Freeform 145"/>
            <p:cNvSpPr>
              <a:spLocks noChangeArrowheads="1"/>
            </p:cNvSpPr>
            <p:nvPr/>
          </p:nvSpPr>
          <p:spPr bwMode="auto">
            <a:xfrm>
              <a:off x="3774" y="1985"/>
              <a:ext cx="106" cy="101"/>
            </a:xfrm>
            <a:custGeom>
              <a:avLst/>
              <a:gdLst>
                <a:gd name="T0" fmla="*/ 365 w 366"/>
                <a:gd name="T1" fmla="*/ 183 h 366"/>
                <a:gd name="T2" fmla="*/ 312 w 366"/>
                <a:gd name="T3" fmla="*/ 54 h 366"/>
                <a:gd name="T4" fmla="*/ 182 w 366"/>
                <a:gd name="T5" fmla="*/ 0 h 366"/>
                <a:gd name="T6" fmla="*/ 53 w 366"/>
                <a:gd name="T7" fmla="*/ 54 h 366"/>
                <a:gd name="T8" fmla="*/ 0 w 366"/>
                <a:gd name="T9" fmla="*/ 183 h 366"/>
                <a:gd name="T10" fmla="*/ 53 w 366"/>
                <a:gd name="T11" fmla="*/ 312 h 366"/>
                <a:gd name="T12" fmla="*/ 182 w 366"/>
                <a:gd name="T13" fmla="*/ 366 h 366"/>
                <a:gd name="T14" fmla="*/ 312 w 366"/>
                <a:gd name="T15" fmla="*/ 312 h 366"/>
                <a:gd name="T16" fmla="*/ 365 w 366"/>
                <a:gd name="T17" fmla="*/ 183 h 366"/>
                <a:gd name="T18" fmla="*/ 366 w 366"/>
                <a:gd name="T19" fmla="*/ 18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6">
                  <a:moveTo>
                    <a:pt x="365" y="183"/>
                  </a:moveTo>
                  <a:lnTo>
                    <a:pt x="312" y="54"/>
                  </a:lnTo>
                  <a:lnTo>
                    <a:pt x="182" y="0"/>
                  </a:lnTo>
                  <a:lnTo>
                    <a:pt x="53" y="54"/>
                  </a:lnTo>
                  <a:lnTo>
                    <a:pt x="0" y="183"/>
                  </a:lnTo>
                  <a:lnTo>
                    <a:pt x="53" y="312"/>
                  </a:lnTo>
                  <a:lnTo>
                    <a:pt x="182" y="366"/>
                  </a:lnTo>
                  <a:lnTo>
                    <a:pt x="312" y="312"/>
                  </a:lnTo>
                  <a:lnTo>
                    <a:pt x="365" y="183"/>
                  </a:lnTo>
                  <a:lnTo>
                    <a:pt x="366"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8" name="Freeform 146"/>
            <p:cNvSpPr>
              <a:spLocks noChangeArrowheads="1"/>
            </p:cNvSpPr>
            <p:nvPr/>
          </p:nvSpPr>
          <p:spPr bwMode="auto">
            <a:xfrm>
              <a:off x="4865" y="2682"/>
              <a:ext cx="103" cy="101"/>
            </a:xfrm>
            <a:custGeom>
              <a:avLst/>
              <a:gdLst>
                <a:gd name="T0" fmla="*/ 364 w 365"/>
                <a:gd name="T1" fmla="*/ 182 h 365"/>
                <a:gd name="T2" fmla="*/ 311 w 365"/>
                <a:gd name="T3" fmla="*/ 54 h 365"/>
                <a:gd name="T4" fmla="*/ 182 w 365"/>
                <a:gd name="T5" fmla="*/ 0 h 365"/>
                <a:gd name="T6" fmla="*/ 53 w 365"/>
                <a:gd name="T7" fmla="*/ 54 h 365"/>
                <a:gd name="T8" fmla="*/ 0 w 365"/>
                <a:gd name="T9" fmla="*/ 182 h 365"/>
                <a:gd name="T10" fmla="*/ 53 w 365"/>
                <a:gd name="T11" fmla="*/ 312 h 365"/>
                <a:gd name="T12" fmla="*/ 182 w 365"/>
                <a:gd name="T13" fmla="*/ 365 h 365"/>
                <a:gd name="T14" fmla="*/ 311 w 365"/>
                <a:gd name="T15" fmla="*/ 312 h 365"/>
                <a:gd name="T16" fmla="*/ 364 w 365"/>
                <a:gd name="T17" fmla="*/ 182 h 365"/>
                <a:gd name="T18" fmla="*/ 365 w 365"/>
                <a:gd name="T19" fmla="*/ 18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365">
                  <a:moveTo>
                    <a:pt x="364" y="182"/>
                  </a:moveTo>
                  <a:lnTo>
                    <a:pt x="311" y="54"/>
                  </a:lnTo>
                  <a:lnTo>
                    <a:pt x="182" y="0"/>
                  </a:lnTo>
                  <a:lnTo>
                    <a:pt x="53" y="54"/>
                  </a:lnTo>
                  <a:lnTo>
                    <a:pt x="0" y="182"/>
                  </a:lnTo>
                  <a:lnTo>
                    <a:pt x="53" y="312"/>
                  </a:lnTo>
                  <a:lnTo>
                    <a:pt x="182" y="365"/>
                  </a:lnTo>
                  <a:lnTo>
                    <a:pt x="311" y="312"/>
                  </a:lnTo>
                  <a:lnTo>
                    <a:pt x="364" y="182"/>
                  </a:lnTo>
                  <a:lnTo>
                    <a:pt x="365"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9" name="Text Box 147"/>
            <p:cNvSpPr txBox="1">
              <a:spLocks noChangeArrowheads="1"/>
            </p:cNvSpPr>
            <p:nvPr/>
          </p:nvSpPr>
          <p:spPr bwMode="auto">
            <a:xfrm>
              <a:off x="4993" y="2497"/>
              <a:ext cx="383"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1800" b="0">
                  <a:latin typeface="Arial" panose="020B0604020202020204" pitchFamily="34" charset="0"/>
                </a:rPr>
                <a:t>Ⅲ</a:t>
              </a:r>
            </a:p>
          </p:txBody>
        </p:sp>
        <p:sp>
          <p:nvSpPr>
            <p:cNvPr id="150" name="Text Box 148"/>
            <p:cNvSpPr txBox="1">
              <a:spLocks noChangeArrowheads="1"/>
            </p:cNvSpPr>
            <p:nvPr/>
          </p:nvSpPr>
          <p:spPr bwMode="auto">
            <a:xfrm>
              <a:off x="3552" y="2018"/>
              <a:ext cx="383"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1800" b="0">
                  <a:latin typeface="Arial" panose="020B0604020202020204" pitchFamily="34" charset="0"/>
                </a:rPr>
                <a:t>Ⅳ</a:t>
              </a:r>
              <a:endParaRPr lang="en-US" altLang="zh-CN" sz="1400" b="0">
                <a:latin typeface="Times New Roman" panose="02020603050405020304" pitchFamily="18" charset="0"/>
              </a:endParaRPr>
            </a:p>
          </p:txBody>
        </p:sp>
      </p:grpSp>
      <p:grpSp>
        <p:nvGrpSpPr>
          <p:cNvPr id="151" name="Group 149"/>
          <p:cNvGrpSpPr>
            <a:grpSpLocks/>
          </p:cNvGrpSpPr>
          <p:nvPr/>
        </p:nvGrpSpPr>
        <p:grpSpPr bwMode="auto">
          <a:xfrm>
            <a:off x="8573874" y="3956643"/>
            <a:ext cx="1980944" cy="2565328"/>
            <a:chOff x="3095" y="1208"/>
            <a:chExt cx="1656" cy="2145"/>
          </a:xfrm>
        </p:grpSpPr>
        <p:sp>
          <p:nvSpPr>
            <p:cNvPr id="152" name="Freeform 150"/>
            <p:cNvSpPr>
              <a:spLocks noChangeArrowheads="1"/>
            </p:cNvSpPr>
            <p:nvPr/>
          </p:nvSpPr>
          <p:spPr bwMode="auto">
            <a:xfrm>
              <a:off x="4332" y="1312"/>
              <a:ext cx="107" cy="98"/>
            </a:xfrm>
            <a:custGeom>
              <a:avLst/>
              <a:gdLst>
                <a:gd name="T0" fmla="*/ 365 w 366"/>
                <a:gd name="T1" fmla="*/ 183 h 366"/>
                <a:gd name="T2" fmla="*/ 311 w 366"/>
                <a:gd name="T3" fmla="*/ 54 h 366"/>
                <a:gd name="T4" fmla="*/ 183 w 366"/>
                <a:gd name="T5" fmla="*/ 0 h 366"/>
                <a:gd name="T6" fmla="*/ 53 w 366"/>
                <a:gd name="T7" fmla="*/ 54 h 366"/>
                <a:gd name="T8" fmla="*/ 0 w 366"/>
                <a:gd name="T9" fmla="*/ 183 h 366"/>
                <a:gd name="T10" fmla="*/ 53 w 366"/>
                <a:gd name="T11" fmla="*/ 312 h 366"/>
                <a:gd name="T12" fmla="*/ 183 w 366"/>
                <a:gd name="T13" fmla="*/ 366 h 366"/>
                <a:gd name="T14" fmla="*/ 311 w 366"/>
                <a:gd name="T15" fmla="*/ 312 h 366"/>
                <a:gd name="T16" fmla="*/ 365 w 366"/>
                <a:gd name="T17" fmla="*/ 183 h 366"/>
                <a:gd name="T18" fmla="*/ 366 w 366"/>
                <a:gd name="T19" fmla="*/ 18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6">
                  <a:moveTo>
                    <a:pt x="365" y="183"/>
                  </a:moveTo>
                  <a:lnTo>
                    <a:pt x="311" y="54"/>
                  </a:lnTo>
                  <a:lnTo>
                    <a:pt x="183" y="0"/>
                  </a:lnTo>
                  <a:lnTo>
                    <a:pt x="53" y="54"/>
                  </a:lnTo>
                  <a:lnTo>
                    <a:pt x="0" y="183"/>
                  </a:lnTo>
                  <a:lnTo>
                    <a:pt x="53" y="312"/>
                  </a:lnTo>
                  <a:lnTo>
                    <a:pt x="183" y="366"/>
                  </a:lnTo>
                  <a:lnTo>
                    <a:pt x="311" y="312"/>
                  </a:lnTo>
                  <a:lnTo>
                    <a:pt x="365" y="183"/>
                  </a:lnTo>
                  <a:lnTo>
                    <a:pt x="366"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3" name="Freeform 151"/>
            <p:cNvSpPr>
              <a:spLocks noChangeArrowheads="1"/>
            </p:cNvSpPr>
            <p:nvPr/>
          </p:nvSpPr>
          <p:spPr bwMode="auto">
            <a:xfrm>
              <a:off x="3350" y="3001"/>
              <a:ext cx="104" cy="98"/>
            </a:xfrm>
            <a:custGeom>
              <a:avLst/>
              <a:gdLst>
                <a:gd name="T0" fmla="*/ 365 w 366"/>
                <a:gd name="T1" fmla="*/ 182 h 366"/>
                <a:gd name="T2" fmla="*/ 312 w 366"/>
                <a:gd name="T3" fmla="*/ 54 h 366"/>
                <a:gd name="T4" fmla="*/ 182 w 366"/>
                <a:gd name="T5" fmla="*/ 0 h 366"/>
                <a:gd name="T6" fmla="*/ 53 w 366"/>
                <a:gd name="T7" fmla="*/ 54 h 366"/>
                <a:gd name="T8" fmla="*/ 0 w 366"/>
                <a:gd name="T9" fmla="*/ 182 h 366"/>
                <a:gd name="T10" fmla="*/ 53 w 366"/>
                <a:gd name="T11" fmla="*/ 312 h 366"/>
                <a:gd name="T12" fmla="*/ 182 w 366"/>
                <a:gd name="T13" fmla="*/ 366 h 366"/>
                <a:gd name="T14" fmla="*/ 312 w 366"/>
                <a:gd name="T15" fmla="*/ 312 h 366"/>
                <a:gd name="T16" fmla="*/ 365 w 366"/>
                <a:gd name="T17" fmla="*/ 182 h 366"/>
                <a:gd name="T18" fmla="*/ 366 w 366"/>
                <a:gd name="T19" fmla="*/ 18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6">
                  <a:moveTo>
                    <a:pt x="365" y="182"/>
                  </a:moveTo>
                  <a:lnTo>
                    <a:pt x="312" y="54"/>
                  </a:lnTo>
                  <a:lnTo>
                    <a:pt x="182" y="0"/>
                  </a:lnTo>
                  <a:lnTo>
                    <a:pt x="53" y="54"/>
                  </a:lnTo>
                  <a:lnTo>
                    <a:pt x="0" y="182"/>
                  </a:lnTo>
                  <a:lnTo>
                    <a:pt x="53" y="312"/>
                  </a:lnTo>
                  <a:lnTo>
                    <a:pt x="182" y="366"/>
                  </a:lnTo>
                  <a:lnTo>
                    <a:pt x="312" y="312"/>
                  </a:lnTo>
                  <a:lnTo>
                    <a:pt x="365" y="182"/>
                  </a:lnTo>
                  <a:lnTo>
                    <a:pt x="366"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4" name="Text Box 152"/>
            <p:cNvSpPr txBox="1">
              <a:spLocks noChangeArrowheads="1"/>
            </p:cNvSpPr>
            <p:nvPr/>
          </p:nvSpPr>
          <p:spPr bwMode="auto">
            <a:xfrm>
              <a:off x="4367" y="1208"/>
              <a:ext cx="38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1800" b="0" dirty="0">
                  <a:latin typeface="Arial" panose="020B0604020202020204" pitchFamily="34" charset="0"/>
                </a:rPr>
                <a:t>Ⅰ</a:t>
              </a:r>
            </a:p>
          </p:txBody>
        </p:sp>
        <p:sp>
          <p:nvSpPr>
            <p:cNvPr id="155" name="Text Box 153"/>
            <p:cNvSpPr txBox="1">
              <a:spLocks noChangeArrowheads="1"/>
            </p:cNvSpPr>
            <p:nvPr/>
          </p:nvSpPr>
          <p:spPr bwMode="auto">
            <a:xfrm>
              <a:off x="3095" y="3047"/>
              <a:ext cx="38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1800" b="0">
                  <a:latin typeface="Arial" panose="020B0604020202020204" pitchFamily="34" charset="0"/>
                </a:rPr>
                <a:t>Ⅱ</a:t>
              </a:r>
            </a:p>
          </p:txBody>
        </p:sp>
      </p:grpSp>
      <p:grpSp>
        <p:nvGrpSpPr>
          <p:cNvPr id="156" name="Group 154"/>
          <p:cNvGrpSpPr>
            <a:grpSpLocks/>
          </p:cNvGrpSpPr>
          <p:nvPr/>
        </p:nvGrpSpPr>
        <p:grpSpPr bwMode="auto">
          <a:xfrm>
            <a:off x="1533350" y="2547316"/>
            <a:ext cx="5080000" cy="869950"/>
            <a:chOff x="240" y="1392"/>
            <a:chExt cx="3599" cy="617"/>
          </a:xfrm>
        </p:grpSpPr>
        <p:sp>
          <p:nvSpPr>
            <p:cNvPr id="157" name="Freeform 155"/>
            <p:cNvSpPr>
              <a:spLocks noChangeArrowheads="1"/>
            </p:cNvSpPr>
            <p:nvPr/>
          </p:nvSpPr>
          <p:spPr bwMode="auto">
            <a:xfrm>
              <a:off x="434" y="1725"/>
              <a:ext cx="2988" cy="3"/>
            </a:xfrm>
            <a:custGeom>
              <a:avLst/>
              <a:gdLst>
                <a:gd name="T0" fmla="*/ 0 w 10410"/>
                <a:gd name="T1" fmla="*/ 0 h 3"/>
                <a:gd name="T2" fmla="*/ 10409 w 10410"/>
                <a:gd name="T3" fmla="*/ 0 h 3"/>
                <a:gd name="T4" fmla="*/ 10410 w 10410"/>
                <a:gd name="T5" fmla="*/ 0 h 3"/>
              </a:gdLst>
              <a:ahLst/>
              <a:cxnLst>
                <a:cxn ang="0">
                  <a:pos x="T0" y="T1"/>
                </a:cxn>
                <a:cxn ang="0">
                  <a:pos x="T2" y="T3"/>
                </a:cxn>
                <a:cxn ang="0">
                  <a:pos x="T4" y="T5"/>
                </a:cxn>
              </a:cxnLst>
              <a:rect l="0" t="0" r="r" b="b"/>
              <a:pathLst>
                <a:path w="10410" h="3">
                  <a:moveTo>
                    <a:pt x="0" y="0"/>
                  </a:moveTo>
                  <a:lnTo>
                    <a:pt x="10409" y="0"/>
                  </a:lnTo>
                  <a:lnTo>
                    <a:pt x="10410" y="0"/>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8" name="Freeform 156"/>
            <p:cNvSpPr>
              <a:spLocks noChangeArrowheads="1"/>
            </p:cNvSpPr>
            <p:nvPr/>
          </p:nvSpPr>
          <p:spPr bwMode="auto">
            <a:xfrm>
              <a:off x="2294" y="1676"/>
              <a:ext cx="106" cy="101"/>
            </a:xfrm>
            <a:custGeom>
              <a:avLst/>
              <a:gdLst>
                <a:gd name="T0" fmla="*/ 365 w 367"/>
                <a:gd name="T1" fmla="*/ 182 h 365"/>
                <a:gd name="T2" fmla="*/ 312 w 367"/>
                <a:gd name="T3" fmla="*/ 53 h 365"/>
                <a:gd name="T4" fmla="*/ 183 w 367"/>
                <a:gd name="T5" fmla="*/ 0 h 365"/>
                <a:gd name="T6" fmla="*/ 54 w 367"/>
                <a:gd name="T7" fmla="*/ 53 h 365"/>
                <a:gd name="T8" fmla="*/ 0 w 367"/>
                <a:gd name="T9" fmla="*/ 182 h 365"/>
                <a:gd name="T10" fmla="*/ 54 w 367"/>
                <a:gd name="T11" fmla="*/ 312 h 365"/>
                <a:gd name="T12" fmla="*/ 183 w 367"/>
                <a:gd name="T13" fmla="*/ 365 h 365"/>
                <a:gd name="T14" fmla="*/ 312 w 367"/>
                <a:gd name="T15" fmla="*/ 312 h 365"/>
                <a:gd name="T16" fmla="*/ 365 w 367"/>
                <a:gd name="T17" fmla="*/ 182 h 365"/>
                <a:gd name="T18" fmla="*/ 367 w 367"/>
                <a:gd name="T19" fmla="*/ 18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5">
                  <a:moveTo>
                    <a:pt x="365" y="182"/>
                  </a:moveTo>
                  <a:lnTo>
                    <a:pt x="312" y="53"/>
                  </a:lnTo>
                  <a:lnTo>
                    <a:pt x="183" y="0"/>
                  </a:lnTo>
                  <a:lnTo>
                    <a:pt x="54" y="53"/>
                  </a:lnTo>
                  <a:lnTo>
                    <a:pt x="0" y="182"/>
                  </a:lnTo>
                  <a:lnTo>
                    <a:pt x="54" y="312"/>
                  </a:lnTo>
                  <a:lnTo>
                    <a:pt x="183" y="365"/>
                  </a:lnTo>
                  <a:lnTo>
                    <a:pt x="312" y="312"/>
                  </a:lnTo>
                  <a:lnTo>
                    <a:pt x="365" y="182"/>
                  </a:lnTo>
                  <a:lnTo>
                    <a:pt x="367"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9" name="Freeform 157"/>
            <p:cNvSpPr>
              <a:spLocks noChangeArrowheads="1"/>
            </p:cNvSpPr>
            <p:nvPr/>
          </p:nvSpPr>
          <p:spPr bwMode="auto">
            <a:xfrm>
              <a:off x="3370" y="1676"/>
              <a:ext cx="106" cy="101"/>
            </a:xfrm>
            <a:custGeom>
              <a:avLst/>
              <a:gdLst>
                <a:gd name="T0" fmla="*/ 365 w 366"/>
                <a:gd name="T1" fmla="*/ 182 h 365"/>
                <a:gd name="T2" fmla="*/ 312 w 366"/>
                <a:gd name="T3" fmla="*/ 53 h 365"/>
                <a:gd name="T4" fmla="*/ 183 w 366"/>
                <a:gd name="T5" fmla="*/ 0 h 365"/>
                <a:gd name="T6" fmla="*/ 53 w 366"/>
                <a:gd name="T7" fmla="*/ 53 h 365"/>
                <a:gd name="T8" fmla="*/ 0 w 366"/>
                <a:gd name="T9" fmla="*/ 182 h 365"/>
                <a:gd name="T10" fmla="*/ 53 w 366"/>
                <a:gd name="T11" fmla="*/ 312 h 365"/>
                <a:gd name="T12" fmla="*/ 183 w 366"/>
                <a:gd name="T13" fmla="*/ 365 h 365"/>
                <a:gd name="T14" fmla="*/ 312 w 366"/>
                <a:gd name="T15" fmla="*/ 312 h 365"/>
                <a:gd name="T16" fmla="*/ 365 w 366"/>
                <a:gd name="T17" fmla="*/ 182 h 365"/>
                <a:gd name="T18" fmla="*/ 366 w 366"/>
                <a:gd name="T19" fmla="*/ 18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5">
                  <a:moveTo>
                    <a:pt x="365" y="182"/>
                  </a:moveTo>
                  <a:lnTo>
                    <a:pt x="312" y="53"/>
                  </a:lnTo>
                  <a:lnTo>
                    <a:pt x="183" y="0"/>
                  </a:lnTo>
                  <a:lnTo>
                    <a:pt x="53" y="53"/>
                  </a:lnTo>
                  <a:lnTo>
                    <a:pt x="0" y="182"/>
                  </a:lnTo>
                  <a:lnTo>
                    <a:pt x="53" y="312"/>
                  </a:lnTo>
                  <a:lnTo>
                    <a:pt x="183" y="365"/>
                  </a:lnTo>
                  <a:lnTo>
                    <a:pt x="312" y="312"/>
                  </a:lnTo>
                  <a:lnTo>
                    <a:pt x="365" y="182"/>
                  </a:lnTo>
                  <a:lnTo>
                    <a:pt x="366"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0" name="Freeform 158"/>
            <p:cNvSpPr>
              <a:spLocks noChangeArrowheads="1"/>
            </p:cNvSpPr>
            <p:nvPr/>
          </p:nvSpPr>
          <p:spPr bwMode="auto">
            <a:xfrm>
              <a:off x="382" y="1676"/>
              <a:ext cx="106" cy="101"/>
            </a:xfrm>
            <a:custGeom>
              <a:avLst/>
              <a:gdLst>
                <a:gd name="T0" fmla="*/ 365 w 366"/>
                <a:gd name="T1" fmla="*/ 182 h 365"/>
                <a:gd name="T2" fmla="*/ 311 w 366"/>
                <a:gd name="T3" fmla="*/ 53 h 365"/>
                <a:gd name="T4" fmla="*/ 182 w 366"/>
                <a:gd name="T5" fmla="*/ 0 h 365"/>
                <a:gd name="T6" fmla="*/ 54 w 366"/>
                <a:gd name="T7" fmla="*/ 53 h 365"/>
                <a:gd name="T8" fmla="*/ 0 w 366"/>
                <a:gd name="T9" fmla="*/ 182 h 365"/>
                <a:gd name="T10" fmla="*/ 54 w 366"/>
                <a:gd name="T11" fmla="*/ 312 h 365"/>
                <a:gd name="T12" fmla="*/ 182 w 366"/>
                <a:gd name="T13" fmla="*/ 365 h 365"/>
                <a:gd name="T14" fmla="*/ 311 w 366"/>
                <a:gd name="T15" fmla="*/ 312 h 365"/>
                <a:gd name="T16" fmla="*/ 365 w 366"/>
                <a:gd name="T17" fmla="*/ 182 h 365"/>
                <a:gd name="T18" fmla="*/ 366 w 366"/>
                <a:gd name="T19" fmla="*/ 18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5">
                  <a:moveTo>
                    <a:pt x="365" y="182"/>
                  </a:moveTo>
                  <a:lnTo>
                    <a:pt x="311" y="53"/>
                  </a:lnTo>
                  <a:lnTo>
                    <a:pt x="182" y="0"/>
                  </a:lnTo>
                  <a:lnTo>
                    <a:pt x="54" y="53"/>
                  </a:lnTo>
                  <a:lnTo>
                    <a:pt x="0" y="182"/>
                  </a:lnTo>
                  <a:lnTo>
                    <a:pt x="54" y="312"/>
                  </a:lnTo>
                  <a:lnTo>
                    <a:pt x="182" y="365"/>
                  </a:lnTo>
                  <a:lnTo>
                    <a:pt x="311" y="312"/>
                  </a:lnTo>
                  <a:lnTo>
                    <a:pt x="365" y="182"/>
                  </a:lnTo>
                  <a:lnTo>
                    <a:pt x="366"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1" name="Text Box 159"/>
            <p:cNvSpPr txBox="1">
              <a:spLocks noChangeArrowheads="1"/>
            </p:cNvSpPr>
            <p:nvPr/>
          </p:nvSpPr>
          <p:spPr bwMode="auto">
            <a:xfrm>
              <a:off x="240" y="1392"/>
              <a:ext cx="38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7'8'</a:t>
              </a:r>
            </a:p>
          </p:txBody>
        </p:sp>
        <p:sp>
          <p:nvSpPr>
            <p:cNvPr id="162" name="Text Box 160"/>
            <p:cNvSpPr txBox="1">
              <a:spLocks noChangeArrowheads="1"/>
            </p:cNvSpPr>
            <p:nvPr/>
          </p:nvSpPr>
          <p:spPr bwMode="auto">
            <a:xfrm>
              <a:off x="3456" y="1632"/>
              <a:ext cx="38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7"</a:t>
              </a:r>
            </a:p>
          </p:txBody>
        </p:sp>
        <p:sp>
          <p:nvSpPr>
            <p:cNvPr id="163" name="Text Box 161"/>
            <p:cNvSpPr txBox="1">
              <a:spLocks noChangeArrowheads="1"/>
            </p:cNvSpPr>
            <p:nvPr/>
          </p:nvSpPr>
          <p:spPr bwMode="auto">
            <a:xfrm>
              <a:off x="2016" y="1727"/>
              <a:ext cx="38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8"</a:t>
              </a:r>
            </a:p>
          </p:txBody>
        </p:sp>
      </p:grpSp>
      <p:grpSp>
        <p:nvGrpSpPr>
          <p:cNvPr id="164" name="Group 162"/>
          <p:cNvGrpSpPr>
            <a:grpSpLocks/>
          </p:cNvGrpSpPr>
          <p:nvPr/>
        </p:nvGrpSpPr>
        <p:grpSpPr bwMode="auto">
          <a:xfrm>
            <a:off x="1939750" y="1869454"/>
            <a:ext cx="881062" cy="425450"/>
            <a:chOff x="528" y="912"/>
            <a:chExt cx="624" cy="301"/>
          </a:xfrm>
        </p:grpSpPr>
        <p:sp>
          <p:nvSpPr>
            <p:cNvPr id="165" name="Freeform 163"/>
            <p:cNvSpPr>
              <a:spLocks noChangeArrowheads="1"/>
            </p:cNvSpPr>
            <p:nvPr/>
          </p:nvSpPr>
          <p:spPr bwMode="auto">
            <a:xfrm>
              <a:off x="821" y="1115"/>
              <a:ext cx="107" cy="98"/>
            </a:xfrm>
            <a:custGeom>
              <a:avLst/>
              <a:gdLst>
                <a:gd name="T0" fmla="*/ 365 w 366"/>
                <a:gd name="T1" fmla="*/ 182 h 365"/>
                <a:gd name="T2" fmla="*/ 311 w 366"/>
                <a:gd name="T3" fmla="*/ 54 h 365"/>
                <a:gd name="T4" fmla="*/ 182 w 366"/>
                <a:gd name="T5" fmla="*/ 0 h 365"/>
                <a:gd name="T6" fmla="*/ 53 w 366"/>
                <a:gd name="T7" fmla="*/ 54 h 365"/>
                <a:gd name="T8" fmla="*/ 0 w 366"/>
                <a:gd name="T9" fmla="*/ 182 h 365"/>
                <a:gd name="T10" fmla="*/ 53 w 366"/>
                <a:gd name="T11" fmla="*/ 312 h 365"/>
                <a:gd name="T12" fmla="*/ 182 w 366"/>
                <a:gd name="T13" fmla="*/ 365 h 365"/>
                <a:gd name="T14" fmla="*/ 311 w 366"/>
                <a:gd name="T15" fmla="*/ 312 h 365"/>
                <a:gd name="T16" fmla="*/ 365 w 366"/>
                <a:gd name="T17" fmla="*/ 182 h 365"/>
                <a:gd name="T18" fmla="*/ 366 w 366"/>
                <a:gd name="T19" fmla="*/ 18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5">
                  <a:moveTo>
                    <a:pt x="365" y="182"/>
                  </a:moveTo>
                  <a:lnTo>
                    <a:pt x="311" y="54"/>
                  </a:lnTo>
                  <a:lnTo>
                    <a:pt x="182" y="0"/>
                  </a:lnTo>
                  <a:lnTo>
                    <a:pt x="53" y="54"/>
                  </a:lnTo>
                  <a:lnTo>
                    <a:pt x="0" y="182"/>
                  </a:lnTo>
                  <a:lnTo>
                    <a:pt x="53" y="312"/>
                  </a:lnTo>
                  <a:lnTo>
                    <a:pt x="182" y="365"/>
                  </a:lnTo>
                  <a:lnTo>
                    <a:pt x="311" y="312"/>
                  </a:lnTo>
                  <a:lnTo>
                    <a:pt x="365" y="182"/>
                  </a:lnTo>
                  <a:lnTo>
                    <a:pt x="366" y="182"/>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6" name="Text Box 164"/>
            <p:cNvSpPr txBox="1">
              <a:spLocks noChangeArrowheads="1"/>
            </p:cNvSpPr>
            <p:nvPr/>
          </p:nvSpPr>
          <p:spPr bwMode="auto">
            <a:xfrm>
              <a:off x="528" y="912"/>
              <a:ext cx="62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3‘(4‘)</a:t>
              </a:r>
            </a:p>
          </p:txBody>
        </p:sp>
      </p:grpSp>
      <p:grpSp>
        <p:nvGrpSpPr>
          <p:cNvPr id="167" name="Group 165"/>
          <p:cNvGrpSpPr>
            <a:grpSpLocks/>
          </p:cNvGrpSpPr>
          <p:nvPr/>
        </p:nvGrpSpPr>
        <p:grpSpPr bwMode="auto">
          <a:xfrm>
            <a:off x="2482676" y="1058242"/>
            <a:ext cx="4130675" cy="531813"/>
            <a:chOff x="912" y="336"/>
            <a:chExt cx="2927" cy="377"/>
          </a:xfrm>
        </p:grpSpPr>
        <p:sp>
          <p:nvSpPr>
            <p:cNvPr id="168" name="Freeform 166"/>
            <p:cNvSpPr>
              <a:spLocks noChangeArrowheads="1"/>
            </p:cNvSpPr>
            <p:nvPr/>
          </p:nvSpPr>
          <p:spPr bwMode="auto">
            <a:xfrm>
              <a:off x="1312" y="603"/>
              <a:ext cx="2113" cy="3"/>
            </a:xfrm>
            <a:custGeom>
              <a:avLst/>
              <a:gdLst>
                <a:gd name="T0" fmla="*/ 0 w 7367"/>
                <a:gd name="T1" fmla="*/ 0 h 3"/>
                <a:gd name="T2" fmla="*/ 7366 w 7367"/>
                <a:gd name="T3" fmla="*/ 0 h 3"/>
                <a:gd name="T4" fmla="*/ 7367 w 7367"/>
                <a:gd name="T5" fmla="*/ 0 h 3"/>
              </a:gdLst>
              <a:ahLst/>
              <a:cxnLst>
                <a:cxn ang="0">
                  <a:pos x="T0" y="T1"/>
                </a:cxn>
                <a:cxn ang="0">
                  <a:pos x="T2" y="T3"/>
                </a:cxn>
                <a:cxn ang="0">
                  <a:pos x="T4" y="T5"/>
                </a:cxn>
              </a:cxnLst>
              <a:rect l="0" t="0" r="r" b="b"/>
              <a:pathLst>
                <a:path w="7367" h="3">
                  <a:moveTo>
                    <a:pt x="0" y="0"/>
                  </a:moveTo>
                  <a:lnTo>
                    <a:pt x="7366" y="0"/>
                  </a:lnTo>
                  <a:lnTo>
                    <a:pt x="7367" y="0"/>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9" name="Freeform 167"/>
            <p:cNvSpPr>
              <a:spLocks noChangeArrowheads="1"/>
            </p:cNvSpPr>
            <p:nvPr/>
          </p:nvSpPr>
          <p:spPr bwMode="auto">
            <a:xfrm>
              <a:off x="3373" y="554"/>
              <a:ext cx="106" cy="98"/>
            </a:xfrm>
            <a:custGeom>
              <a:avLst/>
              <a:gdLst>
                <a:gd name="T0" fmla="*/ 365 w 366"/>
                <a:gd name="T1" fmla="*/ 183 h 365"/>
                <a:gd name="T2" fmla="*/ 312 w 366"/>
                <a:gd name="T3" fmla="*/ 53 h 365"/>
                <a:gd name="T4" fmla="*/ 182 w 366"/>
                <a:gd name="T5" fmla="*/ 0 h 365"/>
                <a:gd name="T6" fmla="*/ 53 w 366"/>
                <a:gd name="T7" fmla="*/ 53 h 365"/>
                <a:gd name="T8" fmla="*/ 0 w 366"/>
                <a:gd name="T9" fmla="*/ 183 h 365"/>
                <a:gd name="T10" fmla="*/ 53 w 366"/>
                <a:gd name="T11" fmla="*/ 312 h 365"/>
                <a:gd name="T12" fmla="*/ 182 w 366"/>
                <a:gd name="T13" fmla="*/ 365 h 365"/>
                <a:gd name="T14" fmla="*/ 312 w 366"/>
                <a:gd name="T15" fmla="*/ 312 h 365"/>
                <a:gd name="T16" fmla="*/ 365 w 366"/>
                <a:gd name="T17" fmla="*/ 183 h 365"/>
                <a:gd name="T18" fmla="*/ 366 w 366"/>
                <a:gd name="T1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5">
                  <a:moveTo>
                    <a:pt x="365" y="183"/>
                  </a:moveTo>
                  <a:lnTo>
                    <a:pt x="312" y="53"/>
                  </a:lnTo>
                  <a:lnTo>
                    <a:pt x="182" y="0"/>
                  </a:lnTo>
                  <a:lnTo>
                    <a:pt x="53" y="53"/>
                  </a:lnTo>
                  <a:lnTo>
                    <a:pt x="0" y="183"/>
                  </a:lnTo>
                  <a:lnTo>
                    <a:pt x="53" y="312"/>
                  </a:lnTo>
                  <a:lnTo>
                    <a:pt x="182" y="365"/>
                  </a:lnTo>
                  <a:lnTo>
                    <a:pt x="312" y="312"/>
                  </a:lnTo>
                  <a:lnTo>
                    <a:pt x="365" y="183"/>
                  </a:lnTo>
                  <a:lnTo>
                    <a:pt x="366"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0" name="Freeform 168"/>
            <p:cNvSpPr>
              <a:spLocks noChangeArrowheads="1"/>
            </p:cNvSpPr>
            <p:nvPr/>
          </p:nvSpPr>
          <p:spPr bwMode="auto">
            <a:xfrm>
              <a:off x="2294" y="554"/>
              <a:ext cx="106" cy="98"/>
            </a:xfrm>
            <a:custGeom>
              <a:avLst/>
              <a:gdLst>
                <a:gd name="T0" fmla="*/ 365 w 367"/>
                <a:gd name="T1" fmla="*/ 183 h 365"/>
                <a:gd name="T2" fmla="*/ 312 w 367"/>
                <a:gd name="T3" fmla="*/ 53 h 365"/>
                <a:gd name="T4" fmla="*/ 183 w 367"/>
                <a:gd name="T5" fmla="*/ 0 h 365"/>
                <a:gd name="T6" fmla="*/ 54 w 367"/>
                <a:gd name="T7" fmla="*/ 53 h 365"/>
                <a:gd name="T8" fmla="*/ 0 w 367"/>
                <a:gd name="T9" fmla="*/ 183 h 365"/>
                <a:gd name="T10" fmla="*/ 54 w 367"/>
                <a:gd name="T11" fmla="*/ 312 h 365"/>
                <a:gd name="T12" fmla="*/ 183 w 367"/>
                <a:gd name="T13" fmla="*/ 365 h 365"/>
                <a:gd name="T14" fmla="*/ 312 w 367"/>
                <a:gd name="T15" fmla="*/ 312 h 365"/>
                <a:gd name="T16" fmla="*/ 365 w 367"/>
                <a:gd name="T17" fmla="*/ 183 h 365"/>
                <a:gd name="T18" fmla="*/ 367 w 367"/>
                <a:gd name="T1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5">
                  <a:moveTo>
                    <a:pt x="365" y="183"/>
                  </a:moveTo>
                  <a:lnTo>
                    <a:pt x="312" y="53"/>
                  </a:lnTo>
                  <a:lnTo>
                    <a:pt x="183" y="0"/>
                  </a:lnTo>
                  <a:lnTo>
                    <a:pt x="54" y="53"/>
                  </a:lnTo>
                  <a:lnTo>
                    <a:pt x="0" y="183"/>
                  </a:lnTo>
                  <a:lnTo>
                    <a:pt x="54" y="312"/>
                  </a:lnTo>
                  <a:lnTo>
                    <a:pt x="183" y="365"/>
                  </a:lnTo>
                  <a:lnTo>
                    <a:pt x="312" y="312"/>
                  </a:lnTo>
                  <a:lnTo>
                    <a:pt x="365" y="183"/>
                  </a:lnTo>
                  <a:lnTo>
                    <a:pt x="367"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1" name="Freeform 169"/>
            <p:cNvSpPr>
              <a:spLocks noChangeArrowheads="1"/>
            </p:cNvSpPr>
            <p:nvPr/>
          </p:nvSpPr>
          <p:spPr bwMode="auto">
            <a:xfrm>
              <a:off x="1258" y="554"/>
              <a:ext cx="106" cy="98"/>
            </a:xfrm>
            <a:custGeom>
              <a:avLst/>
              <a:gdLst>
                <a:gd name="T0" fmla="*/ 365 w 366"/>
                <a:gd name="T1" fmla="*/ 183 h 365"/>
                <a:gd name="T2" fmla="*/ 311 w 366"/>
                <a:gd name="T3" fmla="*/ 53 h 365"/>
                <a:gd name="T4" fmla="*/ 183 w 366"/>
                <a:gd name="T5" fmla="*/ 0 h 365"/>
                <a:gd name="T6" fmla="*/ 53 w 366"/>
                <a:gd name="T7" fmla="*/ 53 h 365"/>
                <a:gd name="T8" fmla="*/ 0 w 366"/>
                <a:gd name="T9" fmla="*/ 183 h 365"/>
                <a:gd name="T10" fmla="*/ 53 w 366"/>
                <a:gd name="T11" fmla="*/ 312 h 365"/>
                <a:gd name="T12" fmla="*/ 183 w 366"/>
                <a:gd name="T13" fmla="*/ 365 h 365"/>
                <a:gd name="T14" fmla="*/ 311 w 366"/>
                <a:gd name="T15" fmla="*/ 312 h 365"/>
                <a:gd name="T16" fmla="*/ 365 w 366"/>
                <a:gd name="T17" fmla="*/ 183 h 365"/>
                <a:gd name="T18" fmla="*/ 366 w 366"/>
                <a:gd name="T1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65">
                  <a:moveTo>
                    <a:pt x="365" y="183"/>
                  </a:moveTo>
                  <a:lnTo>
                    <a:pt x="311" y="53"/>
                  </a:lnTo>
                  <a:lnTo>
                    <a:pt x="183" y="0"/>
                  </a:lnTo>
                  <a:lnTo>
                    <a:pt x="53" y="53"/>
                  </a:lnTo>
                  <a:lnTo>
                    <a:pt x="0" y="183"/>
                  </a:lnTo>
                  <a:lnTo>
                    <a:pt x="53" y="312"/>
                  </a:lnTo>
                  <a:lnTo>
                    <a:pt x="183" y="365"/>
                  </a:lnTo>
                  <a:lnTo>
                    <a:pt x="311" y="312"/>
                  </a:lnTo>
                  <a:lnTo>
                    <a:pt x="365" y="183"/>
                  </a:lnTo>
                  <a:lnTo>
                    <a:pt x="366" y="183"/>
                  </a:lnTo>
                </a:path>
              </a:pathLst>
            </a:custGeom>
            <a:solidFill>
              <a:srgbClr val="FF9900"/>
            </a:solidFill>
            <a:ln w="19050">
              <a:solidFill>
                <a:schemeClr val="tx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2" name="Text Box 170"/>
            <p:cNvSpPr txBox="1">
              <a:spLocks noChangeArrowheads="1"/>
            </p:cNvSpPr>
            <p:nvPr/>
          </p:nvSpPr>
          <p:spPr bwMode="auto">
            <a:xfrm>
              <a:off x="912" y="432"/>
              <a:ext cx="432"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5‘6'</a:t>
              </a:r>
            </a:p>
          </p:txBody>
        </p:sp>
        <p:sp>
          <p:nvSpPr>
            <p:cNvPr id="173" name="Text Box 171"/>
            <p:cNvSpPr txBox="1">
              <a:spLocks noChangeArrowheads="1"/>
            </p:cNvSpPr>
            <p:nvPr/>
          </p:nvSpPr>
          <p:spPr bwMode="auto">
            <a:xfrm>
              <a:off x="3456" y="385"/>
              <a:ext cx="383"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5"</a:t>
              </a:r>
            </a:p>
          </p:txBody>
        </p:sp>
        <p:sp>
          <p:nvSpPr>
            <p:cNvPr id="174" name="Text Box 172"/>
            <p:cNvSpPr txBox="1">
              <a:spLocks noChangeArrowheads="1"/>
            </p:cNvSpPr>
            <p:nvPr/>
          </p:nvSpPr>
          <p:spPr bwMode="auto">
            <a:xfrm>
              <a:off x="2064" y="336"/>
              <a:ext cx="4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sz="2000" b="0">
                  <a:latin typeface="Times New Roman" panose="02020603050405020304" pitchFamily="18" charset="0"/>
                </a:rPr>
                <a:t>6"</a:t>
              </a:r>
            </a:p>
          </p:txBody>
        </p:sp>
      </p:grpSp>
      <p:sp>
        <p:nvSpPr>
          <p:cNvPr id="175" name="Text Box 173"/>
          <p:cNvSpPr txBox="1">
            <a:spLocks noChangeArrowheads="1"/>
          </p:cNvSpPr>
          <p:nvPr/>
        </p:nvSpPr>
        <p:spPr bwMode="auto">
          <a:xfrm>
            <a:off x="7393912" y="452562"/>
            <a:ext cx="4506912" cy="3323987"/>
          </a:xfrm>
          <a:prstGeom prst="rect">
            <a:avLst/>
          </a:prstGeom>
          <a:noFill/>
          <a:ln w="6350">
            <a:solidFill>
              <a:srgbClr val="0033CC"/>
            </a:solidFill>
            <a:miter lim="800000"/>
          </a:ln>
          <a:effectLst/>
        </p:spPr>
        <p:txBody>
          <a:bodyPr wrap="square">
            <a:spAutoFit/>
          </a:bodyPr>
          <a:lstStyle/>
          <a:p>
            <a:pPr marL="262255" indent="-262255" eaLnBrk="0" hangingPunct="0">
              <a:spcBef>
                <a:spcPct val="50000"/>
              </a:spcBef>
              <a:defRPr/>
            </a:pPr>
            <a:r>
              <a:rPr kumimoji="1" lang="zh-CN" altLang="en-US" sz="2000" b="1" dirty="0">
                <a:solidFill>
                  <a:srgbClr val="FF6666"/>
                </a:solidFill>
                <a:latin typeface="华文细黑" panose="02010600040101010101" pitchFamily="2" charset="-122"/>
                <a:ea typeface="华文细黑" panose="02010600040101010101" pitchFamily="2" charset="-122"/>
              </a:rPr>
              <a:t>解题步骤：</a:t>
            </a:r>
          </a:p>
          <a:p>
            <a:pPr marL="262255" indent="-26225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(1)</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分析 截交线的水平投影为椭圆，侧面投影为圆；</a:t>
            </a:r>
          </a:p>
          <a:p>
            <a:pPr marL="262255" indent="-26225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(2)</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求出截交线上特殊点</a:t>
            </a:r>
            <a:r>
              <a:rPr kumimoji="1" lang="en-US" altLang="zh-CN" sz="2000" b="1" dirty="0" err="1">
                <a:latin typeface="Times New Roman" panose="02020603050405020304" pitchFamily="18" charset="0"/>
                <a:ea typeface="华文细黑" panose="02010600040101010101" pitchFamily="2" charset="-122"/>
                <a:cs typeface="Times New Roman" panose="02020603050405020304" pitchFamily="18" charset="0"/>
              </a:rPr>
              <a:t>Ⅰ,Ⅱ,Ⅲ</a:t>
            </a: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 Ⅳ </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a:t>
            </a:r>
          </a:p>
          <a:p>
            <a:pPr marL="262255" indent="-26225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(3)</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求出若干个一般点</a:t>
            </a:r>
            <a:r>
              <a:rPr kumimoji="1" lang="en-US" altLang="zh-CN" sz="2000" b="1" dirty="0" err="1">
                <a:latin typeface="Times New Roman" panose="02020603050405020304" pitchFamily="18" charset="0"/>
                <a:ea typeface="华文细黑" panose="02010600040101010101" pitchFamily="2" charset="-122"/>
                <a:cs typeface="Times New Roman" panose="02020603050405020304" pitchFamily="18" charset="0"/>
              </a:rPr>
              <a:t>Ⅴ,Ⅵ</a:t>
            </a: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 </a:t>
            </a:r>
            <a:r>
              <a:rPr kumimoji="1" lang="en-US" altLang="zh-CN" sz="2000" b="1" dirty="0" err="1">
                <a:latin typeface="Times New Roman" panose="02020603050405020304" pitchFamily="18" charset="0"/>
                <a:ea typeface="华文细黑" panose="02010600040101010101" pitchFamily="2" charset="-122"/>
                <a:cs typeface="Times New Roman" panose="02020603050405020304" pitchFamily="18" charset="0"/>
              </a:rPr>
              <a:t>Ⅶ,Ⅷ</a:t>
            </a: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 </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a:t>
            </a:r>
          </a:p>
          <a:p>
            <a:pPr marL="262255" indent="-26225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(4)</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光滑且顺次地连接各点</a:t>
            </a: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作出截交线，并且判别可见性；</a:t>
            </a:r>
          </a:p>
          <a:p>
            <a:pPr marL="262255" indent="-26225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(5)</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整理轮廓线。</a:t>
            </a:r>
          </a:p>
        </p:txBody>
      </p:sp>
    </p:spTree>
    <p:extLst>
      <p:ext uri="{BB962C8B-B14F-4D97-AF65-F5344CB8AC3E}">
        <p14:creationId xmlns:p14="http://schemas.microsoft.com/office/powerpoint/2010/main" val="359434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5">
                                            <p:bg/>
                                          </p:spTgt>
                                        </p:tgtEl>
                                        <p:attrNameLst>
                                          <p:attrName>style.visibility</p:attrName>
                                        </p:attrNameLst>
                                      </p:cBhvr>
                                      <p:to>
                                        <p:strVal val="visible"/>
                                      </p:to>
                                    </p:set>
                                    <p:animEffect transition="in" filter="wipe(left)">
                                      <p:cBhvr>
                                        <p:cTn id="7" dur="1000"/>
                                        <p:tgtEl>
                                          <p:spTgt spid="17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5">
                                            <p:txEl>
                                              <p:pRg st="0" end="0"/>
                                            </p:txEl>
                                          </p:spTgt>
                                        </p:tgtEl>
                                        <p:attrNameLst>
                                          <p:attrName>style.visibility</p:attrName>
                                        </p:attrNameLst>
                                      </p:cBhvr>
                                      <p:to>
                                        <p:strVal val="visible"/>
                                      </p:to>
                                    </p:set>
                                    <p:animEffect transition="in" filter="wipe(left)">
                                      <p:cBhvr>
                                        <p:cTn id="12" dur="1000"/>
                                        <p:tgtEl>
                                          <p:spTgt spid="1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5">
                                            <p:txEl>
                                              <p:pRg st="1" end="1"/>
                                            </p:txEl>
                                          </p:spTgt>
                                        </p:tgtEl>
                                        <p:attrNameLst>
                                          <p:attrName>style.visibility</p:attrName>
                                        </p:attrNameLst>
                                      </p:cBhvr>
                                      <p:to>
                                        <p:strVal val="visible"/>
                                      </p:to>
                                    </p:set>
                                    <p:animEffect transition="in" filter="wipe(left)">
                                      <p:cBhvr>
                                        <p:cTn id="17" dur="1000"/>
                                        <p:tgtEl>
                                          <p:spTgt spid="17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5">
                                            <p:txEl>
                                              <p:pRg st="2" end="2"/>
                                            </p:txEl>
                                          </p:spTgt>
                                        </p:tgtEl>
                                        <p:attrNameLst>
                                          <p:attrName>style.visibility</p:attrName>
                                        </p:attrNameLst>
                                      </p:cBhvr>
                                      <p:to>
                                        <p:strVal val="visible"/>
                                      </p:to>
                                    </p:set>
                                    <p:animEffect transition="in" filter="wipe(left)">
                                      <p:cBhvr>
                                        <p:cTn id="22" dur="1000"/>
                                        <p:tgtEl>
                                          <p:spTgt spid="17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5">
                                            <p:txEl>
                                              <p:pRg st="3" end="3"/>
                                            </p:txEl>
                                          </p:spTgt>
                                        </p:tgtEl>
                                        <p:attrNameLst>
                                          <p:attrName>style.visibility</p:attrName>
                                        </p:attrNameLst>
                                      </p:cBhvr>
                                      <p:to>
                                        <p:strVal val="visible"/>
                                      </p:to>
                                    </p:set>
                                    <p:animEffect transition="in" filter="wipe(left)">
                                      <p:cBhvr>
                                        <p:cTn id="27" dur="1000"/>
                                        <p:tgtEl>
                                          <p:spTgt spid="17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5">
                                            <p:txEl>
                                              <p:pRg st="4" end="4"/>
                                            </p:txEl>
                                          </p:spTgt>
                                        </p:tgtEl>
                                        <p:attrNameLst>
                                          <p:attrName>style.visibility</p:attrName>
                                        </p:attrNameLst>
                                      </p:cBhvr>
                                      <p:to>
                                        <p:strVal val="visible"/>
                                      </p:to>
                                    </p:set>
                                    <p:animEffect transition="in" filter="wipe(left)">
                                      <p:cBhvr>
                                        <p:cTn id="32" dur="1000"/>
                                        <p:tgtEl>
                                          <p:spTgt spid="17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5">
                                            <p:txEl>
                                              <p:pRg st="5" end="5"/>
                                            </p:txEl>
                                          </p:spTgt>
                                        </p:tgtEl>
                                        <p:attrNameLst>
                                          <p:attrName>style.visibility</p:attrName>
                                        </p:attrNameLst>
                                      </p:cBhvr>
                                      <p:to>
                                        <p:strVal val="visible"/>
                                      </p:to>
                                    </p:set>
                                    <p:animEffect transition="in" filter="wipe(left)">
                                      <p:cBhvr>
                                        <p:cTn id="37" dur="1000"/>
                                        <p:tgtEl>
                                          <p:spTgt spid="17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strips(upRight)">
                                      <p:cBhvr>
                                        <p:cTn id="42" dur="1000"/>
                                        <p:tgtEl>
                                          <p:spTgt spid="7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box(out)">
                                      <p:cBhvr>
                                        <p:cTn id="47" dur="10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151"/>
                                        </p:tgtEl>
                                        <p:attrNameLst>
                                          <p:attrName>style.visibility</p:attrName>
                                        </p:attrNameLst>
                                      </p:cBhvr>
                                      <p:to>
                                        <p:strVal val="visible"/>
                                      </p:to>
                                    </p:set>
                                    <p:animEffect transition="in" filter="box(out)">
                                      <p:cBhvr>
                                        <p:cTn id="52" dur="1000"/>
                                        <p:tgtEl>
                                          <p:spTgt spid="151"/>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box(out)">
                                      <p:cBhvr>
                                        <p:cTn id="57" dur="1000"/>
                                        <p:tgtEl>
                                          <p:spTgt spid="8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up)">
                                      <p:cBhvr>
                                        <p:cTn id="62" dur="1000"/>
                                        <p:tgtEl>
                                          <p:spTgt spid="80"/>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box(out)">
                                      <p:cBhvr>
                                        <p:cTn id="67" dur="1000"/>
                                        <p:tgtEl>
                                          <p:spTgt spid="94"/>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nodeType="clickEffect">
                                  <p:stCondLst>
                                    <p:cond delay="0"/>
                                  </p:stCondLst>
                                  <p:childTnLst>
                                    <p:set>
                                      <p:cBhvr>
                                        <p:cTn id="71" dur="1" fill="hold">
                                          <p:stCondLst>
                                            <p:cond delay="0"/>
                                          </p:stCondLst>
                                        </p:cTn>
                                        <p:tgtEl>
                                          <p:spTgt spid="146"/>
                                        </p:tgtEl>
                                        <p:attrNameLst>
                                          <p:attrName>style.visibility</p:attrName>
                                        </p:attrNameLst>
                                      </p:cBhvr>
                                      <p:to>
                                        <p:strVal val="visible"/>
                                      </p:to>
                                    </p:set>
                                    <p:animEffect transition="in" filter="box(out)">
                                      <p:cBhvr>
                                        <p:cTn id="72" dur="1000"/>
                                        <p:tgtEl>
                                          <p:spTgt spid="146"/>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32" fill="hold" nodeType="clickEffect">
                                  <p:stCondLst>
                                    <p:cond delay="0"/>
                                  </p:stCondLst>
                                  <p:childTnLst>
                                    <p:set>
                                      <p:cBhvr>
                                        <p:cTn id="76" dur="1" fill="hold">
                                          <p:stCondLst>
                                            <p:cond delay="0"/>
                                          </p:stCondLst>
                                        </p:cTn>
                                        <p:tgtEl>
                                          <p:spTgt spid="164"/>
                                        </p:tgtEl>
                                        <p:attrNameLst>
                                          <p:attrName>style.visibility</p:attrName>
                                        </p:attrNameLst>
                                      </p:cBhvr>
                                      <p:to>
                                        <p:strVal val="visible"/>
                                      </p:to>
                                    </p:set>
                                    <p:animEffect transition="in" filter="box(out)">
                                      <p:cBhvr>
                                        <p:cTn id="77" dur="1000"/>
                                        <p:tgtEl>
                                          <p:spTgt spid="164"/>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32" fill="hold" nodeType="click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box(out)">
                                      <p:cBhvr>
                                        <p:cTn id="82" dur="1000"/>
                                        <p:tgtEl>
                                          <p:spTgt spid="8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wipe(up)">
                                      <p:cBhvr>
                                        <p:cTn id="87" dur="1000"/>
                                        <p:tgtEl>
                                          <p:spTgt spid="10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0"/>
                                        </p:tgtEl>
                                        <p:attrNameLst>
                                          <p:attrName>style.visibility</p:attrName>
                                        </p:attrNameLst>
                                      </p:cBhvr>
                                      <p:to>
                                        <p:strVal val="visible"/>
                                      </p:to>
                                    </p:set>
                                    <p:animEffect transition="in" filter="wipe(left)">
                                      <p:cBhvr>
                                        <p:cTn id="92" dur="1000"/>
                                        <p:tgtEl>
                                          <p:spTgt spid="14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67"/>
                                        </p:tgtEl>
                                        <p:attrNameLst>
                                          <p:attrName>style.visibility</p:attrName>
                                        </p:attrNameLst>
                                      </p:cBhvr>
                                      <p:to>
                                        <p:strVal val="visible"/>
                                      </p:to>
                                    </p:set>
                                    <p:animEffect transition="in" filter="wipe(left)">
                                      <p:cBhvr>
                                        <p:cTn id="97" dur="1000"/>
                                        <p:tgtEl>
                                          <p:spTgt spid="167"/>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12" fill="hold"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strips(downLeft)">
                                      <p:cBhvr>
                                        <p:cTn id="102" dur="1000"/>
                                        <p:tgtEl>
                                          <p:spTgt spid="5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wipe(up)">
                                      <p:cBhvr>
                                        <p:cTn id="107" dur="1000"/>
                                        <p:tgtEl>
                                          <p:spTgt spid="10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34"/>
                                        </p:tgtEl>
                                        <p:attrNameLst>
                                          <p:attrName>style.visibility</p:attrName>
                                        </p:attrNameLst>
                                      </p:cBhvr>
                                      <p:to>
                                        <p:strVal val="visible"/>
                                      </p:to>
                                    </p:set>
                                    <p:animEffect transition="in" filter="wipe(left)">
                                      <p:cBhvr>
                                        <p:cTn id="112" dur="1000"/>
                                        <p:tgtEl>
                                          <p:spTgt spid="134"/>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56"/>
                                        </p:tgtEl>
                                        <p:attrNameLst>
                                          <p:attrName>style.visibility</p:attrName>
                                        </p:attrNameLst>
                                      </p:cBhvr>
                                      <p:to>
                                        <p:strVal val="visible"/>
                                      </p:to>
                                    </p:set>
                                    <p:animEffect transition="in" filter="wipe(left)">
                                      <p:cBhvr>
                                        <p:cTn id="117" dur="1000"/>
                                        <p:tgtEl>
                                          <p:spTgt spid="15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wipe(up)">
                                      <p:cBhvr>
                                        <p:cTn id="122" dur="1000"/>
                                        <p:tgtEl>
                                          <p:spTgt spid="5"/>
                                        </p:tgtEl>
                                      </p:cBhvr>
                                    </p:animEffect>
                                  </p:childTnLst>
                                </p:cTn>
                              </p:par>
                            </p:childTnLst>
                          </p:cTn>
                        </p:par>
                      </p:childTnLst>
                    </p:cTn>
                  </p:par>
                  <p:par>
                    <p:cTn id="123" fill="hold">
                      <p:stCondLst>
                        <p:cond delay="indefinite"/>
                      </p:stCondLst>
                      <p:childTnLst>
                        <p:par>
                          <p:cTn id="124" fill="hold">
                            <p:stCondLst>
                              <p:cond delay="0"/>
                            </p:stCondLst>
                            <p:childTnLst>
                              <p:par>
                                <p:cTn id="125" presetID="18" presetClass="entr" presetSubtype="6" fill="hold" nodeType="clickEffect">
                                  <p:stCondLst>
                                    <p:cond delay="0"/>
                                  </p:stCondLst>
                                  <p:childTnLst>
                                    <p:set>
                                      <p:cBhvr>
                                        <p:cTn id="126" dur="1" fill="hold">
                                          <p:stCondLst>
                                            <p:cond delay="0"/>
                                          </p:stCondLst>
                                        </p:cTn>
                                        <p:tgtEl>
                                          <p:spTgt spid="79"/>
                                        </p:tgtEl>
                                        <p:attrNameLst>
                                          <p:attrName>style.visibility</p:attrName>
                                        </p:attrNameLst>
                                      </p:cBhvr>
                                      <p:to>
                                        <p:strVal val="visible"/>
                                      </p:to>
                                    </p:set>
                                    <p:animEffect transition="in" filter="strips(downRight)">
                                      <p:cBhvr>
                                        <p:cTn id="127" dur="1000"/>
                                        <p:tgtEl>
                                          <p:spTgt spid="79"/>
                                        </p:tgtEl>
                                      </p:cBhvr>
                                    </p:animEffect>
                                  </p:childTnLst>
                                </p:cTn>
                              </p:par>
                            </p:childTnLst>
                          </p:cTn>
                        </p:par>
                      </p:childTnLst>
                    </p:cTn>
                  </p:par>
                  <p:par>
                    <p:cTn id="128" fill="hold">
                      <p:stCondLst>
                        <p:cond delay="indefinite"/>
                      </p:stCondLst>
                      <p:childTnLst>
                        <p:par>
                          <p:cTn id="129" fill="hold">
                            <p:stCondLst>
                              <p:cond delay="0"/>
                            </p:stCondLst>
                            <p:childTnLst>
                              <p:par>
                                <p:cTn id="130" presetID="4" presetClass="entr" presetSubtype="32" fill="hold" nodeType="click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box(out)">
                                      <p:cBhvr>
                                        <p:cTn id="132"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29"/>
          <p:cNvGraphicFramePr>
            <a:graphicFrameLocks noChangeAspect="1"/>
          </p:cNvGraphicFramePr>
          <p:nvPr>
            <p:extLst>
              <p:ext uri="{D42A27DB-BD31-4B8C-83A1-F6EECF244321}">
                <p14:modId xmlns:p14="http://schemas.microsoft.com/office/powerpoint/2010/main" val="903973136"/>
              </p:ext>
            </p:extLst>
          </p:nvPr>
        </p:nvGraphicFramePr>
        <p:xfrm>
          <a:off x="2084532" y="1208086"/>
          <a:ext cx="6985000" cy="2763838"/>
        </p:xfrm>
        <a:graphic>
          <a:graphicData uri="http://schemas.openxmlformats.org/presentationml/2006/ole">
            <mc:AlternateContent xmlns:mc="http://schemas.openxmlformats.org/markup-compatibility/2006">
              <mc:Choice xmlns:v="urn:schemas-microsoft-com:vml" Requires="v">
                <p:oleObj name="位图图像" r:id="rId2" imgW="5811061" imgH="4382112" progId="Paint.Picture">
                  <p:embed/>
                </p:oleObj>
              </mc:Choice>
              <mc:Fallback>
                <p:oleObj name="位图图像" r:id="rId2" imgW="5811061" imgH="4382112"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l="7639" t="7158" r="10457" b="49869"/>
                      <a:stretch>
                        <a:fillRect/>
                      </a:stretch>
                    </p:blipFill>
                    <p:spPr bwMode="auto">
                      <a:xfrm>
                        <a:off x="2084532" y="1208086"/>
                        <a:ext cx="6985000" cy="2763838"/>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1027"/>
          <p:cNvSpPr txBox="1">
            <a:spLocks noRot="1" noChangeArrowheads="1"/>
          </p:cNvSpPr>
          <p:nvPr/>
        </p:nvSpPr>
        <p:spPr>
          <a:xfrm>
            <a:off x="1652732" y="155573"/>
            <a:ext cx="8229600" cy="11430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spcBef>
                <a:spcPct val="50000"/>
              </a:spcBef>
            </a:pPr>
            <a:r>
              <a:rPr lang="zh-CN" altLang="en-US" sz="2800" b="1" dirty="0">
                <a:solidFill>
                  <a:srgbClr val="0066CC"/>
                </a:solidFill>
                <a:latin typeface="华文细黑" panose="02010600040101010101" pitchFamily="2" charset="-122"/>
                <a:ea typeface="华文细黑" panose="02010600040101010101" pitchFamily="2" charset="-122"/>
                <a:cs typeface="+mn-cs"/>
              </a:rPr>
              <a:t>例：已知主视图和左视图，求作俯视图。</a:t>
            </a:r>
          </a:p>
        </p:txBody>
      </p:sp>
      <p:sp>
        <p:nvSpPr>
          <p:cNvPr id="4" name="Text Box 1030"/>
          <p:cNvSpPr txBox="1">
            <a:spLocks noChangeArrowheads="1"/>
          </p:cNvSpPr>
          <p:nvPr/>
        </p:nvSpPr>
        <p:spPr bwMode="auto">
          <a:xfrm>
            <a:off x="501001" y="4485976"/>
            <a:ext cx="6335713" cy="1538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FontTx/>
              <a:buNone/>
            </a:pPr>
            <a:r>
              <a:rPr kumimoji="1" lang="zh-CN" altLang="en-US" sz="2800" b="1" dirty="0">
                <a:solidFill>
                  <a:srgbClr val="FF6666"/>
                </a:solidFill>
                <a:latin typeface="Times New Roman" panose="02020603050405020304" pitchFamily="18" charset="0"/>
                <a:ea typeface="华文细黑" panose="02010600040101010101" pitchFamily="2" charset="-122"/>
                <a:cs typeface="Times New Roman" panose="02020603050405020304" pitchFamily="18" charset="0"/>
              </a:rPr>
              <a:t>空间与投影分析</a:t>
            </a:r>
          </a:p>
          <a:p>
            <a:pPr algn="just">
              <a:spcBef>
                <a:spcPct val="50000"/>
              </a:spcBef>
              <a:buClrTx/>
              <a:buFontTx/>
              <a:buNone/>
            </a:pPr>
            <a:r>
              <a:rPr kumimoji="1" lang="zh-CN" altLang="en-US" sz="2800" b="1" dirty="0">
                <a:latin typeface="楷体_GB2312" panose="02010600030101010101" charset="-122"/>
                <a:ea typeface="楷体_GB2312" panose="02010600030101010101" charset="-122"/>
              </a:rPr>
              <a:t>    </a:t>
            </a:r>
            <a:r>
              <a:rPr kumimoji="1"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t>圆柱被水平面和侧平面截切，截交线的水平投影为矩形；</a:t>
            </a:r>
          </a:p>
        </p:txBody>
      </p:sp>
      <p:graphicFrame>
        <p:nvGraphicFramePr>
          <p:cNvPr id="5" name="Object 1032"/>
          <p:cNvGraphicFramePr>
            <a:graphicFrameLocks noChangeAspect="1"/>
          </p:cNvGraphicFramePr>
          <p:nvPr>
            <p:extLst>
              <p:ext uri="{D42A27DB-BD31-4B8C-83A1-F6EECF244321}">
                <p14:modId xmlns:p14="http://schemas.microsoft.com/office/powerpoint/2010/main" val="1696902358"/>
              </p:ext>
            </p:extLst>
          </p:nvPr>
        </p:nvGraphicFramePr>
        <p:xfrm>
          <a:off x="7196282" y="4332287"/>
          <a:ext cx="3168650" cy="2525713"/>
        </p:xfrm>
        <a:graphic>
          <a:graphicData uri="http://schemas.openxmlformats.org/presentationml/2006/ole">
            <mc:AlternateContent xmlns:mc="http://schemas.openxmlformats.org/markup-compatibility/2006">
              <mc:Choice xmlns:v="urn:schemas-microsoft-com:vml" Requires="v">
                <p:oleObj name="位图图像" r:id="rId4" imgW="4180952" imgH="3333333" progId="Paint.Picture">
                  <p:embed/>
                </p:oleObj>
              </mc:Choice>
              <mc:Fallback>
                <p:oleObj name="位图图像" r:id="rId4" imgW="4180952" imgH="333333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282" y="4332287"/>
                        <a:ext cx="3168650" cy="2525713"/>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190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4" grpI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7"/>
          <p:cNvSpPr txBox="1">
            <a:spLocks noRot="1" noChangeArrowheads="1"/>
          </p:cNvSpPr>
          <p:nvPr/>
        </p:nvSpPr>
        <p:spPr>
          <a:xfrm>
            <a:off x="1359189" y="219797"/>
            <a:ext cx="7772400"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a:solidFill>
                  <a:srgbClr val="0066FF"/>
                </a:solidFill>
                <a:latin typeface="华文细黑" panose="02010600040101010101" pitchFamily="2" charset="-122"/>
                <a:ea typeface="华文细黑" panose="02010600040101010101" pitchFamily="2" charset="-122"/>
              </a:rPr>
              <a:t>想象空间形状并补画为截切前的圆柱的俯视图。</a:t>
            </a:r>
            <a:endParaRPr lang="zh-CN" altLang="en-US" sz="2400" b="1" dirty="0">
              <a:solidFill>
                <a:srgbClr val="0066FF"/>
              </a:solidFill>
              <a:latin typeface="华文细黑" panose="02010600040101010101" pitchFamily="2" charset="-122"/>
              <a:ea typeface="华文细黑" panose="02010600040101010101" pitchFamily="2" charset="-122"/>
            </a:endParaRPr>
          </a:p>
        </p:txBody>
      </p:sp>
      <p:graphicFrame>
        <p:nvGraphicFramePr>
          <p:cNvPr id="3" name="Object 1030"/>
          <p:cNvGraphicFramePr>
            <a:graphicFrameLocks noChangeAspect="1"/>
          </p:cNvGraphicFramePr>
          <p:nvPr/>
        </p:nvGraphicFramePr>
        <p:xfrm>
          <a:off x="1695450" y="908051"/>
          <a:ext cx="8001000" cy="5565775"/>
        </p:xfrm>
        <a:graphic>
          <a:graphicData uri="http://schemas.openxmlformats.org/presentationml/2006/ole">
            <mc:AlternateContent xmlns:mc="http://schemas.openxmlformats.org/markup-compatibility/2006">
              <mc:Choice xmlns:v="urn:schemas-microsoft-com:vml" Requires="v">
                <p:oleObj name="位图图像" r:id="rId2" imgW="5819048" imgH="4361905" progId="Paint.Picture">
                  <p:embed/>
                </p:oleObj>
              </mc:Choice>
              <mc:Fallback>
                <p:oleObj name="位图图像" r:id="rId2" imgW="5819048" imgH="4361905"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t="7199"/>
                      <a:stretch>
                        <a:fillRect/>
                      </a:stretch>
                    </p:blipFill>
                    <p:spPr bwMode="auto">
                      <a:xfrm>
                        <a:off x="1695450" y="908051"/>
                        <a:ext cx="8001000" cy="556577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1031"/>
          <p:cNvGraphicFramePr>
            <a:graphicFrameLocks noChangeAspect="1"/>
          </p:cNvGraphicFramePr>
          <p:nvPr/>
        </p:nvGraphicFramePr>
        <p:xfrm>
          <a:off x="7391400" y="4246564"/>
          <a:ext cx="3276600" cy="2611437"/>
        </p:xfrm>
        <a:graphic>
          <a:graphicData uri="http://schemas.openxmlformats.org/presentationml/2006/ole">
            <mc:AlternateContent xmlns:mc="http://schemas.openxmlformats.org/markup-compatibility/2006">
              <mc:Choice xmlns:v="urn:schemas-microsoft-com:vml" Requires="v">
                <p:oleObj name="位图图像" r:id="rId4" imgW="4180952" imgH="3333333" progId="Paint.Picture">
                  <p:embed/>
                </p:oleObj>
              </mc:Choice>
              <mc:Fallback>
                <p:oleObj name="位图图像" r:id="rId4" imgW="4180952" imgH="333333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4246564"/>
                        <a:ext cx="3276600" cy="2611437"/>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8006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1524000" y="860426"/>
          <a:ext cx="8001000" cy="5997575"/>
        </p:xfrm>
        <a:graphic>
          <a:graphicData uri="http://schemas.openxmlformats.org/presentationml/2006/ole">
            <mc:AlternateContent xmlns:mc="http://schemas.openxmlformats.org/markup-compatibility/2006">
              <mc:Choice xmlns:v="urn:schemas-microsoft-com:vml" Requires="v">
                <p:oleObj name="位图图像" r:id="rId2" imgW="5819048" imgH="4361905" progId="Paint.Picture">
                  <p:embed/>
                </p:oleObj>
              </mc:Choice>
              <mc:Fallback>
                <p:oleObj name="位图图像" r:id="rId2" imgW="5819048" imgH="4361905"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0426"/>
                        <a:ext cx="8001000" cy="599757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4"/>
          <p:cNvGraphicFramePr>
            <a:graphicFrameLocks noChangeAspect="1"/>
          </p:cNvGraphicFramePr>
          <p:nvPr/>
        </p:nvGraphicFramePr>
        <p:xfrm>
          <a:off x="6858000" y="3821114"/>
          <a:ext cx="3810000" cy="3036887"/>
        </p:xfrm>
        <a:graphic>
          <a:graphicData uri="http://schemas.openxmlformats.org/presentationml/2006/ole">
            <mc:AlternateContent xmlns:mc="http://schemas.openxmlformats.org/markup-compatibility/2006">
              <mc:Choice xmlns:v="urn:schemas-microsoft-com:vml" Requires="v">
                <p:oleObj name="位图图像" r:id="rId4" imgW="4180952" imgH="3333333" progId="Paint.Picture">
                  <p:embed/>
                </p:oleObj>
              </mc:Choice>
              <mc:Fallback>
                <p:oleObj name="位图图像" r:id="rId4" imgW="4180952" imgH="333333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3821114"/>
                        <a:ext cx="3810000" cy="3036887"/>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5"/>
          <p:cNvSpPr>
            <a:spLocks noChangeArrowheads="1"/>
          </p:cNvSpPr>
          <p:nvPr/>
        </p:nvSpPr>
        <p:spPr bwMode="auto">
          <a:xfrm>
            <a:off x="1625601" y="324249"/>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400" b="1" dirty="0">
                <a:solidFill>
                  <a:srgbClr val="FF3300"/>
                </a:solidFill>
                <a:latin typeface="华文细黑" panose="02010600040101010101" pitchFamily="2" charset="-122"/>
                <a:ea typeface="华文细黑" panose="02010600040101010101" pitchFamily="2" charset="-122"/>
              </a:rPr>
              <a:t>找出截交线特殊点投影</a:t>
            </a:r>
          </a:p>
        </p:txBody>
      </p:sp>
      <p:sp>
        <p:nvSpPr>
          <p:cNvPr id="5" name="Text Box 7"/>
          <p:cNvSpPr txBox="1">
            <a:spLocks noChangeArrowheads="1"/>
          </p:cNvSpPr>
          <p:nvPr/>
        </p:nvSpPr>
        <p:spPr bwMode="auto">
          <a:xfrm>
            <a:off x="6816725" y="4868863"/>
            <a:ext cx="503238" cy="519112"/>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800" b="1" i="1" dirty="0">
                <a:latin typeface="Times New Roman" panose="02020603050405020304" pitchFamily="18" charset="0"/>
                <a:ea typeface="楷体_GB2312" panose="02010600030101010101" charset="-122"/>
                <a:cs typeface="Times New Roman" panose="02020603050405020304" pitchFamily="18" charset="0"/>
              </a:rPr>
              <a:t>Ⅰ</a:t>
            </a:r>
          </a:p>
        </p:txBody>
      </p:sp>
      <p:sp>
        <p:nvSpPr>
          <p:cNvPr id="6" name="Text Box 8"/>
          <p:cNvSpPr txBox="1">
            <a:spLocks noChangeArrowheads="1"/>
          </p:cNvSpPr>
          <p:nvPr/>
        </p:nvSpPr>
        <p:spPr bwMode="auto">
          <a:xfrm>
            <a:off x="7967664" y="5789613"/>
            <a:ext cx="503237" cy="519112"/>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800" b="1" i="1">
                <a:latin typeface="Times New Roman" panose="02020603050405020304" pitchFamily="18" charset="0"/>
                <a:ea typeface="楷体_GB2312" panose="02010600030101010101" charset="-122"/>
                <a:cs typeface="Times New Roman" panose="02020603050405020304" pitchFamily="18" charset="0"/>
              </a:rPr>
              <a:t>Ⅲ</a:t>
            </a:r>
          </a:p>
        </p:txBody>
      </p:sp>
      <p:sp>
        <p:nvSpPr>
          <p:cNvPr id="7" name="Text Box 9"/>
          <p:cNvSpPr txBox="1">
            <a:spLocks noChangeArrowheads="1"/>
          </p:cNvSpPr>
          <p:nvPr/>
        </p:nvSpPr>
        <p:spPr bwMode="auto">
          <a:xfrm>
            <a:off x="7537450" y="4437063"/>
            <a:ext cx="503238" cy="519112"/>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800" b="1" i="1">
                <a:latin typeface="Times New Roman" panose="02020603050405020304" pitchFamily="18" charset="0"/>
                <a:ea typeface="楷体_GB2312" panose="02010600030101010101" charset="-122"/>
                <a:cs typeface="Times New Roman" panose="02020603050405020304" pitchFamily="18" charset="0"/>
              </a:rPr>
              <a:t>Ⅱ</a:t>
            </a:r>
          </a:p>
        </p:txBody>
      </p:sp>
      <p:sp>
        <p:nvSpPr>
          <p:cNvPr id="8" name="Text Box 10"/>
          <p:cNvSpPr txBox="1">
            <a:spLocks noChangeArrowheads="1"/>
          </p:cNvSpPr>
          <p:nvPr/>
        </p:nvSpPr>
        <p:spPr bwMode="auto">
          <a:xfrm>
            <a:off x="8977314" y="5214938"/>
            <a:ext cx="503237" cy="519112"/>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800" b="1" i="1">
                <a:latin typeface="Times New Roman" panose="02020603050405020304" pitchFamily="18" charset="0"/>
                <a:ea typeface="楷体_GB2312" panose="02010600030101010101" charset="-122"/>
                <a:cs typeface="Times New Roman" panose="02020603050405020304" pitchFamily="18" charset="0"/>
              </a:rPr>
              <a:t>Ⅳ</a:t>
            </a:r>
          </a:p>
        </p:txBody>
      </p:sp>
      <p:grpSp>
        <p:nvGrpSpPr>
          <p:cNvPr id="9" name="Group 35"/>
          <p:cNvGrpSpPr>
            <a:grpSpLocks/>
          </p:cNvGrpSpPr>
          <p:nvPr/>
        </p:nvGrpSpPr>
        <p:grpSpPr bwMode="auto">
          <a:xfrm>
            <a:off x="5808663" y="1916114"/>
            <a:ext cx="1511300" cy="396875"/>
            <a:chOff x="2699" y="1207"/>
            <a:chExt cx="952" cy="250"/>
          </a:xfrm>
        </p:grpSpPr>
        <p:sp>
          <p:nvSpPr>
            <p:cNvPr id="10" name="Text Box 11"/>
            <p:cNvSpPr txBox="1">
              <a:spLocks noChangeArrowheads="1"/>
            </p:cNvSpPr>
            <p:nvPr/>
          </p:nvSpPr>
          <p:spPr bwMode="auto">
            <a:xfrm>
              <a:off x="2699" y="1207"/>
              <a:ext cx="952"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b="1" i="1">
                  <a:solidFill>
                    <a:srgbClr val="663300"/>
                  </a:solidFill>
                  <a:latin typeface="楷体_GB2312" panose="02010600030101010101" charset="-122"/>
                  <a:ea typeface="楷体_GB2312" panose="02010600030101010101" charset="-122"/>
                </a:rPr>
                <a:t>（</a:t>
              </a:r>
              <a:r>
                <a:rPr lang="en-US" altLang="zh-CN" sz="2000" b="1" i="1">
                  <a:solidFill>
                    <a:srgbClr val="663300"/>
                  </a:solidFill>
                  <a:latin typeface="楷体_GB2312" panose="02010600030101010101" charset="-122"/>
                  <a:ea typeface="楷体_GB2312" panose="02010600030101010101" charset="-122"/>
                </a:rPr>
                <a:t>2″</a:t>
              </a:r>
            </a:p>
          </p:txBody>
        </p:sp>
        <p:sp>
          <p:nvSpPr>
            <p:cNvPr id="11" name="Text Box 13"/>
            <p:cNvSpPr txBox="1">
              <a:spLocks noChangeArrowheads="1"/>
            </p:cNvSpPr>
            <p:nvPr/>
          </p:nvSpPr>
          <p:spPr bwMode="auto">
            <a:xfrm>
              <a:off x="2987" y="1207"/>
              <a:ext cx="437"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b="1">
                  <a:solidFill>
                    <a:srgbClr val="663300"/>
                  </a:solidFill>
                  <a:latin typeface="楷体_GB2312" panose="02010600030101010101" charset="-122"/>
                  <a:ea typeface="楷体_GB2312" panose="02010600030101010101" charset="-122"/>
                </a:rPr>
                <a:t>）</a:t>
              </a:r>
            </a:p>
          </p:txBody>
        </p:sp>
      </p:grpSp>
      <p:sp>
        <p:nvSpPr>
          <p:cNvPr id="12" name="Text Box 14"/>
          <p:cNvSpPr txBox="1">
            <a:spLocks noChangeArrowheads="1"/>
          </p:cNvSpPr>
          <p:nvPr/>
        </p:nvSpPr>
        <p:spPr bwMode="auto">
          <a:xfrm>
            <a:off x="6167439" y="1557339"/>
            <a:ext cx="649287" cy="396875"/>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i="1">
                <a:solidFill>
                  <a:srgbClr val="663300"/>
                </a:solidFill>
                <a:latin typeface="楷体_GB2312" panose="02010600030101010101" charset="-122"/>
                <a:ea typeface="楷体_GB2312" panose="02010600030101010101" charset="-122"/>
              </a:rPr>
              <a:t>1″</a:t>
            </a:r>
          </a:p>
        </p:txBody>
      </p:sp>
      <p:sp>
        <p:nvSpPr>
          <p:cNvPr id="13" name="Text Box 16"/>
          <p:cNvSpPr txBox="1">
            <a:spLocks noChangeArrowheads="1"/>
          </p:cNvSpPr>
          <p:nvPr/>
        </p:nvSpPr>
        <p:spPr bwMode="auto">
          <a:xfrm>
            <a:off x="2927350" y="1628776"/>
            <a:ext cx="649288" cy="396875"/>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i="1">
                <a:solidFill>
                  <a:srgbClr val="663300"/>
                </a:solidFill>
                <a:latin typeface="楷体_GB2312" panose="02010600030101010101" charset="-122"/>
                <a:ea typeface="楷体_GB2312" panose="02010600030101010101" charset="-122"/>
              </a:rPr>
              <a:t>4′</a:t>
            </a:r>
          </a:p>
        </p:txBody>
      </p:sp>
      <p:grpSp>
        <p:nvGrpSpPr>
          <p:cNvPr id="14" name="Group 17"/>
          <p:cNvGrpSpPr>
            <a:grpSpLocks/>
          </p:cNvGrpSpPr>
          <p:nvPr/>
        </p:nvGrpSpPr>
        <p:grpSpPr bwMode="auto">
          <a:xfrm>
            <a:off x="2881313" y="1951039"/>
            <a:ext cx="1511300" cy="396875"/>
            <a:chOff x="204" y="981"/>
            <a:chExt cx="952" cy="250"/>
          </a:xfrm>
        </p:grpSpPr>
        <p:sp>
          <p:nvSpPr>
            <p:cNvPr id="15" name="Text Box 18"/>
            <p:cNvSpPr txBox="1">
              <a:spLocks noChangeArrowheads="1"/>
            </p:cNvSpPr>
            <p:nvPr/>
          </p:nvSpPr>
          <p:spPr bwMode="auto">
            <a:xfrm>
              <a:off x="204" y="981"/>
              <a:ext cx="952"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b="1" i="1">
                  <a:solidFill>
                    <a:srgbClr val="663300"/>
                  </a:solidFill>
                  <a:latin typeface="楷体_GB2312" panose="02010600030101010101" charset="-122"/>
                  <a:ea typeface="楷体_GB2312" panose="02010600030101010101" charset="-122"/>
                </a:rPr>
                <a:t>（</a:t>
              </a:r>
              <a:r>
                <a:rPr lang="en-US" altLang="zh-CN" sz="2000" b="1" i="1">
                  <a:solidFill>
                    <a:srgbClr val="663300"/>
                  </a:solidFill>
                  <a:latin typeface="楷体_GB2312" panose="02010600030101010101" charset="-122"/>
                  <a:ea typeface="楷体_GB2312" panose="02010600030101010101" charset="-122"/>
                </a:rPr>
                <a:t>2′</a:t>
              </a:r>
            </a:p>
          </p:txBody>
        </p:sp>
        <p:sp>
          <p:nvSpPr>
            <p:cNvPr id="16" name="Text Box 19"/>
            <p:cNvSpPr txBox="1">
              <a:spLocks noChangeArrowheads="1"/>
            </p:cNvSpPr>
            <p:nvPr/>
          </p:nvSpPr>
          <p:spPr bwMode="auto">
            <a:xfrm>
              <a:off x="447" y="981"/>
              <a:ext cx="437"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b="1">
                  <a:solidFill>
                    <a:srgbClr val="663300"/>
                  </a:solidFill>
                  <a:latin typeface="楷体_GB2312" panose="02010600030101010101" charset="-122"/>
                  <a:ea typeface="楷体_GB2312" panose="02010600030101010101" charset="-122"/>
                </a:rPr>
                <a:t>）</a:t>
              </a:r>
            </a:p>
          </p:txBody>
        </p:sp>
      </p:grpSp>
      <p:sp>
        <p:nvSpPr>
          <p:cNvPr id="17" name="Oval 21"/>
          <p:cNvSpPr>
            <a:spLocks noChangeArrowheads="1"/>
          </p:cNvSpPr>
          <p:nvPr/>
        </p:nvSpPr>
        <p:spPr bwMode="auto">
          <a:xfrm>
            <a:off x="6584950" y="1938338"/>
            <a:ext cx="146050" cy="144462"/>
          </a:xfrm>
          <a:prstGeom prst="ellipse">
            <a:avLst/>
          </a:prstGeom>
          <a:noFill/>
          <a:ln w="38100" algn="ctr">
            <a:solidFill>
              <a:srgbClr val="FF3300"/>
            </a:solidFill>
            <a:round/>
            <a:headEnd/>
            <a:tailEnd/>
          </a:ln>
          <a:effectLst/>
          <a:extLst>
            <a:ext uri="{909E8E84-426E-40DD-AFC4-6F175D3DCCD1}">
              <a14:hiddenFill xmlns:a14="http://schemas.microsoft.com/office/drawing/2010/main">
                <a:gradFill rotWithShape="1">
                  <a:gsLst>
                    <a:gs pos="0">
                      <a:srgbClr val="FF0000"/>
                    </a:gs>
                    <a:gs pos="100000">
                      <a:srgbClr val="00000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8" name="Oval 24"/>
          <p:cNvSpPr>
            <a:spLocks noChangeArrowheads="1"/>
          </p:cNvSpPr>
          <p:nvPr/>
        </p:nvSpPr>
        <p:spPr bwMode="auto">
          <a:xfrm>
            <a:off x="3143250" y="6130926"/>
            <a:ext cx="146050" cy="144463"/>
          </a:xfrm>
          <a:prstGeom prst="ellipse">
            <a:avLst/>
          </a:prstGeom>
          <a:noFill/>
          <a:ln w="38100" algn="ctr">
            <a:solidFill>
              <a:srgbClr val="FF3300"/>
            </a:solidFill>
            <a:round/>
            <a:headEnd/>
            <a:tailEnd/>
          </a:ln>
          <a:effectLst/>
          <a:extLst>
            <a:ext uri="{909E8E84-426E-40DD-AFC4-6F175D3DCCD1}">
              <a14:hiddenFill xmlns:a14="http://schemas.microsoft.com/office/drawing/2010/main">
                <a:gradFill rotWithShape="1">
                  <a:gsLst>
                    <a:gs pos="0">
                      <a:srgbClr val="FF0000"/>
                    </a:gs>
                    <a:gs pos="100000">
                      <a:srgbClr val="00000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9" name="Oval 25"/>
          <p:cNvSpPr>
            <a:spLocks noChangeArrowheads="1"/>
          </p:cNvSpPr>
          <p:nvPr/>
        </p:nvSpPr>
        <p:spPr bwMode="auto">
          <a:xfrm>
            <a:off x="3143250" y="4737101"/>
            <a:ext cx="146050" cy="144463"/>
          </a:xfrm>
          <a:prstGeom prst="ellipse">
            <a:avLst/>
          </a:prstGeom>
          <a:noFill/>
          <a:ln w="38100" algn="ctr">
            <a:solidFill>
              <a:srgbClr val="FF3300"/>
            </a:solidFill>
            <a:round/>
            <a:headEnd/>
            <a:tailEnd/>
          </a:ln>
          <a:effectLst/>
          <a:extLst>
            <a:ext uri="{909E8E84-426E-40DD-AFC4-6F175D3DCCD1}">
              <a14:hiddenFill xmlns:a14="http://schemas.microsoft.com/office/drawing/2010/main">
                <a:gradFill rotWithShape="1">
                  <a:gsLst>
                    <a:gs pos="0">
                      <a:srgbClr val="FF0000"/>
                    </a:gs>
                    <a:gs pos="100000">
                      <a:srgbClr val="00000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 name="Oval 26"/>
          <p:cNvSpPr>
            <a:spLocks noChangeArrowheads="1"/>
          </p:cNvSpPr>
          <p:nvPr/>
        </p:nvSpPr>
        <p:spPr bwMode="auto">
          <a:xfrm>
            <a:off x="2312988" y="4724401"/>
            <a:ext cx="146050" cy="144463"/>
          </a:xfrm>
          <a:prstGeom prst="ellipse">
            <a:avLst/>
          </a:prstGeom>
          <a:noFill/>
          <a:ln w="38100" algn="ctr">
            <a:solidFill>
              <a:srgbClr val="FF3300"/>
            </a:solidFill>
            <a:round/>
            <a:headEnd/>
            <a:tailEnd/>
          </a:ln>
          <a:effectLst/>
          <a:extLst>
            <a:ext uri="{909E8E84-426E-40DD-AFC4-6F175D3DCCD1}">
              <a14:hiddenFill xmlns:a14="http://schemas.microsoft.com/office/drawing/2010/main">
                <a:gradFill rotWithShape="1">
                  <a:gsLst>
                    <a:gs pos="0">
                      <a:srgbClr val="FF0000"/>
                    </a:gs>
                    <a:gs pos="100000">
                      <a:srgbClr val="00000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1" name="Oval 27"/>
          <p:cNvSpPr>
            <a:spLocks noChangeArrowheads="1"/>
          </p:cNvSpPr>
          <p:nvPr/>
        </p:nvSpPr>
        <p:spPr bwMode="auto">
          <a:xfrm>
            <a:off x="2292350" y="6138863"/>
            <a:ext cx="146050" cy="144462"/>
          </a:xfrm>
          <a:prstGeom prst="ellipse">
            <a:avLst/>
          </a:prstGeom>
          <a:noFill/>
          <a:ln w="38100" algn="ctr">
            <a:solidFill>
              <a:srgbClr val="FF3300"/>
            </a:solidFill>
            <a:round/>
            <a:headEnd/>
            <a:tailEnd/>
          </a:ln>
          <a:effectLst/>
          <a:extLst>
            <a:ext uri="{909E8E84-426E-40DD-AFC4-6F175D3DCCD1}">
              <a14:hiddenFill xmlns:a14="http://schemas.microsoft.com/office/drawing/2010/main">
                <a:gradFill rotWithShape="1">
                  <a:gsLst>
                    <a:gs pos="0">
                      <a:srgbClr val="FF0000"/>
                    </a:gs>
                    <a:gs pos="100000">
                      <a:srgbClr val="00000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2" name="Oval 28"/>
          <p:cNvSpPr>
            <a:spLocks noChangeArrowheads="1"/>
          </p:cNvSpPr>
          <p:nvPr/>
        </p:nvSpPr>
        <p:spPr bwMode="auto">
          <a:xfrm>
            <a:off x="3143250" y="1933576"/>
            <a:ext cx="146050" cy="144463"/>
          </a:xfrm>
          <a:prstGeom prst="ellipse">
            <a:avLst/>
          </a:prstGeom>
          <a:noFill/>
          <a:ln w="38100" algn="ctr">
            <a:solidFill>
              <a:srgbClr val="FF3300"/>
            </a:solidFill>
            <a:round/>
            <a:headEnd/>
            <a:tailEnd/>
          </a:ln>
          <a:effectLst/>
          <a:extLst>
            <a:ext uri="{909E8E84-426E-40DD-AFC4-6F175D3DCCD1}">
              <a14:hiddenFill xmlns:a14="http://schemas.microsoft.com/office/drawing/2010/main">
                <a:gradFill rotWithShape="1">
                  <a:gsLst>
                    <a:gs pos="0">
                      <a:srgbClr val="FF0000"/>
                    </a:gs>
                    <a:gs pos="100000">
                      <a:srgbClr val="00000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3" name="Oval 31"/>
          <p:cNvSpPr>
            <a:spLocks noChangeArrowheads="1"/>
          </p:cNvSpPr>
          <p:nvPr/>
        </p:nvSpPr>
        <p:spPr bwMode="auto">
          <a:xfrm>
            <a:off x="7989888" y="1941513"/>
            <a:ext cx="146050" cy="144462"/>
          </a:xfrm>
          <a:prstGeom prst="ellipse">
            <a:avLst/>
          </a:prstGeom>
          <a:noFill/>
          <a:ln w="38100" algn="ctr">
            <a:solidFill>
              <a:srgbClr val="FF3300"/>
            </a:solidFill>
            <a:round/>
            <a:headEnd/>
            <a:tailEnd/>
          </a:ln>
          <a:effectLst/>
          <a:extLst>
            <a:ext uri="{909E8E84-426E-40DD-AFC4-6F175D3DCCD1}">
              <a14:hiddenFill xmlns:a14="http://schemas.microsoft.com/office/drawing/2010/main">
                <a:gradFill rotWithShape="1">
                  <a:gsLst>
                    <a:gs pos="0">
                      <a:srgbClr val="FF0000"/>
                    </a:gs>
                    <a:gs pos="100000">
                      <a:srgbClr val="00000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4" name="Oval 32"/>
          <p:cNvSpPr>
            <a:spLocks noChangeArrowheads="1"/>
          </p:cNvSpPr>
          <p:nvPr/>
        </p:nvSpPr>
        <p:spPr bwMode="auto">
          <a:xfrm>
            <a:off x="2312988" y="1951038"/>
            <a:ext cx="146050" cy="144462"/>
          </a:xfrm>
          <a:prstGeom prst="ellipse">
            <a:avLst/>
          </a:prstGeom>
          <a:noFill/>
          <a:ln w="38100" algn="ctr">
            <a:solidFill>
              <a:srgbClr val="FF3300"/>
            </a:solidFill>
            <a:round/>
            <a:headEnd/>
            <a:tailEnd/>
          </a:ln>
          <a:effectLst/>
          <a:extLst>
            <a:ext uri="{909E8E84-426E-40DD-AFC4-6F175D3DCCD1}">
              <a14:hiddenFill xmlns:a14="http://schemas.microsoft.com/office/drawing/2010/main">
                <a:gradFill rotWithShape="1">
                  <a:gsLst>
                    <a:gs pos="0">
                      <a:srgbClr val="FF0000"/>
                    </a:gs>
                    <a:gs pos="100000">
                      <a:srgbClr val="00000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nvGrpSpPr>
          <p:cNvPr id="25" name="Group 36"/>
          <p:cNvGrpSpPr>
            <a:grpSpLocks/>
          </p:cNvGrpSpPr>
          <p:nvPr/>
        </p:nvGrpSpPr>
        <p:grpSpPr bwMode="auto">
          <a:xfrm>
            <a:off x="8040688" y="1989139"/>
            <a:ext cx="1511300" cy="396875"/>
            <a:chOff x="2699" y="1207"/>
            <a:chExt cx="952" cy="250"/>
          </a:xfrm>
        </p:grpSpPr>
        <p:sp>
          <p:nvSpPr>
            <p:cNvPr id="26" name="Text Box 37"/>
            <p:cNvSpPr txBox="1">
              <a:spLocks noChangeArrowheads="1"/>
            </p:cNvSpPr>
            <p:nvPr/>
          </p:nvSpPr>
          <p:spPr bwMode="auto">
            <a:xfrm>
              <a:off x="2699" y="1207"/>
              <a:ext cx="952"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b="1" i="1">
                  <a:solidFill>
                    <a:srgbClr val="663300"/>
                  </a:solidFill>
                  <a:latin typeface="楷体_GB2312" panose="02010600030101010101" charset="-122"/>
                  <a:ea typeface="楷体_GB2312" panose="02010600030101010101" charset="-122"/>
                </a:rPr>
                <a:t>（</a:t>
              </a:r>
              <a:r>
                <a:rPr lang="en-US" altLang="zh-CN" sz="2000" b="1" i="1">
                  <a:solidFill>
                    <a:srgbClr val="663300"/>
                  </a:solidFill>
                  <a:latin typeface="楷体_GB2312" panose="02010600030101010101" charset="-122"/>
                  <a:ea typeface="楷体_GB2312" panose="02010600030101010101" charset="-122"/>
                </a:rPr>
                <a:t>4″</a:t>
              </a:r>
            </a:p>
          </p:txBody>
        </p:sp>
        <p:sp>
          <p:nvSpPr>
            <p:cNvPr id="27" name="Text Box 38"/>
            <p:cNvSpPr txBox="1">
              <a:spLocks noChangeArrowheads="1"/>
            </p:cNvSpPr>
            <p:nvPr/>
          </p:nvSpPr>
          <p:spPr bwMode="auto">
            <a:xfrm>
              <a:off x="2987" y="1207"/>
              <a:ext cx="437"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b="1">
                  <a:solidFill>
                    <a:srgbClr val="663300"/>
                  </a:solidFill>
                  <a:latin typeface="楷体_GB2312" panose="02010600030101010101" charset="-122"/>
                  <a:ea typeface="楷体_GB2312" panose="02010600030101010101" charset="-122"/>
                </a:rPr>
                <a:t>）</a:t>
              </a:r>
            </a:p>
          </p:txBody>
        </p:sp>
      </p:grpSp>
      <p:sp>
        <p:nvSpPr>
          <p:cNvPr id="28" name="Text Box 39"/>
          <p:cNvSpPr txBox="1">
            <a:spLocks noChangeArrowheads="1"/>
          </p:cNvSpPr>
          <p:nvPr/>
        </p:nvSpPr>
        <p:spPr bwMode="auto">
          <a:xfrm>
            <a:off x="8110539" y="1663701"/>
            <a:ext cx="649287" cy="396875"/>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i="1">
                <a:solidFill>
                  <a:srgbClr val="663300"/>
                </a:solidFill>
                <a:latin typeface="楷体_GB2312" panose="02010600030101010101" charset="-122"/>
                <a:ea typeface="楷体_GB2312" panose="02010600030101010101" charset="-122"/>
              </a:rPr>
              <a:t>3″</a:t>
            </a:r>
          </a:p>
        </p:txBody>
      </p:sp>
      <p:sp>
        <p:nvSpPr>
          <p:cNvPr id="29" name="Text Box 40"/>
          <p:cNvSpPr txBox="1">
            <a:spLocks noChangeArrowheads="1"/>
          </p:cNvSpPr>
          <p:nvPr/>
        </p:nvSpPr>
        <p:spPr bwMode="auto">
          <a:xfrm>
            <a:off x="1992314" y="1700214"/>
            <a:ext cx="649287" cy="396875"/>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i="1">
                <a:solidFill>
                  <a:srgbClr val="663300"/>
                </a:solidFill>
                <a:latin typeface="楷体_GB2312" panose="02010600030101010101" charset="-122"/>
                <a:ea typeface="楷体_GB2312" panose="02010600030101010101" charset="-122"/>
              </a:rPr>
              <a:t>3′</a:t>
            </a:r>
          </a:p>
        </p:txBody>
      </p:sp>
      <p:grpSp>
        <p:nvGrpSpPr>
          <p:cNvPr id="30" name="Group 41"/>
          <p:cNvGrpSpPr>
            <a:grpSpLocks/>
          </p:cNvGrpSpPr>
          <p:nvPr/>
        </p:nvGrpSpPr>
        <p:grpSpPr bwMode="auto">
          <a:xfrm>
            <a:off x="1631950" y="2060576"/>
            <a:ext cx="1511300" cy="396875"/>
            <a:chOff x="2699" y="1207"/>
            <a:chExt cx="952" cy="250"/>
          </a:xfrm>
        </p:grpSpPr>
        <p:sp>
          <p:nvSpPr>
            <p:cNvPr id="31" name="Text Box 42"/>
            <p:cNvSpPr txBox="1">
              <a:spLocks noChangeArrowheads="1"/>
            </p:cNvSpPr>
            <p:nvPr/>
          </p:nvSpPr>
          <p:spPr bwMode="auto">
            <a:xfrm>
              <a:off x="2699" y="1207"/>
              <a:ext cx="952"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b="1" i="1">
                  <a:solidFill>
                    <a:srgbClr val="663300"/>
                  </a:solidFill>
                  <a:latin typeface="楷体_GB2312" panose="02010600030101010101" charset="-122"/>
                  <a:ea typeface="楷体_GB2312" panose="02010600030101010101" charset="-122"/>
                </a:rPr>
                <a:t>（</a:t>
              </a:r>
              <a:r>
                <a:rPr lang="en-US" altLang="zh-CN" sz="2000" b="1" i="1">
                  <a:solidFill>
                    <a:srgbClr val="663300"/>
                  </a:solidFill>
                  <a:latin typeface="楷体_GB2312" panose="02010600030101010101" charset="-122"/>
                  <a:ea typeface="楷体_GB2312" panose="02010600030101010101" charset="-122"/>
                </a:rPr>
                <a:t>1′</a:t>
              </a:r>
            </a:p>
          </p:txBody>
        </p:sp>
        <p:sp>
          <p:nvSpPr>
            <p:cNvPr id="32" name="Text Box 43"/>
            <p:cNvSpPr txBox="1">
              <a:spLocks noChangeArrowheads="1"/>
            </p:cNvSpPr>
            <p:nvPr/>
          </p:nvSpPr>
          <p:spPr bwMode="auto">
            <a:xfrm>
              <a:off x="2987" y="1207"/>
              <a:ext cx="437"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b="1">
                  <a:solidFill>
                    <a:srgbClr val="663300"/>
                  </a:solidFill>
                  <a:latin typeface="楷体_GB2312" panose="02010600030101010101" charset="-122"/>
                  <a:ea typeface="楷体_GB2312" panose="02010600030101010101" charset="-122"/>
                </a:rPr>
                <a:t>）</a:t>
              </a:r>
            </a:p>
          </p:txBody>
        </p:sp>
      </p:grpSp>
      <p:grpSp>
        <p:nvGrpSpPr>
          <p:cNvPr id="33" name="Group 50"/>
          <p:cNvGrpSpPr>
            <a:grpSpLocks/>
          </p:cNvGrpSpPr>
          <p:nvPr/>
        </p:nvGrpSpPr>
        <p:grpSpPr bwMode="auto">
          <a:xfrm>
            <a:off x="6600826" y="2009776"/>
            <a:ext cx="1465263" cy="1749425"/>
            <a:chOff x="3198" y="1266"/>
            <a:chExt cx="923" cy="1102"/>
          </a:xfrm>
        </p:grpSpPr>
        <p:sp>
          <p:nvSpPr>
            <p:cNvPr id="34" name="Line 44"/>
            <p:cNvSpPr>
              <a:spLocks noChangeShapeType="1"/>
            </p:cNvSpPr>
            <p:nvPr/>
          </p:nvSpPr>
          <p:spPr bwMode="auto">
            <a:xfrm>
              <a:off x="3211" y="1274"/>
              <a:ext cx="0" cy="108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5" name="Line 45"/>
            <p:cNvSpPr>
              <a:spLocks noChangeShapeType="1"/>
            </p:cNvSpPr>
            <p:nvPr/>
          </p:nvSpPr>
          <p:spPr bwMode="auto">
            <a:xfrm>
              <a:off x="4105" y="1266"/>
              <a:ext cx="0" cy="108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 name="Line 46"/>
            <p:cNvSpPr>
              <a:spLocks noChangeShapeType="1"/>
            </p:cNvSpPr>
            <p:nvPr/>
          </p:nvSpPr>
          <p:spPr bwMode="auto">
            <a:xfrm>
              <a:off x="3675" y="2141"/>
              <a:ext cx="0" cy="2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7" name="Line 47"/>
            <p:cNvSpPr>
              <a:spLocks noChangeShapeType="1"/>
            </p:cNvSpPr>
            <p:nvPr/>
          </p:nvSpPr>
          <p:spPr bwMode="auto">
            <a:xfrm>
              <a:off x="3198" y="2251"/>
              <a:ext cx="453" cy="0"/>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8" name="Line 48"/>
            <p:cNvSpPr>
              <a:spLocks noChangeShapeType="1"/>
            </p:cNvSpPr>
            <p:nvPr/>
          </p:nvSpPr>
          <p:spPr bwMode="auto">
            <a:xfrm>
              <a:off x="3667" y="2251"/>
              <a:ext cx="454" cy="0"/>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9" name="Text Box 49"/>
            <p:cNvSpPr txBox="1">
              <a:spLocks noChangeArrowheads="1"/>
            </p:cNvSpPr>
            <p:nvPr/>
          </p:nvSpPr>
          <p:spPr bwMode="auto">
            <a:xfrm>
              <a:off x="3363" y="2016"/>
              <a:ext cx="726"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i="1">
                  <a:solidFill>
                    <a:srgbClr val="FF3300"/>
                  </a:solidFill>
                  <a:latin typeface="楷体_GB2312" panose="02010600030101010101" charset="-122"/>
                  <a:ea typeface="楷体_GB2312" panose="02010600030101010101" charset="-122"/>
                </a:rPr>
                <a:t>y </a:t>
              </a:r>
              <a:r>
                <a:rPr lang="en-US" altLang="zh-CN" sz="2000" i="1">
                  <a:solidFill>
                    <a:srgbClr val="FF3300"/>
                  </a:solidFill>
                  <a:latin typeface="楷体_GB2312" panose="02010600030101010101" charset="-122"/>
                  <a:ea typeface="楷体_GB2312" panose="02010600030101010101" charset="-122"/>
                </a:rPr>
                <a:t>   </a:t>
              </a:r>
              <a:r>
                <a:rPr lang="en-US" altLang="zh-CN" sz="2000" b="1" i="1">
                  <a:solidFill>
                    <a:srgbClr val="FF3300"/>
                  </a:solidFill>
                  <a:latin typeface="楷体_GB2312" panose="02010600030101010101" charset="-122"/>
                  <a:ea typeface="楷体_GB2312" panose="02010600030101010101" charset="-122"/>
                </a:rPr>
                <a:t>y</a:t>
              </a:r>
            </a:p>
          </p:txBody>
        </p:sp>
      </p:grpSp>
      <p:grpSp>
        <p:nvGrpSpPr>
          <p:cNvPr id="40" name="Group 60"/>
          <p:cNvGrpSpPr>
            <a:grpSpLocks/>
          </p:cNvGrpSpPr>
          <p:nvPr/>
        </p:nvGrpSpPr>
        <p:grpSpPr bwMode="auto">
          <a:xfrm>
            <a:off x="1703389" y="4773614"/>
            <a:ext cx="1512887" cy="1463675"/>
            <a:chOff x="113" y="3007"/>
            <a:chExt cx="953" cy="922"/>
          </a:xfrm>
        </p:grpSpPr>
        <p:sp>
          <p:nvSpPr>
            <p:cNvPr id="41" name="Line 52"/>
            <p:cNvSpPr>
              <a:spLocks noChangeShapeType="1"/>
            </p:cNvSpPr>
            <p:nvPr/>
          </p:nvSpPr>
          <p:spPr bwMode="auto">
            <a:xfrm rot="-5400000">
              <a:off x="658" y="3520"/>
              <a:ext cx="0" cy="81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2" name="Line 53"/>
            <p:cNvSpPr>
              <a:spLocks noChangeShapeType="1"/>
            </p:cNvSpPr>
            <p:nvPr/>
          </p:nvSpPr>
          <p:spPr bwMode="auto">
            <a:xfrm rot="5400000" flipV="1">
              <a:off x="658" y="2613"/>
              <a:ext cx="0" cy="81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3" name="Line 54"/>
            <p:cNvSpPr>
              <a:spLocks noChangeShapeType="1"/>
            </p:cNvSpPr>
            <p:nvPr/>
          </p:nvSpPr>
          <p:spPr bwMode="auto">
            <a:xfrm rot="-5400000">
              <a:off x="363" y="3339"/>
              <a:ext cx="0" cy="2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 name="Line 55"/>
            <p:cNvSpPr>
              <a:spLocks noChangeShapeType="1"/>
            </p:cNvSpPr>
            <p:nvPr/>
          </p:nvSpPr>
          <p:spPr bwMode="auto">
            <a:xfrm rot="-5400000">
              <a:off x="132" y="3703"/>
              <a:ext cx="453" cy="0"/>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5" name="Line 56"/>
            <p:cNvSpPr>
              <a:spLocks noChangeShapeType="1"/>
            </p:cNvSpPr>
            <p:nvPr/>
          </p:nvSpPr>
          <p:spPr bwMode="auto">
            <a:xfrm rot="-5400000">
              <a:off x="132" y="3234"/>
              <a:ext cx="454" cy="0"/>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6" name="Text Box 57"/>
            <p:cNvSpPr txBox="1">
              <a:spLocks noChangeArrowheads="1"/>
            </p:cNvSpPr>
            <p:nvPr/>
          </p:nvSpPr>
          <p:spPr bwMode="auto">
            <a:xfrm rot="-5400000">
              <a:off x="-125" y="3277"/>
              <a:ext cx="726" cy="25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a:solidFill>
                    <a:srgbClr val="FF3300"/>
                  </a:solidFill>
                  <a:latin typeface="楷体_GB2312" panose="02010600030101010101" charset="-122"/>
                  <a:ea typeface="楷体_GB2312" panose="02010600030101010101" charset="-122"/>
                </a:rPr>
                <a:t>y </a:t>
              </a:r>
              <a:r>
                <a:rPr lang="en-US" altLang="zh-CN" sz="2000">
                  <a:solidFill>
                    <a:srgbClr val="FF3300"/>
                  </a:solidFill>
                  <a:latin typeface="楷体_GB2312" panose="02010600030101010101" charset="-122"/>
                  <a:ea typeface="楷体_GB2312" panose="02010600030101010101" charset="-122"/>
                </a:rPr>
                <a:t>   </a:t>
              </a:r>
              <a:r>
                <a:rPr lang="en-US" altLang="zh-CN" sz="2000" b="1">
                  <a:solidFill>
                    <a:srgbClr val="FF3300"/>
                  </a:solidFill>
                  <a:latin typeface="楷体_GB2312" panose="02010600030101010101" charset="-122"/>
                  <a:ea typeface="楷体_GB2312" panose="02010600030101010101" charset="-122"/>
                </a:rPr>
                <a:t>y</a:t>
              </a:r>
            </a:p>
          </p:txBody>
        </p:sp>
      </p:grpSp>
      <p:sp>
        <p:nvSpPr>
          <p:cNvPr id="47" name="Line 59"/>
          <p:cNvSpPr>
            <a:spLocks noChangeShapeType="1"/>
          </p:cNvSpPr>
          <p:nvPr/>
        </p:nvSpPr>
        <p:spPr bwMode="auto">
          <a:xfrm>
            <a:off x="3216275" y="1989138"/>
            <a:ext cx="0" cy="424815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8" name="Text Box 61"/>
          <p:cNvSpPr txBox="1">
            <a:spLocks noChangeArrowheads="1"/>
          </p:cNvSpPr>
          <p:nvPr/>
        </p:nvSpPr>
        <p:spPr bwMode="auto">
          <a:xfrm>
            <a:off x="3287714" y="4581526"/>
            <a:ext cx="433387" cy="396875"/>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i="1">
                <a:solidFill>
                  <a:srgbClr val="663300"/>
                </a:solidFill>
                <a:latin typeface="楷体_GB2312" panose="02010600030101010101" charset="-122"/>
                <a:ea typeface="楷体_GB2312" panose="02010600030101010101" charset="-122"/>
              </a:rPr>
              <a:t>2</a:t>
            </a:r>
          </a:p>
        </p:txBody>
      </p:sp>
      <p:sp>
        <p:nvSpPr>
          <p:cNvPr id="49" name="Text Box 62"/>
          <p:cNvSpPr txBox="1">
            <a:spLocks noChangeArrowheads="1"/>
          </p:cNvSpPr>
          <p:nvPr/>
        </p:nvSpPr>
        <p:spPr bwMode="auto">
          <a:xfrm>
            <a:off x="3287714" y="5911851"/>
            <a:ext cx="433387" cy="396875"/>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i="1">
                <a:solidFill>
                  <a:srgbClr val="663300"/>
                </a:solidFill>
                <a:latin typeface="楷体_GB2312" panose="02010600030101010101" charset="-122"/>
                <a:ea typeface="楷体_GB2312" panose="02010600030101010101" charset="-122"/>
              </a:rPr>
              <a:t>4</a:t>
            </a:r>
          </a:p>
        </p:txBody>
      </p:sp>
      <p:sp>
        <p:nvSpPr>
          <p:cNvPr id="50" name="Text Box 63"/>
          <p:cNvSpPr txBox="1">
            <a:spLocks noChangeArrowheads="1"/>
          </p:cNvSpPr>
          <p:nvPr/>
        </p:nvSpPr>
        <p:spPr bwMode="auto">
          <a:xfrm>
            <a:off x="2135189" y="4400551"/>
            <a:ext cx="433387" cy="396875"/>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i="1">
                <a:solidFill>
                  <a:srgbClr val="663300"/>
                </a:solidFill>
                <a:latin typeface="楷体_GB2312" panose="02010600030101010101" charset="-122"/>
                <a:ea typeface="楷体_GB2312" panose="02010600030101010101" charset="-122"/>
              </a:rPr>
              <a:t>1</a:t>
            </a:r>
          </a:p>
        </p:txBody>
      </p:sp>
      <p:sp>
        <p:nvSpPr>
          <p:cNvPr id="51" name="Text Box 64"/>
          <p:cNvSpPr txBox="1">
            <a:spLocks noChangeArrowheads="1"/>
          </p:cNvSpPr>
          <p:nvPr/>
        </p:nvSpPr>
        <p:spPr bwMode="auto">
          <a:xfrm>
            <a:off x="2133600" y="6237289"/>
            <a:ext cx="433388" cy="396875"/>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i="1">
                <a:solidFill>
                  <a:srgbClr val="663300"/>
                </a:solidFill>
                <a:latin typeface="楷体_GB2312" panose="02010600030101010101" charset="-122"/>
                <a:ea typeface="楷体_GB2312" panose="02010600030101010101" charset="-122"/>
              </a:rPr>
              <a:t>3</a:t>
            </a:r>
          </a:p>
        </p:txBody>
      </p:sp>
      <p:sp>
        <p:nvSpPr>
          <p:cNvPr id="52" name="Line 65"/>
          <p:cNvSpPr>
            <a:spLocks noChangeShapeType="1"/>
          </p:cNvSpPr>
          <p:nvPr/>
        </p:nvSpPr>
        <p:spPr bwMode="auto">
          <a:xfrm>
            <a:off x="2424113" y="4797425"/>
            <a:ext cx="792162"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3" name="Line 66"/>
          <p:cNvSpPr>
            <a:spLocks noChangeShapeType="1"/>
          </p:cNvSpPr>
          <p:nvPr/>
        </p:nvSpPr>
        <p:spPr bwMode="auto">
          <a:xfrm>
            <a:off x="3216275" y="4797426"/>
            <a:ext cx="0" cy="143986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 name="Line 67"/>
          <p:cNvSpPr>
            <a:spLocks noChangeShapeType="1"/>
          </p:cNvSpPr>
          <p:nvPr/>
        </p:nvSpPr>
        <p:spPr bwMode="auto">
          <a:xfrm flipH="1">
            <a:off x="2351089" y="6237288"/>
            <a:ext cx="865187"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 name="Text Box 68"/>
          <p:cNvSpPr txBox="1">
            <a:spLocks noChangeArrowheads="1"/>
          </p:cNvSpPr>
          <p:nvPr/>
        </p:nvSpPr>
        <p:spPr bwMode="auto">
          <a:xfrm>
            <a:off x="5089527" y="366712"/>
            <a:ext cx="3887787" cy="457200"/>
          </a:xfrm>
          <a:prstGeom prst="rect">
            <a:avLst/>
          </a:prstGeom>
          <a:noFill/>
          <a:ln>
            <a:noFill/>
          </a:ln>
          <a:effectLst/>
          <a:extLst>
            <a:ext uri="{909E8E84-426E-40DD-AFC4-6F175D3DCCD1}">
              <a14:hiddenFill xmlns:a14="http://schemas.microsoft.com/office/drawing/2010/main">
                <a:gradFill rotWithShape="1">
                  <a:gsLst>
                    <a:gs pos="0">
                      <a:srgbClr val="996633">
                        <a:alpha val="21999"/>
                      </a:srgbClr>
                    </a:gs>
                    <a:gs pos="100000">
                      <a:srgbClr val="FFFFF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400" b="1" dirty="0">
                <a:solidFill>
                  <a:schemeClr val="hlink"/>
                </a:solidFill>
                <a:latin typeface="华文细黑" panose="02010600040101010101" pitchFamily="2" charset="-122"/>
                <a:ea typeface="华文细黑" panose="02010600040101010101" pitchFamily="2" charset="-122"/>
              </a:rPr>
              <a:t>顺序连接特殊点</a:t>
            </a:r>
          </a:p>
        </p:txBody>
      </p:sp>
      <p:sp>
        <p:nvSpPr>
          <p:cNvPr id="56" name="AutoShape 69"/>
          <p:cNvSpPr>
            <a:spLocks noChangeArrowheads="1"/>
          </p:cNvSpPr>
          <p:nvPr/>
        </p:nvSpPr>
        <p:spPr bwMode="auto">
          <a:xfrm>
            <a:off x="7896225" y="549276"/>
            <a:ext cx="1582738" cy="792163"/>
          </a:xfrm>
          <a:prstGeom prst="wedgeRoundRectCallout">
            <a:avLst>
              <a:gd name="adj1" fmla="val -68356"/>
              <a:gd name="adj2" fmla="val 132764"/>
              <a:gd name="adj3" fmla="val 16667"/>
            </a:avLst>
          </a:prstGeom>
          <a:solidFill>
            <a:srgbClr val="FF99FF">
              <a:alpha val="21960"/>
            </a:srgbClr>
          </a:solidFill>
          <a:ln w="9525" algn="ctr">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2400" b="1" dirty="0">
                <a:solidFill>
                  <a:srgbClr val="FF3300"/>
                </a:solidFill>
                <a:latin typeface="华文细黑" panose="02010600040101010101" pitchFamily="2" charset="-122"/>
                <a:ea typeface="华文细黑" panose="02010600040101010101" pitchFamily="2" charset="-122"/>
              </a:rPr>
              <a:t>量取宽度</a:t>
            </a:r>
          </a:p>
        </p:txBody>
      </p:sp>
    </p:spTree>
    <p:extLst>
      <p:ext uri="{BB962C8B-B14F-4D97-AF65-F5344CB8AC3E}">
        <p14:creationId xmlns:p14="http://schemas.microsoft.com/office/powerpoint/2010/main" val="221901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22" presetClass="entr" presetSubtype="8"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par>
                          <p:cTn id="42" fill="hold">
                            <p:stCondLst>
                              <p:cond delay="0"/>
                            </p:stCondLst>
                            <p:childTnLst>
                              <p:par>
                                <p:cTn id="43" presetID="22" presetClass="entr" presetSubtype="8"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left)">
                                      <p:cBhvr>
                                        <p:cTn id="56" dur="500"/>
                                        <p:tgtEl>
                                          <p:spTgt spid="2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down)">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up)">
                                      <p:cBhvr>
                                        <p:cTn id="69" dur="10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right)">
                                      <p:cBhvr>
                                        <p:cTn id="74" dur="1000"/>
                                        <p:tgtEl>
                                          <p:spTgt spid="40"/>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wipe(up)">
                                      <p:cBhvr>
                                        <p:cTn id="78" dur="1000"/>
                                        <p:tgtEl>
                                          <p:spTgt spid="47"/>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grpId="0" nodeType="afterEffect">
                                  <p:stCondLst>
                                    <p:cond delay="0"/>
                                  </p:stCondLst>
                                  <p:childTnLst>
                                    <p:set>
                                      <p:cBhvr>
                                        <p:cTn id="97" dur="1" fill="hold">
                                          <p:stCondLst>
                                            <p:cond delay="0"/>
                                          </p:stCondLst>
                                        </p:cTn>
                                        <p:tgtEl>
                                          <p:spTgt spid="49"/>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0" nodeType="after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par>
                          <p:cTn id="101" fill="hold">
                            <p:stCondLst>
                              <p:cond delay="0"/>
                            </p:stCondLst>
                            <p:childTnLst>
                              <p:par>
                                <p:cTn id="102" presetID="1" presetClass="entr" presetSubtype="0" fill="hold" grpId="0" nodeType="afterEffect">
                                  <p:stCondLst>
                                    <p:cond delay="0"/>
                                  </p:stCondLst>
                                  <p:childTnLst>
                                    <p:set>
                                      <p:cBhvr>
                                        <p:cTn id="103" dur="1" fill="hold">
                                          <p:stCondLst>
                                            <p:cond delay="0"/>
                                          </p:stCondLst>
                                        </p:cTn>
                                        <p:tgtEl>
                                          <p:spTgt spid="5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wipe(left)">
                                      <p:cBhvr>
                                        <p:cTn id="112" dur="1000"/>
                                        <p:tgtEl>
                                          <p:spTgt spid="52"/>
                                        </p:tgtEl>
                                      </p:cBhvr>
                                    </p:animEffect>
                                  </p:childTnLst>
                                </p:cTn>
                              </p:par>
                            </p:childTnLst>
                          </p:cTn>
                        </p:par>
                        <p:par>
                          <p:cTn id="113" fill="hold">
                            <p:stCondLst>
                              <p:cond delay="1000"/>
                            </p:stCondLst>
                            <p:childTnLst>
                              <p:par>
                                <p:cTn id="114" presetID="22" presetClass="entr" presetSubtype="1" fill="hold" grpId="0" nodeType="after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wipe(up)">
                                      <p:cBhvr>
                                        <p:cTn id="116" dur="1000"/>
                                        <p:tgtEl>
                                          <p:spTgt spid="53"/>
                                        </p:tgtEl>
                                      </p:cBhvr>
                                    </p:animEffect>
                                  </p:childTnLst>
                                </p:cTn>
                              </p:par>
                            </p:childTnLst>
                          </p:cTn>
                        </p:par>
                        <p:par>
                          <p:cTn id="117" fill="hold">
                            <p:stCondLst>
                              <p:cond delay="2000"/>
                            </p:stCondLst>
                            <p:childTnLst>
                              <p:par>
                                <p:cTn id="118" presetID="22" presetClass="entr" presetSubtype="2" fill="hold" grpId="0" nodeType="after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wipe(right)">
                                      <p:cBhvr>
                                        <p:cTn id="120"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p:bldP spid="13" grpId="0"/>
      <p:bldP spid="17" grpId="0" animBg="1"/>
      <p:bldP spid="18" grpId="0" animBg="1"/>
      <p:bldP spid="19" grpId="0" animBg="1"/>
      <p:bldP spid="20" grpId="0" animBg="1"/>
      <p:bldP spid="21" grpId="0" animBg="1"/>
      <p:bldP spid="22" grpId="0" animBg="1"/>
      <p:bldP spid="23" grpId="0" animBg="1"/>
      <p:bldP spid="24" grpId="0" animBg="1"/>
      <p:bldP spid="28" grpId="0"/>
      <p:bldP spid="29" grpId="0"/>
      <p:bldP spid="47" grpId="0" animBg="1"/>
      <p:bldP spid="49" grpId="0"/>
      <p:bldP spid="50" grpId="0"/>
      <p:bldP spid="51" grpId="0"/>
      <p:bldP spid="52" grpId="0" animBg="1"/>
      <p:bldP spid="53" grpId="0" animBg="1"/>
      <p:bldP spid="54" grpId="0" animBg="1"/>
      <p:bldP spid="55" grpId="0"/>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26"/>
          <p:cNvGraphicFramePr>
            <a:graphicFrameLocks noChangeAspect="1"/>
          </p:cNvGraphicFramePr>
          <p:nvPr>
            <p:extLst>
              <p:ext uri="{D42A27DB-BD31-4B8C-83A1-F6EECF244321}">
                <p14:modId xmlns:p14="http://schemas.microsoft.com/office/powerpoint/2010/main" val="65305538"/>
              </p:ext>
            </p:extLst>
          </p:nvPr>
        </p:nvGraphicFramePr>
        <p:xfrm>
          <a:off x="1524000" y="828676"/>
          <a:ext cx="8077200" cy="5499389"/>
        </p:xfrm>
        <a:graphic>
          <a:graphicData uri="http://schemas.openxmlformats.org/presentationml/2006/ole">
            <mc:AlternateContent xmlns:mc="http://schemas.openxmlformats.org/markup-compatibility/2006">
              <mc:Choice xmlns:v="urn:schemas-microsoft-com:vml" Requires="v">
                <p:oleObj name="位图图像" r:id="rId2" imgW="5830114" imgH="4352381" progId="Paint.Picture">
                  <p:embed/>
                </p:oleObj>
              </mc:Choice>
              <mc:Fallback>
                <p:oleObj name="位图图像" r:id="rId2" imgW="5830114" imgH="4352381"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8676"/>
                        <a:ext cx="8077200" cy="5499389"/>
                      </a:xfrm>
                      <a:prstGeom prst="rect">
                        <a:avLst/>
                      </a:prstGeom>
                      <a:noFill/>
                      <a:ln>
                        <a:noFill/>
                      </a:ln>
                      <a:effectLst/>
                    </p:spPr>
                  </p:pic>
                </p:oleObj>
              </mc:Fallback>
            </mc:AlternateContent>
          </a:graphicData>
        </a:graphic>
      </p:graphicFrame>
      <p:sp>
        <p:nvSpPr>
          <p:cNvPr id="3" name="Rectangle 1027"/>
          <p:cNvSpPr txBox="1">
            <a:spLocks noRot="1" noChangeArrowheads="1"/>
          </p:cNvSpPr>
          <p:nvPr/>
        </p:nvSpPr>
        <p:spPr>
          <a:xfrm>
            <a:off x="1147041" y="523876"/>
            <a:ext cx="2552700"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FF6666"/>
                </a:solidFill>
                <a:latin typeface="华文细黑" panose="02010600040101010101" pitchFamily="2" charset="-122"/>
                <a:ea typeface="华文细黑" panose="02010600040101010101" pitchFamily="2" charset="-122"/>
              </a:rPr>
              <a:t>完成作图</a:t>
            </a:r>
          </a:p>
        </p:txBody>
      </p:sp>
      <p:graphicFrame>
        <p:nvGraphicFramePr>
          <p:cNvPr id="4" name="Object 1028"/>
          <p:cNvGraphicFramePr>
            <a:graphicFrameLocks noChangeAspect="1"/>
          </p:cNvGraphicFramePr>
          <p:nvPr>
            <p:extLst>
              <p:ext uri="{D42A27DB-BD31-4B8C-83A1-F6EECF244321}">
                <p14:modId xmlns:p14="http://schemas.microsoft.com/office/powerpoint/2010/main" val="2437322941"/>
              </p:ext>
            </p:extLst>
          </p:nvPr>
        </p:nvGraphicFramePr>
        <p:xfrm>
          <a:off x="6878782" y="3291178"/>
          <a:ext cx="3810000" cy="3036887"/>
        </p:xfrm>
        <a:graphic>
          <a:graphicData uri="http://schemas.openxmlformats.org/presentationml/2006/ole">
            <mc:AlternateContent xmlns:mc="http://schemas.openxmlformats.org/markup-compatibility/2006">
              <mc:Choice xmlns:v="urn:schemas-microsoft-com:vml" Requires="v">
                <p:oleObj name="位图图像" r:id="rId4" imgW="4180952" imgH="3333333" progId="Paint.Picture">
                  <p:embed/>
                </p:oleObj>
              </mc:Choice>
              <mc:Fallback>
                <p:oleObj name="位图图像" r:id="rId4" imgW="4180952" imgH="333333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8782" y="3291178"/>
                        <a:ext cx="3810000" cy="3036887"/>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1732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a:spLocks/>
          </p:cNvSpPr>
          <p:nvPr/>
        </p:nvSpPr>
        <p:spPr bwMode="auto">
          <a:xfrm>
            <a:off x="3566432" y="2113416"/>
            <a:ext cx="3929063" cy="1587"/>
          </a:xfrm>
          <a:custGeom>
            <a:avLst/>
            <a:gdLst>
              <a:gd name="T0" fmla="*/ 0 w 2475"/>
              <a:gd name="T1" fmla="*/ 0 h 1"/>
              <a:gd name="T2" fmla="*/ 2147483647 w 2475"/>
              <a:gd name="T3" fmla="*/ 0 h 1"/>
              <a:gd name="T4" fmla="*/ 0 60000 65536"/>
              <a:gd name="T5" fmla="*/ 0 60000 65536"/>
              <a:gd name="T6" fmla="*/ 0 w 2475"/>
              <a:gd name="T7" fmla="*/ 0 h 1"/>
              <a:gd name="T8" fmla="*/ 2475 w 2475"/>
              <a:gd name="T9" fmla="*/ 1 h 1"/>
            </a:gdLst>
            <a:ahLst/>
            <a:cxnLst>
              <a:cxn ang="T4">
                <a:pos x="T0" y="T1"/>
              </a:cxn>
              <a:cxn ang="T5">
                <a:pos x="T2" y="T3"/>
              </a:cxn>
            </a:cxnLst>
            <a:rect l="T6" t="T7" r="T8" b="T9"/>
            <a:pathLst>
              <a:path w="2475" h="1">
                <a:moveTo>
                  <a:pt x="0" y="0"/>
                </a:moveTo>
                <a:lnTo>
                  <a:pt x="2475" y="0"/>
                </a:lnTo>
              </a:path>
            </a:pathLst>
          </a:custGeom>
          <a:noFill/>
          <a:ln w="12700" cmpd="sng">
            <a:solidFill>
              <a:srgbClr val="99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5" name="Group 3"/>
          <p:cNvGrpSpPr>
            <a:grpSpLocks/>
          </p:cNvGrpSpPr>
          <p:nvPr/>
        </p:nvGrpSpPr>
        <p:grpSpPr bwMode="auto">
          <a:xfrm>
            <a:off x="5385707" y="708478"/>
            <a:ext cx="2028825" cy="3181350"/>
            <a:chOff x="0" y="0"/>
            <a:chExt cx="1278" cy="2004"/>
          </a:xfrm>
        </p:grpSpPr>
        <p:sp>
          <p:nvSpPr>
            <p:cNvPr id="6" name="Line 4"/>
            <p:cNvSpPr>
              <a:spLocks noChangeShapeType="1"/>
            </p:cNvSpPr>
            <p:nvPr/>
          </p:nvSpPr>
          <p:spPr bwMode="auto">
            <a:xfrm>
              <a:off x="13" y="108"/>
              <a:ext cx="1265" cy="0"/>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 name="Freeform 5"/>
            <p:cNvSpPr>
              <a:spLocks/>
            </p:cNvSpPr>
            <p:nvPr/>
          </p:nvSpPr>
          <p:spPr bwMode="auto">
            <a:xfrm>
              <a:off x="642" y="0"/>
              <a:ext cx="1" cy="2004"/>
            </a:xfrm>
            <a:custGeom>
              <a:avLst/>
              <a:gdLst>
                <a:gd name="T0" fmla="*/ 0 w 1"/>
                <a:gd name="T1" fmla="*/ 2004 h 2004"/>
                <a:gd name="T2" fmla="*/ 0 w 1"/>
                <a:gd name="T3" fmla="*/ 0 h 2004"/>
                <a:gd name="T4" fmla="*/ 0 60000 65536"/>
                <a:gd name="T5" fmla="*/ 0 60000 65536"/>
                <a:gd name="T6" fmla="*/ 0 w 1"/>
                <a:gd name="T7" fmla="*/ 0 h 2004"/>
                <a:gd name="T8" fmla="*/ 1 w 1"/>
                <a:gd name="T9" fmla="*/ 2004 h 2004"/>
              </a:gdLst>
              <a:ahLst/>
              <a:cxnLst>
                <a:cxn ang="T4">
                  <a:pos x="T0" y="T1"/>
                </a:cxn>
                <a:cxn ang="T5">
                  <a:pos x="T2" y="T3"/>
                </a:cxn>
              </a:cxnLst>
              <a:rect l="T6" t="T7" r="T8" b="T9"/>
              <a:pathLst>
                <a:path w="1" h="2004">
                  <a:moveTo>
                    <a:pt x="0" y="2004"/>
                  </a:moveTo>
                  <a:lnTo>
                    <a:pt x="0" y="0"/>
                  </a:lnTo>
                </a:path>
              </a:pathLst>
            </a:custGeom>
            <a:noFill/>
            <a:ln w="12700" cmpd="sng">
              <a:solidFill>
                <a:schemeClr val="tx1"/>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 name="Line 6"/>
            <p:cNvSpPr>
              <a:spLocks noChangeShapeType="1"/>
            </p:cNvSpPr>
            <p:nvPr/>
          </p:nvSpPr>
          <p:spPr bwMode="auto">
            <a:xfrm flipV="1">
              <a:off x="0" y="108"/>
              <a:ext cx="0" cy="1802"/>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Line 7"/>
            <p:cNvSpPr>
              <a:spLocks noChangeShapeType="1"/>
            </p:cNvSpPr>
            <p:nvPr/>
          </p:nvSpPr>
          <p:spPr bwMode="auto">
            <a:xfrm flipV="1">
              <a:off x="1265" y="107"/>
              <a:ext cx="0" cy="1803"/>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Line 8"/>
            <p:cNvSpPr>
              <a:spLocks noChangeShapeType="1"/>
            </p:cNvSpPr>
            <p:nvPr/>
          </p:nvSpPr>
          <p:spPr bwMode="auto">
            <a:xfrm>
              <a:off x="9" y="1910"/>
              <a:ext cx="1256" cy="0"/>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1" name="Group 9"/>
          <p:cNvGrpSpPr>
            <a:grpSpLocks/>
          </p:cNvGrpSpPr>
          <p:nvPr/>
        </p:nvGrpSpPr>
        <p:grpSpPr bwMode="auto">
          <a:xfrm>
            <a:off x="2261507" y="748166"/>
            <a:ext cx="2562225" cy="5870575"/>
            <a:chOff x="0" y="0"/>
            <a:chExt cx="1614" cy="3698"/>
          </a:xfrm>
        </p:grpSpPr>
        <p:sp>
          <p:nvSpPr>
            <p:cNvPr id="12" name="Oval 10"/>
            <p:cNvSpPr>
              <a:spLocks noChangeArrowheads="1"/>
            </p:cNvSpPr>
            <p:nvPr/>
          </p:nvSpPr>
          <p:spPr bwMode="auto">
            <a:xfrm>
              <a:off x="179" y="2371"/>
              <a:ext cx="1256" cy="1137"/>
            </a:xfrm>
            <a:prstGeom prst="ellipse">
              <a:avLst/>
            </a:pr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3" name="Line 11"/>
            <p:cNvSpPr>
              <a:spLocks noChangeShapeType="1"/>
            </p:cNvSpPr>
            <p:nvPr/>
          </p:nvSpPr>
          <p:spPr bwMode="auto">
            <a:xfrm>
              <a:off x="0" y="2920"/>
              <a:ext cx="1614" cy="0"/>
            </a:xfrm>
            <a:prstGeom prst="line">
              <a:avLst/>
            </a:prstGeom>
            <a:noFill/>
            <a:ln w="9525"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2"/>
            <p:cNvSpPr>
              <a:spLocks noChangeShapeType="1"/>
            </p:cNvSpPr>
            <p:nvPr/>
          </p:nvSpPr>
          <p:spPr bwMode="auto">
            <a:xfrm>
              <a:off x="807" y="2181"/>
              <a:ext cx="0" cy="1517"/>
            </a:xfrm>
            <a:prstGeom prst="line">
              <a:avLst/>
            </a:prstGeom>
            <a:noFill/>
            <a:ln w="9525"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3"/>
            <p:cNvSpPr>
              <a:spLocks noChangeShapeType="1"/>
            </p:cNvSpPr>
            <p:nvPr/>
          </p:nvSpPr>
          <p:spPr bwMode="auto">
            <a:xfrm>
              <a:off x="807" y="0"/>
              <a:ext cx="0" cy="2086"/>
            </a:xfrm>
            <a:prstGeom prst="line">
              <a:avLst/>
            </a:prstGeom>
            <a:noFill/>
            <a:ln w="9525"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4"/>
            <p:cNvSpPr>
              <a:spLocks noChangeShapeType="1"/>
            </p:cNvSpPr>
            <p:nvPr/>
          </p:nvSpPr>
          <p:spPr bwMode="auto">
            <a:xfrm>
              <a:off x="179" y="1896"/>
              <a:ext cx="1256"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5"/>
            <p:cNvSpPr>
              <a:spLocks noChangeShapeType="1"/>
            </p:cNvSpPr>
            <p:nvPr/>
          </p:nvSpPr>
          <p:spPr bwMode="auto">
            <a:xfrm flipV="1">
              <a:off x="179" y="95"/>
              <a:ext cx="0" cy="1801"/>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Line 16"/>
            <p:cNvSpPr>
              <a:spLocks noChangeShapeType="1"/>
            </p:cNvSpPr>
            <p:nvPr/>
          </p:nvSpPr>
          <p:spPr bwMode="auto">
            <a:xfrm>
              <a:off x="179" y="95"/>
              <a:ext cx="269"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 name="Line 17"/>
            <p:cNvSpPr>
              <a:spLocks noChangeShapeType="1"/>
            </p:cNvSpPr>
            <p:nvPr/>
          </p:nvSpPr>
          <p:spPr bwMode="auto">
            <a:xfrm flipV="1">
              <a:off x="1435" y="1517"/>
              <a:ext cx="0" cy="379"/>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Freeform 18"/>
            <p:cNvSpPr>
              <a:spLocks/>
            </p:cNvSpPr>
            <p:nvPr/>
          </p:nvSpPr>
          <p:spPr bwMode="auto">
            <a:xfrm>
              <a:off x="446" y="2483"/>
              <a:ext cx="2" cy="931"/>
            </a:xfrm>
            <a:custGeom>
              <a:avLst/>
              <a:gdLst>
                <a:gd name="T0" fmla="*/ 2 w 2"/>
                <a:gd name="T1" fmla="*/ 931 h 931"/>
                <a:gd name="T2" fmla="*/ 0 w 2"/>
                <a:gd name="T3" fmla="*/ 0 h 931"/>
                <a:gd name="T4" fmla="*/ 0 60000 65536"/>
                <a:gd name="T5" fmla="*/ 0 60000 65536"/>
                <a:gd name="T6" fmla="*/ 0 w 2"/>
                <a:gd name="T7" fmla="*/ 0 h 931"/>
                <a:gd name="T8" fmla="*/ 2 w 2"/>
                <a:gd name="T9" fmla="*/ 931 h 931"/>
              </a:gdLst>
              <a:ahLst/>
              <a:cxnLst>
                <a:cxn ang="T4">
                  <a:pos x="T0" y="T1"/>
                </a:cxn>
                <a:cxn ang="T5">
                  <a:pos x="T2" y="T3"/>
                </a:cxn>
              </a:cxnLst>
              <a:rect l="T6" t="T7" r="T8" b="T9"/>
              <a:pathLst>
                <a:path w="2" h="931">
                  <a:moveTo>
                    <a:pt x="2" y="931"/>
                  </a:moveTo>
                  <a:lnTo>
                    <a:pt x="0" y="0"/>
                  </a:lnTo>
                </a:path>
              </a:pathLst>
            </a:custGeom>
            <a:noFill/>
            <a:ln w="2857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1" name="Line 19"/>
            <p:cNvSpPr>
              <a:spLocks noChangeShapeType="1"/>
            </p:cNvSpPr>
            <p:nvPr/>
          </p:nvSpPr>
          <p:spPr bwMode="auto">
            <a:xfrm flipV="1">
              <a:off x="448" y="95"/>
              <a:ext cx="0" cy="379"/>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Line 20"/>
            <p:cNvSpPr>
              <a:spLocks noChangeShapeType="1"/>
            </p:cNvSpPr>
            <p:nvPr/>
          </p:nvSpPr>
          <p:spPr bwMode="auto">
            <a:xfrm>
              <a:off x="448" y="474"/>
              <a:ext cx="987" cy="1043"/>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3" name="Freeform 21"/>
          <p:cNvSpPr>
            <a:spLocks/>
          </p:cNvSpPr>
          <p:nvPr/>
        </p:nvSpPr>
        <p:spPr bwMode="auto">
          <a:xfrm>
            <a:off x="5390470" y="2115003"/>
            <a:ext cx="1587" cy="1635125"/>
          </a:xfrm>
          <a:custGeom>
            <a:avLst/>
            <a:gdLst>
              <a:gd name="T0" fmla="*/ 0 w 1"/>
              <a:gd name="T1" fmla="*/ 2147483647 h 1030"/>
              <a:gd name="T2" fmla="*/ 0 w 1"/>
              <a:gd name="T3" fmla="*/ 0 h 1030"/>
              <a:gd name="T4" fmla="*/ 0 60000 65536"/>
              <a:gd name="T5" fmla="*/ 0 60000 65536"/>
              <a:gd name="T6" fmla="*/ 0 w 1"/>
              <a:gd name="T7" fmla="*/ 0 h 1030"/>
              <a:gd name="T8" fmla="*/ 1 w 1"/>
              <a:gd name="T9" fmla="*/ 1030 h 1030"/>
            </a:gdLst>
            <a:ahLst/>
            <a:cxnLst>
              <a:cxn ang="T4">
                <a:pos x="T0" y="T1"/>
              </a:cxn>
              <a:cxn ang="T5">
                <a:pos x="T2" y="T3"/>
              </a:cxn>
            </a:cxnLst>
            <a:rect l="T6" t="T7" r="T8" b="T9"/>
            <a:pathLst>
              <a:path w="1" h="1030">
                <a:moveTo>
                  <a:pt x="0" y="1030"/>
                </a:moveTo>
                <a:lnTo>
                  <a:pt x="0" y="0"/>
                </a:lnTo>
              </a:path>
            </a:pathLst>
          </a:custGeom>
          <a:noFill/>
          <a:ln w="2857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4" name="Freeform 22"/>
          <p:cNvSpPr>
            <a:spLocks/>
          </p:cNvSpPr>
          <p:nvPr/>
        </p:nvSpPr>
        <p:spPr bwMode="auto">
          <a:xfrm>
            <a:off x="7403420" y="2137228"/>
            <a:ext cx="1587" cy="1616075"/>
          </a:xfrm>
          <a:custGeom>
            <a:avLst/>
            <a:gdLst>
              <a:gd name="T0" fmla="*/ 0 w 1"/>
              <a:gd name="T1" fmla="*/ 2147483647 h 1018"/>
              <a:gd name="T2" fmla="*/ 0 w 1"/>
              <a:gd name="T3" fmla="*/ 0 h 1018"/>
              <a:gd name="T4" fmla="*/ 0 60000 65536"/>
              <a:gd name="T5" fmla="*/ 0 60000 65536"/>
              <a:gd name="T6" fmla="*/ 0 w 1"/>
              <a:gd name="T7" fmla="*/ 0 h 1018"/>
              <a:gd name="T8" fmla="*/ 1 w 1"/>
              <a:gd name="T9" fmla="*/ 1018 h 1018"/>
            </a:gdLst>
            <a:ahLst/>
            <a:cxnLst>
              <a:cxn ang="T4">
                <a:pos x="T0" y="T1"/>
              </a:cxn>
              <a:cxn ang="T5">
                <a:pos x="T2" y="T3"/>
              </a:cxn>
            </a:cxnLst>
            <a:rect l="T6" t="T7" r="T8" b="T9"/>
            <a:pathLst>
              <a:path w="1" h="1018">
                <a:moveTo>
                  <a:pt x="0" y="1018"/>
                </a:moveTo>
                <a:lnTo>
                  <a:pt x="0" y="0"/>
                </a:lnTo>
              </a:path>
            </a:pathLst>
          </a:custGeom>
          <a:noFill/>
          <a:ln w="2857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25" name="Group 23"/>
          <p:cNvGrpSpPr>
            <a:grpSpLocks/>
          </p:cNvGrpSpPr>
          <p:nvPr/>
        </p:nvGrpSpPr>
        <p:grpSpPr bwMode="auto">
          <a:xfrm>
            <a:off x="5677807" y="897391"/>
            <a:ext cx="1423988" cy="603250"/>
            <a:chOff x="0" y="0"/>
            <a:chExt cx="897" cy="380"/>
          </a:xfrm>
        </p:grpSpPr>
        <p:sp>
          <p:nvSpPr>
            <p:cNvPr id="26" name="Line 24"/>
            <p:cNvSpPr>
              <a:spLocks noChangeShapeType="1"/>
            </p:cNvSpPr>
            <p:nvPr/>
          </p:nvSpPr>
          <p:spPr bwMode="auto">
            <a:xfrm>
              <a:off x="0" y="0"/>
              <a:ext cx="0" cy="38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7" name="Line 25"/>
            <p:cNvSpPr>
              <a:spLocks noChangeShapeType="1"/>
            </p:cNvSpPr>
            <p:nvPr/>
          </p:nvSpPr>
          <p:spPr bwMode="auto">
            <a:xfrm>
              <a:off x="897" y="0"/>
              <a:ext cx="0" cy="38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8" name="Line 26"/>
          <p:cNvSpPr>
            <a:spLocks noChangeShapeType="1"/>
          </p:cNvSpPr>
          <p:nvPr/>
        </p:nvSpPr>
        <p:spPr bwMode="auto">
          <a:xfrm>
            <a:off x="2972707" y="1500641"/>
            <a:ext cx="2705100" cy="0"/>
          </a:xfrm>
          <a:prstGeom prst="line">
            <a:avLst/>
          </a:prstGeom>
          <a:noFill/>
          <a:ln w="12700" cmpd="sng">
            <a:solidFill>
              <a:srgbClr val="99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27"/>
          <p:cNvSpPr>
            <a:spLocks noChangeShapeType="1"/>
          </p:cNvSpPr>
          <p:nvPr/>
        </p:nvSpPr>
        <p:spPr bwMode="auto">
          <a:xfrm>
            <a:off x="5677807" y="1500641"/>
            <a:ext cx="1454150" cy="0"/>
          </a:xfrm>
          <a:prstGeom prst="line">
            <a:avLst/>
          </a:prstGeom>
          <a:noFill/>
          <a:ln w="12700" cmpd="sng">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0" name="Line 28"/>
          <p:cNvSpPr>
            <a:spLocks noChangeShapeType="1"/>
          </p:cNvSpPr>
          <p:nvPr/>
        </p:nvSpPr>
        <p:spPr bwMode="auto">
          <a:xfrm>
            <a:off x="4539570" y="3156403"/>
            <a:ext cx="1851025" cy="0"/>
          </a:xfrm>
          <a:prstGeom prst="line">
            <a:avLst/>
          </a:prstGeom>
          <a:noFill/>
          <a:ln w="12700" cmpd="sng">
            <a:solidFill>
              <a:srgbClr val="9900FF"/>
            </a:solidFill>
            <a:round/>
            <a:headEnd/>
            <a:tailEnd type="oval"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1" name="Line 29"/>
          <p:cNvSpPr>
            <a:spLocks noChangeShapeType="1"/>
          </p:cNvSpPr>
          <p:nvPr/>
        </p:nvSpPr>
        <p:spPr bwMode="auto">
          <a:xfrm>
            <a:off x="2880632" y="1800678"/>
            <a:ext cx="4791075" cy="0"/>
          </a:xfrm>
          <a:prstGeom prst="line">
            <a:avLst/>
          </a:prstGeom>
          <a:noFill/>
          <a:ln w="12700" cmpd="sng">
            <a:solidFill>
              <a:srgbClr val="99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 name="Line 30"/>
          <p:cNvSpPr>
            <a:spLocks noChangeShapeType="1"/>
          </p:cNvSpPr>
          <p:nvPr/>
        </p:nvSpPr>
        <p:spPr bwMode="auto">
          <a:xfrm flipH="1">
            <a:off x="3258457" y="1800678"/>
            <a:ext cx="0" cy="4579938"/>
          </a:xfrm>
          <a:prstGeom prst="line">
            <a:avLst/>
          </a:prstGeom>
          <a:noFill/>
          <a:ln w="12700" cmpd="sng">
            <a:solidFill>
              <a:srgbClr val="99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Freeform 31"/>
          <p:cNvSpPr>
            <a:spLocks/>
          </p:cNvSpPr>
          <p:nvPr/>
        </p:nvSpPr>
        <p:spPr bwMode="auto">
          <a:xfrm>
            <a:off x="3258457" y="4550228"/>
            <a:ext cx="1588" cy="1731963"/>
          </a:xfrm>
          <a:custGeom>
            <a:avLst/>
            <a:gdLst>
              <a:gd name="T0" fmla="*/ 0 w 1"/>
              <a:gd name="T1" fmla="*/ 0 h 1091"/>
              <a:gd name="T2" fmla="*/ 0 w 1"/>
              <a:gd name="T3" fmla="*/ 2147483647 h 1091"/>
              <a:gd name="T4" fmla="*/ 0 60000 65536"/>
              <a:gd name="T5" fmla="*/ 0 60000 65536"/>
              <a:gd name="T6" fmla="*/ 0 w 1"/>
              <a:gd name="T7" fmla="*/ 0 h 1091"/>
              <a:gd name="T8" fmla="*/ 1 w 1"/>
              <a:gd name="T9" fmla="*/ 1091 h 1091"/>
            </a:gdLst>
            <a:ahLst/>
            <a:cxnLst>
              <a:cxn ang="T4">
                <a:pos x="T0" y="T1"/>
              </a:cxn>
              <a:cxn ang="T5">
                <a:pos x="T2" y="T3"/>
              </a:cxn>
            </a:cxnLst>
            <a:rect l="T6" t="T7" r="T8" b="T9"/>
            <a:pathLst>
              <a:path w="1" h="1091">
                <a:moveTo>
                  <a:pt x="0" y="0"/>
                </a:moveTo>
                <a:lnTo>
                  <a:pt x="0" y="1091"/>
                </a:lnTo>
              </a:path>
            </a:pathLst>
          </a:custGeom>
          <a:noFill/>
          <a:ln w="12700" cmpd="sng">
            <a:solidFill>
              <a:srgbClr val="FF0000"/>
            </a:solidFill>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4" name="Freeform 32"/>
          <p:cNvSpPr>
            <a:spLocks/>
          </p:cNvSpPr>
          <p:nvPr/>
        </p:nvSpPr>
        <p:spPr bwMode="auto">
          <a:xfrm>
            <a:off x="5452382" y="1800678"/>
            <a:ext cx="1866900" cy="1588"/>
          </a:xfrm>
          <a:custGeom>
            <a:avLst/>
            <a:gdLst>
              <a:gd name="T0" fmla="*/ 2147483647 w 1176"/>
              <a:gd name="T1" fmla="*/ 0 h 1"/>
              <a:gd name="T2" fmla="*/ 0 w 1176"/>
              <a:gd name="T3" fmla="*/ 2147483647 h 1"/>
              <a:gd name="T4" fmla="*/ 0 60000 65536"/>
              <a:gd name="T5" fmla="*/ 0 60000 65536"/>
              <a:gd name="T6" fmla="*/ 0 w 1176"/>
              <a:gd name="T7" fmla="*/ 0 h 1"/>
              <a:gd name="T8" fmla="*/ 1176 w 1176"/>
              <a:gd name="T9" fmla="*/ 1 h 1"/>
            </a:gdLst>
            <a:ahLst/>
            <a:cxnLst>
              <a:cxn ang="T4">
                <a:pos x="T0" y="T1"/>
              </a:cxn>
              <a:cxn ang="T5">
                <a:pos x="T2" y="T3"/>
              </a:cxn>
            </a:cxnLst>
            <a:rect l="T6" t="T7" r="T8" b="T9"/>
            <a:pathLst>
              <a:path w="1176" h="1">
                <a:moveTo>
                  <a:pt x="1176" y="0"/>
                </a:moveTo>
                <a:lnTo>
                  <a:pt x="0" y="1"/>
                </a:lnTo>
              </a:path>
            </a:pathLst>
          </a:custGeom>
          <a:noFill/>
          <a:ln w="12700" cmpd="sng">
            <a:solidFill>
              <a:srgbClr val="FF0000"/>
            </a:solidFill>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5" name="Line 33"/>
          <p:cNvSpPr>
            <a:spLocks noChangeShapeType="1"/>
          </p:cNvSpPr>
          <p:nvPr/>
        </p:nvSpPr>
        <p:spPr bwMode="auto">
          <a:xfrm>
            <a:off x="3475945" y="2403928"/>
            <a:ext cx="4195762" cy="0"/>
          </a:xfrm>
          <a:prstGeom prst="line">
            <a:avLst/>
          </a:prstGeom>
          <a:noFill/>
          <a:ln w="12700" cmpd="sng">
            <a:solidFill>
              <a:srgbClr val="99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6" name="Line 34"/>
          <p:cNvSpPr>
            <a:spLocks noChangeShapeType="1"/>
          </p:cNvSpPr>
          <p:nvPr/>
        </p:nvSpPr>
        <p:spPr bwMode="auto">
          <a:xfrm>
            <a:off x="3952195" y="2854778"/>
            <a:ext cx="3719512" cy="0"/>
          </a:xfrm>
          <a:prstGeom prst="line">
            <a:avLst/>
          </a:prstGeom>
          <a:noFill/>
          <a:ln w="12700" cmpd="sng">
            <a:solidFill>
              <a:srgbClr val="99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 name="Line 35"/>
          <p:cNvSpPr>
            <a:spLocks noChangeShapeType="1"/>
          </p:cNvSpPr>
          <p:nvPr/>
        </p:nvSpPr>
        <p:spPr bwMode="auto">
          <a:xfrm>
            <a:off x="3828370" y="2403928"/>
            <a:ext cx="0" cy="4048125"/>
          </a:xfrm>
          <a:prstGeom prst="line">
            <a:avLst/>
          </a:prstGeom>
          <a:noFill/>
          <a:ln w="12700" cmpd="sng">
            <a:solidFill>
              <a:srgbClr val="99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 name="Freeform 36"/>
          <p:cNvSpPr>
            <a:spLocks/>
          </p:cNvSpPr>
          <p:nvPr/>
        </p:nvSpPr>
        <p:spPr bwMode="auto">
          <a:xfrm>
            <a:off x="3825195" y="4567691"/>
            <a:ext cx="3175" cy="1703387"/>
          </a:xfrm>
          <a:custGeom>
            <a:avLst/>
            <a:gdLst>
              <a:gd name="T0" fmla="*/ 2147483647 w 2"/>
              <a:gd name="T1" fmla="*/ 0 h 1073"/>
              <a:gd name="T2" fmla="*/ 0 w 2"/>
              <a:gd name="T3" fmla="*/ 2147483647 h 1073"/>
              <a:gd name="T4" fmla="*/ 0 60000 65536"/>
              <a:gd name="T5" fmla="*/ 0 60000 65536"/>
              <a:gd name="T6" fmla="*/ 0 w 2"/>
              <a:gd name="T7" fmla="*/ 0 h 1073"/>
              <a:gd name="T8" fmla="*/ 2 w 2"/>
              <a:gd name="T9" fmla="*/ 1073 h 1073"/>
            </a:gdLst>
            <a:ahLst/>
            <a:cxnLst>
              <a:cxn ang="T4">
                <a:pos x="T0" y="T1"/>
              </a:cxn>
              <a:cxn ang="T5">
                <a:pos x="T2" y="T3"/>
              </a:cxn>
            </a:cxnLst>
            <a:rect l="T6" t="T7" r="T8" b="T9"/>
            <a:pathLst>
              <a:path w="2" h="1073">
                <a:moveTo>
                  <a:pt x="2" y="0"/>
                </a:moveTo>
                <a:lnTo>
                  <a:pt x="0" y="1073"/>
                </a:lnTo>
              </a:path>
            </a:pathLst>
          </a:custGeom>
          <a:noFill/>
          <a:ln w="12700" cmpd="sng">
            <a:solidFill>
              <a:srgbClr val="FF0000"/>
            </a:solidFill>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9" name="Freeform 37"/>
          <p:cNvSpPr>
            <a:spLocks/>
          </p:cNvSpPr>
          <p:nvPr/>
        </p:nvSpPr>
        <p:spPr bwMode="auto">
          <a:xfrm>
            <a:off x="5482545" y="2405516"/>
            <a:ext cx="1838325" cy="1587"/>
          </a:xfrm>
          <a:custGeom>
            <a:avLst/>
            <a:gdLst>
              <a:gd name="T0" fmla="*/ 2147483647 w 1158"/>
              <a:gd name="T1" fmla="*/ 0 h 1"/>
              <a:gd name="T2" fmla="*/ 0 w 1158"/>
              <a:gd name="T3" fmla="*/ 0 h 1"/>
              <a:gd name="T4" fmla="*/ 0 60000 65536"/>
              <a:gd name="T5" fmla="*/ 0 60000 65536"/>
              <a:gd name="T6" fmla="*/ 0 w 1158"/>
              <a:gd name="T7" fmla="*/ 0 h 1"/>
              <a:gd name="T8" fmla="*/ 1158 w 1158"/>
              <a:gd name="T9" fmla="*/ 1 h 1"/>
            </a:gdLst>
            <a:ahLst/>
            <a:cxnLst>
              <a:cxn ang="T4">
                <a:pos x="T0" y="T1"/>
              </a:cxn>
              <a:cxn ang="T5">
                <a:pos x="T2" y="T3"/>
              </a:cxn>
            </a:cxnLst>
            <a:rect l="T6" t="T7" r="T8" b="T9"/>
            <a:pathLst>
              <a:path w="1158" h="1">
                <a:moveTo>
                  <a:pt x="1158" y="0"/>
                </a:moveTo>
                <a:lnTo>
                  <a:pt x="0" y="0"/>
                </a:lnTo>
              </a:path>
            </a:pathLst>
          </a:custGeom>
          <a:noFill/>
          <a:ln w="12700" cmpd="sng">
            <a:solidFill>
              <a:srgbClr val="FF0000"/>
            </a:solidFill>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0" name="Line 38"/>
          <p:cNvSpPr>
            <a:spLocks noChangeShapeType="1"/>
          </p:cNvSpPr>
          <p:nvPr/>
        </p:nvSpPr>
        <p:spPr bwMode="auto">
          <a:xfrm>
            <a:off x="4255407" y="2854778"/>
            <a:ext cx="0" cy="3462338"/>
          </a:xfrm>
          <a:prstGeom prst="line">
            <a:avLst/>
          </a:prstGeom>
          <a:noFill/>
          <a:ln w="12700" cmpd="sng">
            <a:solidFill>
              <a:srgbClr val="9900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1" name="Freeform 39"/>
          <p:cNvSpPr>
            <a:spLocks/>
          </p:cNvSpPr>
          <p:nvPr/>
        </p:nvSpPr>
        <p:spPr bwMode="auto">
          <a:xfrm>
            <a:off x="4252232" y="4782003"/>
            <a:ext cx="1588" cy="1270000"/>
          </a:xfrm>
          <a:custGeom>
            <a:avLst/>
            <a:gdLst>
              <a:gd name="T0" fmla="*/ 0 w 1"/>
              <a:gd name="T1" fmla="*/ 0 h 800"/>
              <a:gd name="T2" fmla="*/ 0 w 1"/>
              <a:gd name="T3" fmla="*/ 2147483647 h 800"/>
              <a:gd name="T4" fmla="*/ 0 60000 65536"/>
              <a:gd name="T5" fmla="*/ 0 60000 65536"/>
              <a:gd name="T6" fmla="*/ 0 w 1"/>
              <a:gd name="T7" fmla="*/ 0 h 800"/>
              <a:gd name="T8" fmla="*/ 1 w 1"/>
              <a:gd name="T9" fmla="*/ 800 h 800"/>
            </a:gdLst>
            <a:ahLst/>
            <a:cxnLst>
              <a:cxn ang="T4">
                <a:pos x="T0" y="T1"/>
              </a:cxn>
              <a:cxn ang="T5">
                <a:pos x="T2" y="T3"/>
              </a:cxn>
            </a:cxnLst>
            <a:rect l="T6" t="T7" r="T8" b="T9"/>
            <a:pathLst>
              <a:path w="1" h="800">
                <a:moveTo>
                  <a:pt x="0" y="0"/>
                </a:moveTo>
                <a:lnTo>
                  <a:pt x="0" y="800"/>
                </a:lnTo>
              </a:path>
            </a:pathLst>
          </a:custGeom>
          <a:noFill/>
          <a:ln w="12700" cmpd="sng">
            <a:solidFill>
              <a:srgbClr val="FF0000"/>
            </a:solidFill>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2" name="Freeform 40"/>
          <p:cNvSpPr>
            <a:spLocks/>
          </p:cNvSpPr>
          <p:nvPr/>
        </p:nvSpPr>
        <p:spPr bwMode="auto">
          <a:xfrm>
            <a:off x="5787345" y="2853191"/>
            <a:ext cx="1235075" cy="1587"/>
          </a:xfrm>
          <a:custGeom>
            <a:avLst/>
            <a:gdLst>
              <a:gd name="T0" fmla="*/ 2147483647 w 778"/>
              <a:gd name="T1" fmla="*/ 0 h 1"/>
              <a:gd name="T2" fmla="*/ 0 w 778"/>
              <a:gd name="T3" fmla="*/ 0 h 1"/>
              <a:gd name="T4" fmla="*/ 0 60000 65536"/>
              <a:gd name="T5" fmla="*/ 0 60000 65536"/>
              <a:gd name="T6" fmla="*/ 0 w 778"/>
              <a:gd name="T7" fmla="*/ 0 h 1"/>
              <a:gd name="T8" fmla="*/ 778 w 778"/>
              <a:gd name="T9" fmla="*/ 1 h 1"/>
            </a:gdLst>
            <a:ahLst/>
            <a:cxnLst>
              <a:cxn ang="T4">
                <a:pos x="T0" y="T1"/>
              </a:cxn>
              <a:cxn ang="T5">
                <a:pos x="T2" y="T3"/>
              </a:cxn>
            </a:cxnLst>
            <a:rect l="T6" t="T7" r="T8" b="T9"/>
            <a:pathLst>
              <a:path w="778" h="1">
                <a:moveTo>
                  <a:pt x="778" y="0"/>
                </a:moveTo>
                <a:lnTo>
                  <a:pt x="0" y="0"/>
                </a:lnTo>
              </a:path>
            </a:pathLst>
          </a:custGeom>
          <a:noFill/>
          <a:ln w="12700" cmpd="sng">
            <a:solidFill>
              <a:srgbClr val="FF0000"/>
            </a:solidFill>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3" name="Freeform 41"/>
          <p:cNvSpPr>
            <a:spLocks/>
          </p:cNvSpPr>
          <p:nvPr/>
        </p:nvSpPr>
        <p:spPr bwMode="auto">
          <a:xfrm>
            <a:off x="5398407" y="2046741"/>
            <a:ext cx="2009775" cy="1112837"/>
          </a:xfrm>
          <a:custGeom>
            <a:avLst/>
            <a:gdLst>
              <a:gd name="T0" fmla="*/ 2147483647 w 1266"/>
              <a:gd name="T1" fmla="*/ 2147483647 h 701"/>
              <a:gd name="T2" fmla="*/ 2147483647 w 1266"/>
              <a:gd name="T3" fmla="*/ 2147483647 h 701"/>
              <a:gd name="T4" fmla="*/ 2147483647 w 1266"/>
              <a:gd name="T5" fmla="*/ 2147483647 h 701"/>
              <a:gd name="T6" fmla="*/ 2147483647 w 1266"/>
              <a:gd name="T7" fmla="*/ 2147483647 h 701"/>
              <a:gd name="T8" fmla="*/ 2147483647 w 1266"/>
              <a:gd name="T9" fmla="*/ 2147483647 h 701"/>
              <a:gd name="T10" fmla="*/ 2147483647 w 1266"/>
              <a:gd name="T11" fmla="*/ 2147483647 h 701"/>
              <a:gd name="T12" fmla="*/ 2147483647 w 1266"/>
              <a:gd name="T13" fmla="*/ 2147483647 h 701"/>
              <a:gd name="T14" fmla="*/ 2147483647 w 1266"/>
              <a:gd name="T15" fmla="*/ 2147483647 h 701"/>
              <a:gd name="T16" fmla="*/ 2147483647 w 1266"/>
              <a:gd name="T17" fmla="*/ 2147483647 h 701"/>
              <a:gd name="T18" fmla="*/ 2147483647 w 1266"/>
              <a:gd name="T19" fmla="*/ 2147483647 h 701"/>
              <a:gd name="T20" fmla="*/ 2147483647 w 1266"/>
              <a:gd name="T21" fmla="*/ 2147483647 h 701"/>
              <a:gd name="T22" fmla="*/ 2147483647 w 1266"/>
              <a:gd name="T23" fmla="*/ 2147483647 h 701"/>
              <a:gd name="T24" fmla="*/ 2147483647 w 1266"/>
              <a:gd name="T25" fmla="*/ 2147483647 h 701"/>
              <a:gd name="T26" fmla="*/ 2147483647 w 1266"/>
              <a:gd name="T27" fmla="*/ 2147483647 h 701"/>
              <a:gd name="T28" fmla="*/ 2147483647 w 1266"/>
              <a:gd name="T29" fmla="*/ 2147483647 h 701"/>
              <a:gd name="T30" fmla="*/ 2147483647 w 1266"/>
              <a:gd name="T31" fmla="*/ 2147483647 h 7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66"/>
              <a:gd name="T49" fmla="*/ 0 h 701"/>
              <a:gd name="T50" fmla="*/ 1266 w 1266"/>
              <a:gd name="T51" fmla="*/ 701 h 70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66" h="701">
                <a:moveTo>
                  <a:pt x="24" y="127"/>
                </a:moveTo>
                <a:cubicBezTo>
                  <a:pt x="21" y="113"/>
                  <a:pt x="10" y="41"/>
                  <a:pt x="7" y="26"/>
                </a:cubicBezTo>
                <a:cubicBezTo>
                  <a:pt x="4" y="11"/>
                  <a:pt x="0" y="2"/>
                  <a:pt x="7" y="35"/>
                </a:cubicBezTo>
                <a:cubicBezTo>
                  <a:pt x="14" y="68"/>
                  <a:pt x="33" y="171"/>
                  <a:pt x="52" y="226"/>
                </a:cubicBezTo>
                <a:cubicBezTo>
                  <a:pt x="71" y="281"/>
                  <a:pt x="91" y="320"/>
                  <a:pt x="122" y="367"/>
                </a:cubicBezTo>
                <a:cubicBezTo>
                  <a:pt x="153" y="414"/>
                  <a:pt x="197" y="466"/>
                  <a:pt x="240" y="509"/>
                </a:cubicBezTo>
                <a:cubicBezTo>
                  <a:pt x="283" y="553"/>
                  <a:pt x="319" y="592"/>
                  <a:pt x="382" y="624"/>
                </a:cubicBezTo>
                <a:cubicBezTo>
                  <a:pt x="446" y="656"/>
                  <a:pt x="545" y="697"/>
                  <a:pt x="625" y="699"/>
                </a:cubicBezTo>
                <a:cubicBezTo>
                  <a:pt x="705" y="701"/>
                  <a:pt x="801" y="664"/>
                  <a:pt x="868" y="632"/>
                </a:cubicBezTo>
                <a:cubicBezTo>
                  <a:pt x="935" y="600"/>
                  <a:pt x="986" y="546"/>
                  <a:pt x="1026" y="509"/>
                </a:cubicBezTo>
                <a:cubicBezTo>
                  <a:pt x="1066" y="472"/>
                  <a:pt x="1087" y="442"/>
                  <a:pt x="1111" y="409"/>
                </a:cubicBezTo>
                <a:cubicBezTo>
                  <a:pt x="1135" y="376"/>
                  <a:pt x="1154" y="346"/>
                  <a:pt x="1171" y="312"/>
                </a:cubicBezTo>
                <a:cubicBezTo>
                  <a:pt x="1188" y="278"/>
                  <a:pt x="1201" y="254"/>
                  <a:pt x="1216" y="207"/>
                </a:cubicBezTo>
                <a:cubicBezTo>
                  <a:pt x="1231" y="160"/>
                  <a:pt x="1256" y="54"/>
                  <a:pt x="1261" y="27"/>
                </a:cubicBezTo>
                <a:cubicBezTo>
                  <a:pt x="1266" y="0"/>
                  <a:pt x="1246" y="44"/>
                  <a:pt x="1243" y="45"/>
                </a:cubicBezTo>
                <a:cubicBezTo>
                  <a:pt x="1240" y="46"/>
                  <a:pt x="1243" y="37"/>
                  <a:pt x="1243" y="35"/>
                </a:cubicBezTo>
              </a:path>
            </a:pathLst>
          </a:custGeom>
          <a:noFill/>
          <a:ln w="12700" cmpd="sng">
            <a:solidFill>
              <a:srgbClr val="FF33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4" name="Freeform 42"/>
          <p:cNvSpPr>
            <a:spLocks/>
          </p:cNvSpPr>
          <p:nvPr/>
        </p:nvSpPr>
        <p:spPr bwMode="auto">
          <a:xfrm>
            <a:off x="7101795" y="1500641"/>
            <a:ext cx="285750" cy="601662"/>
          </a:xfrm>
          <a:custGeom>
            <a:avLst/>
            <a:gdLst>
              <a:gd name="T0" fmla="*/ 0 w 180"/>
              <a:gd name="T1" fmla="*/ 0 h 379"/>
              <a:gd name="T2" fmla="*/ 2147483647 w 180"/>
              <a:gd name="T3" fmla="*/ 2147483647 h 379"/>
              <a:gd name="T4" fmla="*/ 2147483647 w 180"/>
              <a:gd name="T5" fmla="*/ 2147483647 h 379"/>
              <a:gd name="T6" fmla="*/ 2147483647 w 180"/>
              <a:gd name="T7" fmla="*/ 2147483647 h 379"/>
              <a:gd name="T8" fmla="*/ 2147483647 w 180"/>
              <a:gd name="T9" fmla="*/ 2147483647 h 379"/>
              <a:gd name="T10" fmla="*/ 0 60000 65536"/>
              <a:gd name="T11" fmla="*/ 0 60000 65536"/>
              <a:gd name="T12" fmla="*/ 0 60000 65536"/>
              <a:gd name="T13" fmla="*/ 0 60000 65536"/>
              <a:gd name="T14" fmla="*/ 0 60000 65536"/>
              <a:gd name="T15" fmla="*/ 0 w 180"/>
              <a:gd name="T16" fmla="*/ 0 h 379"/>
              <a:gd name="T17" fmla="*/ 180 w 180"/>
              <a:gd name="T18" fmla="*/ 379 h 379"/>
            </a:gdLst>
            <a:ahLst/>
            <a:cxnLst>
              <a:cxn ang="T10">
                <a:pos x="T0" y="T1"/>
              </a:cxn>
              <a:cxn ang="T11">
                <a:pos x="T2" y="T3"/>
              </a:cxn>
              <a:cxn ang="T12">
                <a:pos x="T4" y="T5"/>
              </a:cxn>
              <a:cxn ang="T13">
                <a:pos x="T6" y="T7"/>
              </a:cxn>
              <a:cxn ang="T14">
                <a:pos x="T8" y="T9"/>
              </a:cxn>
            </a:cxnLst>
            <a:rect l="T15" t="T16" r="T17" b="T18"/>
            <a:pathLst>
              <a:path w="180" h="379">
                <a:moveTo>
                  <a:pt x="0" y="0"/>
                </a:moveTo>
                <a:cubicBezTo>
                  <a:pt x="13" y="14"/>
                  <a:pt x="58" y="53"/>
                  <a:pt x="81" y="85"/>
                </a:cubicBezTo>
                <a:cubicBezTo>
                  <a:pt x="104" y="117"/>
                  <a:pt x="126" y="157"/>
                  <a:pt x="139" y="190"/>
                </a:cubicBezTo>
                <a:cubicBezTo>
                  <a:pt x="152" y="223"/>
                  <a:pt x="154" y="253"/>
                  <a:pt x="161" y="284"/>
                </a:cubicBezTo>
                <a:cubicBezTo>
                  <a:pt x="168" y="315"/>
                  <a:pt x="176" y="359"/>
                  <a:pt x="180" y="379"/>
                </a:cubicBezTo>
              </a:path>
            </a:pathLst>
          </a:custGeom>
          <a:noFill/>
          <a:ln w="28575" cmpd="sng">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5" name="Freeform 43"/>
          <p:cNvSpPr>
            <a:spLocks/>
          </p:cNvSpPr>
          <p:nvPr/>
        </p:nvSpPr>
        <p:spPr bwMode="auto">
          <a:xfrm>
            <a:off x="5407932" y="1500641"/>
            <a:ext cx="269875" cy="585787"/>
          </a:xfrm>
          <a:custGeom>
            <a:avLst/>
            <a:gdLst>
              <a:gd name="T0" fmla="*/ 2147483647 w 91"/>
              <a:gd name="T1" fmla="*/ 0 h 187"/>
              <a:gd name="T2" fmla="*/ 2147483647 w 91"/>
              <a:gd name="T3" fmla="*/ 2147483647 h 187"/>
              <a:gd name="T4" fmla="*/ 2147483647 w 91"/>
              <a:gd name="T5" fmla="*/ 2147483647 h 187"/>
              <a:gd name="T6" fmla="*/ 2147483647 w 91"/>
              <a:gd name="T7" fmla="*/ 2147483647 h 187"/>
              <a:gd name="T8" fmla="*/ 0 w 91"/>
              <a:gd name="T9" fmla="*/ 2147483647 h 187"/>
              <a:gd name="T10" fmla="*/ 0 60000 65536"/>
              <a:gd name="T11" fmla="*/ 0 60000 65536"/>
              <a:gd name="T12" fmla="*/ 0 60000 65536"/>
              <a:gd name="T13" fmla="*/ 0 60000 65536"/>
              <a:gd name="T14" fmla="*/ 0 60000 65536"/>
              <a:gd name="T15" fmla="*/ 0 w 91"/>
              <a:gd name="T16" fmla="*/ 0 h 187"/>
              <a:gd name="T17" fmla="*/ 91 w 91"/>
              <a:gd name="T18" fmla="*/ 187 h 187"/>
            </a:gdLst>
            <a:ahLst/>
            <a:cxnLst>
              <a:cxn ang="T10">
                <a:pos x="T0" y="T1"/>
              </a:cxn>
              <a:cxn ang="T11">
                <a:pos x="T2" y="T3"/>
              </a:cxn>
              <a:cxn ang="T12">
                <a:pos x="T4" y="T5"/>
              </a:cxn>
              <a:cxn ang="T13">
                <a:pos x="T6" y="T7"/>
              </a:cxn>
              <a:cxn ang="T14">
                <a:pos x="T8" y="T9"/>
              </a:cxn>
            </a:cxnLst>
            <a:rect l="T15" t="T16" r="T17" b="T18"/>
            <a:pathLst>
              <a:path w="91" h="187">
                <a:moveTo>
                  <a:pt x="91" y="0"/>
                </a:moveTo>
                <a:cubicBezTo>
                  <a:pt x="85" y="6"/>
                  <a:pt x="65" y="23"/>
                  <a:pt x="53" y="38"/>
                </a:cubicBezTo>
                <a:cubicBezTo>
                  <a:pt x="41" y="53"/>
                  <a:pt x="27" y="74"/>
                  <a:pt x="19" y="91"/>
                </a:cubicBezTo>
                <a:cubicBezTo>
                  <a:pt x="11" y="108"/>
                  <a:pt x="8" y="123"/>
                  <a:pt x="5" y="139"/>
                </a:cubicBezTo>
                <a:cubicBezTo>
                  <a:pt x="2" y="155"/>
                  <a:pt x="1" y="177"/>
                  <a:pt x="0" y="187"/>
                </a:cubicBezTo>
              </a:path>
            </a:pathLst>
          </a:custGeom>
          <a:noFill/>
          <a:ln w="28575" cmpd="sng">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6" name="Freeform 44"/>
          <p:cNvSpPr>
            <a:spLocks/>
          </p:cNvSpPr>
          <p:nvPr/>
        </p:nvSpPr>
        <p:spPr bwMode="auto">
          <a:xfrm>
            <a:off x="5399995" y="2113416"/>
            <a:ext cx="2000250" cy="1587"/>
          </a:xfrm>
          <a:custGeom>
            <a:avLst/>
            <a:gdLst>
              <a:gd name="T0" fmla="*/ 0 w 1260"/>
              <a:gd name="T1" fmla="*/ 0 h 1"/>
              <a:gd name="T2" fmla="*/ 2147483647 w 1260"/>
              <a:gd name="T3" fmla="*/ 0 h 1"/>
              <a:gd name="T4" fmla="*/ 0 60000 65536"/>
              <a:gd name="T5" fmla="*/ 0 60000 65536"/>
              <a:gd name="T6" fmla="*/ 0 w 1260"/>
              <a:gd name="T7" fmla="*/ 0 h 1"/>
              <a:gd name="T8" fmla="*/ 1260 w 1260"/>
              <a:gd name="T9" fmla="*/ 1 h 1"/>
            </a:gdLst>
            <a:ahLst/>
            <a:cxnLst>
              <a:cxn ang="T4">
                <a:pos x="T0" y="T1"/>
              </a:cxn>
              <a:cxn ang="T5">
                <a:pos x="T2" y="T3"/>
              </a:cxn>
            </a:cxnLst>
            <a:rect l="T6" t="T7" r="T8" b="T9"/>
            <a:pathLst>
              <a:path w="1260" h="1">
                <a:moveTo>
                  <a:pt x="0" y="0"/>
                </a:moveTo>
                <a:lnTo>
                  <a:pt x="1260" y="0"/>
                </a:lnTo>
              </a:path>
            </a:pathLst>
          </a:custGeom>
          <a:noFill/>
          <a:ln w="12700" cmpd="sng">
            <a:solidFill>
              <a:srgbClr val="FF0000"/>
            </a:solidFill>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47" name="Group 45"/>
          <p:cNvGrpSpPr>
            <a:grpSpLocks/>
          </p:cNvGrpSpPr>
          <p:nvPr/>
        </p:nvGrpSpPr>
        <p:grpSpPr bwMode="auto">
          <a:xfrm>
            <a:off x="2969532" y="1506991"/>
            <a:ext cx="4168775" cy="4640262"/>
            <a:chOff x="0" y="0"/>
            <a:chExt cx="2626" cy="2923"/>
          </a:xfrm>
        </p:grpSpPr>
        <p:sp>
          <p:nvSpPr>
            <p:cNvPr id="48" name="Line 46"/>
            <p:cNvSpPr>
              <a:spLocks noChangeShapeType="1"/>
            </p:cNvSpPr>
            <p:nvPr/>
          </p:nvSpPr>
          <p:spPr bwMode="auto">
            <a:xfrm>
              <a:off x="0" y="1992"/>
              <a:ext cx="0" cy="931"/>
            </a:xfrm>
            <a:prstGeom prst="line">
              <a:avLst/>
            </a:prstGeom>
            <a:noFill/>
            <a:ln w="38100" cmpd="sng">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9" name="Line 47"/>
            <p:cNvSpPr>
              <a:spLocks noChangeShapeType="1"/>
            </p:cNvSpPr>
            <p:nvPr/>
          </p:nvSpPr>
          <p:spPr bwMode="auto">
            <a:xfrm rot="5400000">
              <a:off x="2159" y="-466"/>
              <a:ext cx="0" cy="931"/>
            </a:xfrm>
            <a:prstGeom prst="line">
              <a:avLst/>
            </a:prstGeom>
            <a:noFill/>
            <a:ln w="38100" cmpd="sng">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0" name="Text Box 48"/>
          <p:cNvSpPr txBox="1">
            <a:spLocks noChangeArrowheads="1"/>
          </p:cNvSpPr>
          <p:nvPr/>
        </p:nvSpPr>
        <p:spPr bwMode="auto">
          <a:xfrm>
            <a:off x="2017032" y="179840"/>
            <a:ext cx="52229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3200" b="1" dirty="0">
                <a:solidFill>
                  <a:srgbClr val="0066CC"/>
                </a:solidFill>
                <a:latin typeface="华文细黑" panose="02010600040101010101" pitchFamily="2" charset="-122"/>
                <a:ea typeface="华文细黑" panose="02010600040101010101" pitchFamily="2" charset="-122"/>
              </a:rPr>
              <a:t>例</a:t>
            </a:r>
            <a:r>
              <a:rPr lang="en-US" altLang="zh-CN" sz="3200" b="1" dirty="0">
                <a:solidFill>
                  <a:srgbClr val="0066CC"/>
                </a:solidFill>
                <a:latin typeface="华文细黑" panose="02010600040101010101" pitchFamily="2" charset="-122"/>
                <a:ea typeface="华文细黑" panose="02010600040101010101" pitchFamily="2" charset="-122"/>
              </a:rPr>
              <a:t>.</a:t>
            </a:r>
            <a:r>
              <a:rPr lang="zh-CN" altLang="en-US" sz="3200" b="1" dirty="0">
                <a:solidFill>
                  <a:srgbClr val="0066CC"/>
                </a:solidFill>
                <a:latin typeface="华文细黑" panose="02010600040101010101" pitchFamily="2" charset="-122"/>
                <a:ea typeface="华文细黑" panose="02010600040101010101" pitchFamily="2" charset="-122"/>
              </a:rPr>
              <a:t>求作圆柱截切体的左视图</a:t>
            </a:r>
            <a:endParaRPr lang="zh-CN" altLang="en-US" sz="3200" dirty="0"/>
          </a:p>
        </p:txBody>
      </p:sp>
      <p:grpSp>
        <p:nvGrpSpPr>
          <p:cNvPr id="51" name="Group 49"/>
          <p:cNvGrpSpPr>
            <a:grpSpLocks/>
          </p:cNvGrpSpPr>
          <p:nvPr/>
        </p:nvGrpSpPr>
        <p:grpSpPr bwMode="auto">
          <a:xfrm>
            <a:off x="981982" y="202067"/>
            <a:ext cx="6689725" cy="6416675"/>
            <a:chOff x="-614" y="13"/>
            <a:chExt cx="4214" cy="4042"/>
          </a:xfrm>
        </p:grpSpPr>
        <p:sp>
          <p:nvSpPr>
            <p:cNvPr id="52" name="Rectangle 50"/>
            <p:cNvSpPr>
              <a:spLocks noChangeArrowheads="1"/>
            </p:cNvSpPr>
            <p:nvPr/>
          </p:nvSpPr>
          <p:spPr bwMode="auto">
            <a:xfrm>
              <a:off x="0" y="24"/>
              <a:ext cx="3600" cy="40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3" name="Oval 51"/>
            <p:cNvSpPr>
              <a:spLocks noChangeArrowheads="1"/>
            </p:cNvSpPr>
            <p:nvPr/>
          </p:nvSpPr>
          <p:spPr bwMode="auto">
            <a:xfrm>
              <a:off x="371" y="2743"/>
              <a:ext cx="1251" cy="1125"/>
            </a:xfrm>
            <a:prstGeom prst="ellipse">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4" name="Line 52"/>
            <p:cNvSpPr>
              <a:spLocks noChangeShapeType="1"/>
            </p:cNvSpPr>
            <p:nvPr/>
          </p:nvSpPr>
          <p:spPr bwMode="auto">
            <a:xfrm>
              <a:off x="192" y="3286"/>
              <a:ext cx="1609" cy="0"/>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Line 53"/>
            <p:cNvSpPr>
              <a:spLocks noChangeShapeType="1"/>
            </p:cNvSpPr>
            <p:nvPr/>
          </p:nvSpPr>
          <p:spPr bwMode="auto">
            <a:xfrm>
              <a:off x="997" y="2557"/>
              <a:ext cx="0" cy="1498"/>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6" name="Line 54"/>
            <p:cNvSpPr>
              <a:spLocks noChangeShapeType="1"/>
            </p:cNvSpPr>
            <p:nvPr/>
          </p:nvSpPr>
          <p:spPr bwMode="auto">
            <a:xfrm>
              <a:off x="997" y="402"/>
              <a:ext cx="0" cy="2060"/>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7" name="Freeform 55"/>
            <p:cNvSpPr>
              <a:spLocks/>
            </p:cNvSpPr>
            <p:nvPr/>
          </p:nvSpPr>
          <p:spPr bwMode="auto">
            <a:xfrm>
              <a:off x="371" y="2268"/>
              <a:ext cx="1257" cy="1"/>
            </a:xfrm>
            <a:custGeom>
              <a:avLst/>
              <a:gdLst>
                <a:gd name="T0" fmla="*/ 0 w 1257"/>
                <a:gd name="T1" fmla="*/ 1 h 1"/>
                <a:gd name="T2" fmla="*/ 1257 w 1257"/>
                <a:gd name="T3" fmla="*/ 0 h 1"/>
                <a:gd name="T4" fmla="*/ 0 60000 65536"/>
                <a:gd name="T5" fmla="*/ 0 60000 65536"/>
                <a:gd name="T6" fmla="*/ 0 w 1257"/>
                <a:gd name="T7" fmla="*/ 0 h 1"/>
                <a:gd name="T8" fmla="*/ 1257 w 1257"/>
                <a:gd name="T9" fmla="*/ 1 h 1"/>
              </a:gdLst>
              <a:ahLst/>
              <a:cxnLst>
                <a:cxn ang="T4">
                  <a:pos x="T0" y="T1"/>
                </a:cxn>
                <a:cxn ang="T5">
                  <a:pos x="T2" y="T3"/>
                </a:cxn>
              </a:cxnLst>
              <a:rect l="T6" t="T7" r="T8" b="T9"/>
              <a:pathLst>
                <a:path w="1257" h="1">
                  <a:moveTo>
                    <a:pt x="0" y="1"/>
                  </a:moveTo>
                  <a:lnTo>
                    <a:pt x="1257"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8" name="Line 56"/>
            <p:cNvSpPr>
              <a:spLocks noChangeShapeType="1"/>
            </p:cNvSpPr>
            <p:nvPr/>
          </p:nvSpPr>
          <p:spPr bwMode="auto">
            <a:xfrm flipV="1">
              <a:off x="371" y="496"/>
              <a:ext cx="0" cy="178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Line 57"/>
            <p:cNvSpPr>
              <a:spLocks noChangeShapeType="1"/>
            </p:cNvSpPr>
            <p:nvPr/>
          </p:nvSpPr>
          <p:spPr bwMode="auto">
            <a:xfrm>
              <a:off x="371" y="496"/>
              <a:ext cx="268"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 name="Freeform 58"/>
            <p:cNvSpPr>
              <a:spLocks/>
            </p:cNvSpPr>
            <p:nvPr/>
          </p:nvSpPr>
          <p:spPr bwMode="auto">
            <a:xfrm>
              <a:off x="1621" y="1900"/>
              <a:ext cx="2" cy="382"/>
            </a:xfrm>
            <a:custGeom>
              <a:avLst/>
              <a:gdLst>
                <a:gd name="T0" fmla="*/ 0 w 2"/>
                <a:gd name="T1" fmla="*/ 382 h 382"/>
                <a:gd name="T2" fmla="*/ 2 w 2"/>
                <a:gd name="T3" fmla="*/ 0 h 382"/>
                <a:gd name="T4" fmla="*/ 0 60000 65536"/>
                <a:gd name="T5" fmla="*/ 0 60000 65536"/>
                <a:gd name="T6" fmla="*/ 0 w 2"/>
                <a:gd name="T7" fmla="*/ 0 h 382"/>
                <a:gd name="T8" fmla="*/ 2 w 2"/>
                <a:gd name="T9" fmla="*/ 382 h 382"/>
              </a:gdLst>
              <a:ahLst/>
              <a:cxnLst>
                <a:cxn ang="T4">
                  <a:pos x="T0" y="T1"/>
                </a:cxn>
                <a:cxn ang="T5">
                  <a:pos x="T2" y="T3"/>
                </a:cxn>
              </a:cxnLst>
              <a:rect l="T6" t="T7" r="T8" b="T9"/>
              <a:pathLst>
                <a:path w="2" h="382">
                  <a:moveTo>
                    <a:pt x="0" y="382"/>
                  </a:moveTo>
                  <a:lnTo>
                    <a:pt x="2"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1" name="Freeform 59"/>
            <p:cNvSpPr>
              <a:spLocks/>
            </p:cNvSpPr>
            <p:nvPr/>
          </p:nvSpPr>
          <p:spPr bwMode="auto">
            <a:xfrm>
              <a:off x="638" y="2840"/>
              <a:ext cx="1" cy="934"/>
            </a:xfrm>
            <a:custGeom>
              <a:avLst/>
              <a:gdLst>
                <a:gd name="T0" fmla="*/ 1 w 1"/>
                <a:gd name="T1" fmla="*/ 934 h 934"/>
                <a:gd name="T2" fmla="*/ 0 w 1"/>
                <a:gd name="T3" fmla="*/ 0 h 934"/>
                <a:gd name="T4" fmla="*/ 0 60000 65536"/>
                <a:gd name="T5" fmla="*/ 0 60000 65536"/>
                <a:gd name="T6" fmla="*/ 0 w 1"/>
                <a:gd name="T7" fmla="*/ 0 h 934"/>
                <a:gd name="T8" fmla="*/ 1 w 1"/>
                <a:gd name="T9" fmla="*/ 934 h 934"/>
              </a:gdLst>
              <a:ahLst/>
              <a:cxnLst>
                <a:cxn ang="T4">
                  <a:pos x="T0" y="T1"/>
                </a:cxn>
                <a:cxn ang="T5">
                  <a:pos x="T2" y="T3"/>
                </a:cxn>
              </a:cxnLst>
              <a:rect l="T6" t="T7" r="T8" b="T9"/>
              <a:pathLst>
                <a:path w="1" h="934">
                  <a:moveTo>
                    <a:pt x="1" y="934"/>
                  </a:moveTo>
                  <a:lnTo>
                    <a:pt x="0"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2" name="Line 60"/>
            <p:cNvSpPr>
              <a:spLocks noChangeShapeType="1"/>
            </p:cNvSpPr>
            <p:nvPr/>
          </p:nvSpPr>
          <p:spPr bwMode="auto">
            <a:xfrm flipV="1">
              <a:off x="639" y="496"/>
              <a:ext cx="0" cy="375"/>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3" name="Line 61"/>
            <p:cNvSpPr>
              <a:spLocks noChangeShapeType="1"/>
            </p:cNvSpPr>
            <p:nvPr/>
          </p:nvSpPr>
          <p:spPr bwMode="auto">
            <a:xfrm>
              <a:off x="639" y="871"/>
              <a:ext cx="983" cy="1029"/>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 name="Line 62"/>
            <p:cNvSpPr>
              <a:spLocks noChangeShapeType="1"/>
            </p:cNvSpPr>
            <p:nvPr/>
          </p:nvSpPr>
          <p:spPr bwMode="auto">
            <a:xfrm>
              <a:off x="2159" y="2276"/>
              <a:ext cx="1252" cy="1"/>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5" name="Freeform 63"/>
            <p:cNvSpPr>
              <a:spLocks/>
            </p:cNvSpPr>
            <p:nvPr/>
          </p:nvSpPr>
          <p:spPr bwMode="auto">
            <a:xfrm>
              <a:off x="2785" y="335"/>
              <a:ext cx="1" cy="2075"/>
            </a:xfrm>
            <a:custGeom>
              <a:avLst/>
              <a:gdLst>
                <a:gd name="T0" fmla="*/ 0 w 1"/>
                <a:gd name="T1" fmla="*/ 2075 h 2075"/>
                <a:gd name="T2" fmla="*/ 0 w 1"/>
                <a:gd name="T3" fmla="*/ 0 h 2075"/>
                <a:gd name="T4" fmla="*/ 0 60000 65536"/>
                <a:gd name="T5" fmla="*/ 0 60000 65536"/>
                <a:gd name="T6" fmla="*/ 0 w 1"/>
                <a:gd name="T7" fmla="*/ 0 h 2075"/>
                <a:gd name="T8" fmla="*/ 1 w 1"/>
                <a:gd name="T9" fmla="*/ 2075 h 2075"/>
              </a:gdLst>
              <a:ahLst/>
              <a:cxnLst>
                <a:cxn ang="T4">
                  <a:pos x="T0" y="T1"/>
                </a:cxn>
                <a:cxn ang="T5">
                  <a:pos x="T2" y="T3"/>
                </a:cxn>
              </a:cxnLst>
              <a:rect l="T6" t="T7" r="T8" b="T9"/>
              <a:pathLst>
                <a:path w="1" h="2075">
                  <a:moveTo>
                    <a:pt x="0" y="2075"/>
                  </a:moveTo>
                  <a:lnTo>
                    <a:pt x="0" y="0"/>
                  </a:lnTo>
                </a:path>
              </a:pathLst>
            </a:custGeom>
            <a:noFill/>
            <a:ln w="12700" cmpd="sng">
              <a:solidFill>
                <a:schemeClr val="tx1"/>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6" name="Freeform 64"/>
            <p:cNvSpPr>
              <a:spLocks/>
            </p:cNvSpPr>
            <p:nvPr/>
          </p:nvSpPr>
          <p:spPr bwMode="auto">
            <a:xfrm>
              <a:off x="2163" y="1235"/>
              <a:ext cx="3" cy="1048"/>
            </a:xfrm>
            <a:custGeom>
              <a:avLst/>
              <a:gdLst>
                <a:gd name="T0" fmla="*/ 0 w 3"/>
                <a:gd name="T1" fmla="*/ 1048 h 1048"/>
                <a:gd name="T2" fmla="*/ 3 w 3"/>
                <a:gd name="T3" fmla="*/ 0 h 1048"/>
                <a:gd name="T4" fmla="*/ 0 60000 65536"/>
                <a:gd name="T5" fmla="*/ 0 60000 65536"/>
                <a:gd name="T6" fmla="*/ 0 w 3"/>
                <a:gd name="T7" fmla="*/ 0 h 1048"/>
                <a:gd name="T8" fmla="*/ 3 w 3"/>
                <a:gd name="T9" fmla="*/ 1048 h 1048"/>
              </a:gdLst>
              <a:ahLst/>
              <a:cxnLst>
                <a:cxn ang="T4">
                  <a:pos x="T0" y="T1"/>
                </a:cxn>
                <a:cxn ang="T5">
                  <a:pos x="T2" y="T3"/>
                </a:cxn>
              </a:cxnLst>
              <a:rect l="T6" t="T7" r="T8" b="T9"/>
              <a:pathLst>
                <a:path w="3" h="1048">
                  <a:moveTo>
                    <a:pt x="0" y="1048"/>
                  </a:moveTo>
                  <a:lnTo>
                    <a:pt x="3"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7" name="Line 65"/>
            <p:cNvSpPr>
              <a:spLocks noChangeShapeType="1"/>
            </p:cNvSpPr>
            <p:nvPr/>
          </p:nvSpPr>
          <p:spPr bwMode="auto">
            <a:xfrm flipV="1">
              <a:off x="3411" y="1245"/>
              <a:ext cx="1" cy="1031"/>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 name="Freeform 66"/>
            <p:cNvSpPr>
              <a:spLocks/>
            </p:cNvSpPr>
            <p:nvPr/>
          </p:nvSpPr>
          <p:spPr bwMode="auto">
            <a:xfrm rot="5400000">
              <a:off x="2764" y="65"/>
              <a:ext cx="55" cy="912"/>
            </a:xfrm>
            <a:custGeom>
              <a:avLst/>
              <a:gdLst>
                <a:gd name="T0" fmla="*/ 0 w 1"/>
                <a:gd name="T1" fmla="*/ 846470 h 490"/>
                <a:gd name="T2" fmla="*/ 0 w 1"/>
                <a:gd name="T3" fmla="*/ 0 h 490"/>
                <a:gd name="T4" fmla="*/ 0 60000 65536"/>
                <a:gd name="T5" fmla="*/ 0 60000 65536"/>
                <a:gd name="T6" fmla="*/ 0 w 1"/>
                <a:gd name="T7" fmla="*/ 0 h 490"/>
                <a:gd name="T8" fmla="*/ 1 w 1"/>
                <a:gd name="T9" fmla="*/ 490 h 490"/>
              </a:gdLst>
              <a:ahLst/>
              <a:cxnLst>
                <a:cxn ang="T4">
                  <a:pos x="T0" y="T1"/>
                </a:cxn>
                <a:cxn ang="T5">
                  <a:pos x="T2" y="T3"/>
                </a:cxn>
              </a:cxnLst>
              <a:rect l="T6" t="T7" r="T8" b="T9"/>
              <a:pathLst>
                <a:path w="1" h="490">
                  <a:moveTo>
                    <a:pt x="0" y="490"/>
                  </a:moveTo>
                  <a:lnTo>
                    <a:pt x="0"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9" name="Line 67"/>
            <p:cNvSpPr>
              <a:spLocks noChangeShapeType="1"/>
            </p:cNvSpPr>
            <p:nvPr/>
          </p:nvSpPr>
          <p:spPr bwMode="auto">
            <a:xfrm>
              <a:off x="2338" y="497"/>
              <a:ext cx="1" cy="374"/>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0" name="Freeform 68"/>
            <p:cNvSpPr>
              <a:spLocks/>
            </p:cNvSpPr>
            <p:nvPr/>
          </p:nvSpPr>
          <p:spPr bwMode="auto">
            <a:xfrm>
              <a:off x="3233" y="500"/>
              <a:ext cx="2" cy="371"/>
            </a:xfrm>
            <a:custGeom>
              <a:avLst/>
              <a:gdLst>
                <a:gd name="T0" fmla="*/ 2 w 2"/>
                <a:gd name="T1" fmla="*/ 0 h 371"/>
                <a:gd name="T2" fmla="*/ 0 w 2"/>
                <a:gd name="T3" fmla="*/ 371 h 371"/>
                <a:gd name="T4" fmla="*/ 0 60000 65536"/>
                <a:gd name="T5" fmla="*/ 0 60000 65536"/>
                <a:gd name="T6" fmla="*/ 0 w 2"/>
                <a:gd name="T7" fmla="*/ 0 h 371"/>
                <a:gd name="T8" fmla="*/ 2 w 2"/>
                <a:gd name="T9" fmla="*/ 371 h 371"/>
              </a:gdLst>
              <a:ahLst/>
              <a:cxnLst>
                <a:cxn ang="T4">
                  <a:pos x="T0" y="T1"/>
                </a:cxn>
                <a:cxn ang="T5">
                  <a:pos x="T2" y="T3"/>
                </a:cxn>
              </a:cxnLst>
              <a:rect l="T6" t="T7" r="T8" b="T9"/>
              <a:pathLst>
                <a:path w="2" h="371">
                  <a:moveTo>
                    <a:pt x="2" y="0"/>
                  </a:moveTo>
                  <a:lnTo>
                    <a:pt x="0" y="371"/>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1" name="Line 69"/>
            <p:cNvSpPr>
              <a:spLocks noChangeShapeType="1"/>
            </p:cNvSpPr>
            <p:nvPr/>
          </p:nvSpPr>
          <p:spPr bwMode="auto">
            <a:xfrm>
              <a:off x="2338" y="871"/>
              <a:ext cx="912" cy="1"/>
            </a:xfrm>
            <a:prstGeom prst="line">
              <a:avLst/>
            </a:prstGeom>
            <a:noFill/>
            <a:ln w="12700" cmpd="sng">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2" name="Freeform 70"/>
            <p:cNvSpPr>
              <a:spLocks/>
            </p:cNvSpPr>
            <p:nvPr/>
          </p:nvSpPr>
          <p:spPr bwMode="auto">
            <a:xfrm>
              <a:off x="2149" y="1210"/>
              <a:ext cx="1254" cy="692"/>
            </a:xfrm>
            <a:custGeom>
              <a:avLst/>
              <a:gdLst>
                <a:gd name="T0" fmla="*/ 0 w 1254"/>
                <a:gd name="T1" fmla="*/ 36 h 692"/>
                <a:gd name="T2" fmla="*/ 19 w 1254"/>
                <a:gd name="T3" fmla="*/ 27 h 692"/>
                <a:gd name="T4" fmla="*/ 19 w 1254"/>
                <a:gd name="T5" fmla="*/ 36 h 692"/>
                <a:gd name="T6" fmla="*/ 80 w 1254"/>
                <a:gd name="T7" fmla="*/ 232 h 692"/>
                <a:gd name="T8" fmla="*/ 156 w 1254"/>
                <a:gd name="T9" fmla="*/ 381 h 692"/>
                <a:gd name="T10" fmla="*/ 252 w 1254"/>
                <a:gd name="T11" fmla="*/ 504 h 692"/>
                <a:gd name="T12" fmla="*/ 393 w 1254"/>
                <a:gd name="T13" fmla="*/ 616 h 692"/>
                <a:gd name="T14" fmla="*/ 635 w 1254"/>
                <a:gd name="T15" fmla="*/ 690 h 692"/>
                <a:gd name="T16" fmla="*/ 878 w 1254"/>
                <a:gd name="T17" fmla="*/ 623 h 692"/>
                <a:gd name="T18" fmla="*/ 1031 w 1254"/>
                <a:gd name="T19" fmla="*/ 508 h 692"/>
                <a:gd name="T20" fmla="*/ 1146 w 1254"/>
                <a:gd name="T21" fmla="*/ 373 h 692"/>
                <a:gd name="T22" fmla="*/ 1215 w 1254"/>
                <a:gd name="T23" fmla="*/ 211 h 692"/>
                <a:gd name="T24" fmla="*/ 1243 w 1254"/>
                <a:gd name="T25" fmla="*/ 27 h 692"/>
                <a:gd name="T26" fmla="*/ 1252 w 1254"/>
                <a:gd name="T27" fmla="*/ 46 h 692"/>
                <a:gd name="T28" fmla="*/ 1252 w 1254"/>
                <a:gd name="T29" fmla="*/ 36 h 6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54"/>
                <a:gd name="T46" fmla="*/ 0 h 692"/>
                <a:gd name="T47" fmla="*/ 1254 w 1254"/>
                <a:gd name="T48" fmla="*/ 692 h 6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54" h="692">
                  <a:moveTo>
                    <a:pt x="0" y="36"/>
                  </a:moveTo>
                  <a:cubicBezTo>
                    <a:pt x="4" y="34"/>
                    <a:pt x="15" y="27"/>
                    <a:pt x="19" y="27"/>
                  </a:cubicBezTo>
                  <a:cubicBezTo>
                    <a:pt x="22" y="27"/>
                    <a:pt x="9" y="1"/>
                    <a:pt x="19" y="36"/>
                  </a:cubicBezTo>
                  <a:cubicBezTo>
                    <a:pt x="28" y="71"/>
                    <a:pt x="57" y="175"/>
                    <a:pt x="80" y="232"/>
                  </a:cubicBezTo>
                  <a:cubicBezTo>
                    <a:pt x="103" y="289"/>
                    <a:pt x="127" y="336"/>
                    <a:pt x="156" y="381"/>
                  </a:cubicBezTo>
                  <a:cubicBezTo>
                    <a:pt x="185" y="426"/>
                    <a:pt x="213" y="465"/>
                    <a:pt x="252" y="504"/>
                  </a:cubicBezTo>
                  <a:cubicBezTo>
                    <a:pt x="291" y="543"/>
                    <a:pt x="330" y="585"/>
                    <a:pt x="393" y="616"/>
                  </a:cubicBezTo>
                  <a:cubicBezTo>
                    <a:pt x="457" y="647"/>
                    <a:pt x="555" y="688"/>
                    <a:pt x="635" y="690"/>
                  </a:cubicBezTo>
                  <a:cubicBezTo>
                    <a:pt x="716" y="692"/>
                    <a:pt x="812" y="653"/>
                    <a:pt x="878" y="623"/>
                  </a:cubicBezTo>
                  <a:cubicBezTo>
                    <a:pt x="944" y="593"/>
                    <a:pt x="986" y="550"/>
                    <a:pt x="1031" y="508"/>
                  </a:cubicBezTo>
                  <a:cubicBezTo>
                    <a:pt x="1076" y="466"/>
                    <a:pt x="1115" y="422"/>
                    <a:pt x="1146" y="373"/>
                  </a:cubicBezTo>
                  <a:cubicBezTo>
                    <a:pt x="1177" y="324"/>
                    <a:pt x="1199" y="269"/>
                    <a:pt x="1215" y="211"/>
                  </a:cubicBezTo>
                  <a:cubicBezTo>
                    <a:pt x="1231" y="153"/>
                    <a:pt x="1237" y="54"/>
                    <a:pt x="1243" y="27"/>
                  </a:cubicBezTo>
                  <a:cubicBezTo>
                    <a:pt x="1249" y="0"/>
                    <a:pt x="1250" y="44"/>
                    <a:pt x="1252" y="46"/>
                  </a:cubicBezTo>
                  <a:cubicBezTo>
                    <a:pt x="1254" y="47"/>
                    <a:pt x="1252" y="38"/>
                    <a:pt x="1252" y="36"/>
                  </a:cubicBezTo>
                </a:path>
              </a:pathLst>
            </a:custGeom>
            <a:noFill/>
            <a:ln w="12700" cmpd="sng">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3" name="Freeform 71"/>
            <p:cNvSpPr>
              <a:spLocks/>
            </p:cNvSpPr>
            <p:nvPr/>
          </p:nvSpPr>
          <p:spPr bwMode="auto">
            <a:xfrm>
              <a:off x="3232" y="871"/>
              <a:ext cx="179" cy="374"/>
            </a:xfrm>
            <a:custGeom>
              <a:avLst/>
              <a:gdLst>
                <a:gd name="T0" fmla="*/ 0 w 96"/>
                <a:gd name="T1" fmla="*/ 0 h 192"/>
                <a:gd name="T2" fmla="*/ 75676 w 96"/>
                <a:gd name="T3" fmla="*/ 128755 h 192"/>
                <a:gd name="T4" fmla="*/ 126954 w 96"/>
                <a:gd name="T5" fmla="*/ 271329 h 192"/>
                <a:gd name="T6" fmla="*/ 151538 w 96"/>
                <a:gd name="T7" fmla="*/ 430320 h 192"/>
                <a:gd name="T8" fmla="*/ 169821 w 96"/>
                <a:gd name="T9" fmla="*/ 573315 h 192"/>
                <a:gd name="T10" fmla="*/ 0 60000 65536"/>
                <a:gd name="T11" fmla="*/ 0 60000 65536"/>
                <a:gd name="T12" fmla="*/ 0 60000 65536"/>
                <a:gd name="T13" fmla="*/ 0 60000 65536"/>
                <a:gd name="T14" fmla="*/ 0 60000 65536"/>
                <a:gd name="T15" fmla="*/ 0 w 96"/>
                <a:gd name="T16" fmla="*/ 0 h 192"/>
                <a:gd name="T17" fmla="*/ 96 w 96"/>
                <a:gd name="T18" fmla="*/ 192 h 192"/>
              </a:gdLst>
              <a:ahLst/>
              <a:cxnLst>
                <a:cxn ang="T10">
                  <a:pos x="T0" y="T1"/>
                </a:cxn>
                <a:cxn ang="T11">
                  <a:pos x="T2" y="T3"/>
                </a:cxn>
                <a:cxn ang="T12">
                  <a:pos x="T4" y="T5"/>
                </a:cxn>
                <a:cxn ang="T13">
                  <a:pos x="T6" y="T7"/>
                </a:cxn>
                <a:cxn ang="T14">
                  <a:pos x="T8" y="T9"/>
                </a:cxn>
              </a:cxnLst>
              <a:rect l="T15" t="T16" r="T17" b="T18"/>
              <a:pathLst>
                <a:path w="96" h="192">
                  <a:moveTo>
                    <a:pt x="0" y="0"/>
                  </a:moveTo>
                  <a:cubicBezTo>
                    <a:pt x="7" y="7"/>
                    <a:pt x="31" y="28"/>
                    <a:pt x="43" y="43"/>
                  </a:cubicBezTo>
                  <a:cubicBezTo>
                    <a:pt x="55" y="58"/>
                    <a:pt x="65" y="74"/>
                    <a:pt x="72" y="91"/>
                  </a:cubicBezTo>
                  <a:cubicBezTo>
                    <a:pt x="79" y="108"/>
                    <a:pt x="82" y="127"/>
                    <a:pt x="86" y="144"/>
                  </a:cubicBezTo>
                  <a:cubicBezTo>
                    <a:pt x="90" y="161"/>
                    <a:pt x="94" y="182"/>
                    <a:pt x="96" y="192"/>
                  </a:cubicBez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4" name="Freeform 72"/>
            <p:cNvSpPr>
              <a:spLocks/>
            </p:cNvSpPr>
            <p:nvPr/>
          </p:nvSpPr>
          <p:spPr bwMode="auto">
            <a:xfrm>
              <a:off x="2167" y="871"/>
              <a:ext cx="171" cy="365"/>
            </a:xfrm>
            <a:custGeom>
              <a:avLst/>
              <a:gdLst>
                <a:gd name="T0" fmla="*/ 171 w 171"/>
                <a:gd name="T1" fmla="*/ 0 h 365"/>
                <a:gd name="T2" fmla="*/ 100 w 171"/>
                <a:gd name="T3" fmla="*/ 74 h 365"/>
                <a:gd name="T4" fmla="*/ 37 w 171"/>
                <a:gd name="T5" fmla="*/ 178 h 365"/>
                <a:gd name="T6" fmla="*/ 6 w 171"/>
                <a:gd name="T7" fmla="*/ 269 h 365"/>
                <a:gd name="T8" fmla="*/ 2 w 171"/>
                <a:gd name="T9" fmla="*/ 365 h 365"/>
                <a:gd name="T10" fmla="*/ 0 60000 65536"/>
                <a:gd name="T11" fmla="*/ 0 60000 65536"/>
                <a:gd name="T12" fmla="*/ 0 60000 65536"/>
                <a:gd name="T13" fmla="*/ 0 60000 65536"/>
                <a:gd name="T14" fmla="*/ 0 60000 65536"/>
                <a:gd name="T15" fmla="*/ 0 w 171"/>
                <a:gd name="T16" fmla="*/ 0 h 365"/>
                <a:gd name="T17" fmla="*/ 171 w 171"/>
                <a:gd name="T18" fmla="*/ 365 h 365"/>
              </a:gdLst>
              <a:ahLst/>
              <a:cxnLst>
                <a:cxn ang="T10">
                  <a:pos x="T0" y="T1"/>
                </a:cxn>
                <a:cxn ang="T11">
                  <a:pos x="T2" y="T3"/>
                </a:cxn>
                <a:cxn ang="T12">
                  <a:pos x="T4" y="T5"/>
                </a:cxn>
                <a:cxn ang="T13">
                  <a:pos x="T6" y="T7"/>
                </a:cxn>
                <a:cxn ang="T14">
                  <a:pos x="T8" y="T9"/>
                </a:cxn>
              </a:cxnLst>
              <a:rect l="T15" t="T16" r="T17" b="T18"/>
              <a:pathLst>
                <a:path w="171" h="365">
                  <a:moveTo>
                    <a:pt x="171" y="0"/>
                  </a:moveTo>
                  <a:cubicBezTo>
                    <a:pt x="160" y="12"/>
                    <a:pt x="123" y="45"/>
                    <a:pt x="100" y="74"/>
                  </a:cubicBezTo>
                  <a:cubicBezTo>
                    <a:pt x="78" y="103"/>
                    <a:pt x="53" y="146"/>
                    <a:pt x="37" y="178"/>
                  </a:cubicBezTo>
                  <a:cubicBezTo>
                    <a:pt x="21" y="210"/>
                    <a:pt x="12" y="238"/>
                    <a:pt x="6" y="269"/>
                  </a:cubicBezTo>
                  <a:cubicBezTo>
                    <a:pt x="0" y="300"/>
                    <a:pt x="3" y="345"/>
                    <a:pt x="2" y="365"/>
                  </a:cubicBez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5" name="Line 73"/>
            <p:cNvSpPr>
              <a:spLocks noChangeShapeType="1"/>
            </p:cNvSpPr>
            <p:nvPr/>
          </p:nvSpPr>
          <p:spPr bwMode="auto">
            <a:xfrm>
              <a:off x="2159" y="2269"/>
              <a:ext cx="1252" cy="1"/>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6" name="Text Box 74"/>
            <p:cNvSpPr txBox="1">
              <a:spLocks noChangeArrowheads="1"/>
            </p:cNvSpPr>
            <p:nvPr/>
          </p:nvSpPr>
          <p:spPr bwMode="auto">
            <a:xfrm>
              <a:off x="-614" y="13"/>
              <a:ext cx="33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40000"/>
                </a:lnSpc>
                <a:spcBef>
                  <a:spcPct val="50000"/>
                </a:spcBef>
              </a:pPr>
              <a:r>
                <a:rPr lang="zh-CN" altLang="en-US" sz="2800" b="1" dirty="0">
                  <a:solidFill>
                    <a:srgbClr val="0066CC"/>
                  </a:solidFill>
                  <a:latin typeface="华文细黑" panose="02010600040101010101" pitchFamily="2" charset="-122"/>
                  <a:ea typeface="华文细黑" panose="02010600040101010101" pitchFamily="2" charset="-122"/>
                </a:rPr>
                <a:t>例：求作圆柱截切体的左视图 。</a:t>
              </a:r>
            </a:p>
          </p:txBody>
        </p:sp>
      </p:grpSp>
      <p:sp>
        <p:nvSpPr>
          <p:cNvPr id="77" name="AutoShape 75"/>
          <p:cNvSpPr>
            <a:spLocks noChangeArrowheads="1"/>
          </p:cNvSpPr>
          <p:nvPr/>
        </p:nvSpPr>
        <p:spPr bwMode="auto">
          <a:xfrm>
            <a:off x="8154307" y="1174092"/>
            <a:ext cx="2063750" cy="408623"/>
          </a:xfrm>
          <a:prstGeom prst="wedgeRoundRectCallout">
            <a:avLst>
              <a:gd name="adj1" fmla="val -82306"/>
              <a:gd name="adj2" fmla="val 154375"/>
              <a:gd name="adj3" fmla="val 16667"/>
            </a:avLst>
          </a:prstGeom>
          <a:solidFill>
            <a:srgbClr val="FFFF00"/>
          </a:solidFill>
          <a:ln w="19050" cmpd="sng">
            <a:solidFill>
              <a:srgbClr val="FF3300"/>
            </a:solidFill>
            <a:miter lim="800000"/>
            <a:headEnd/>
            <a:tailEnd/>
          </a:ln>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latin typeface="华文细黑" panose="02010600040101010101" pitchFamily="2" charset="-122"/>
                <a:ea typeface="华文细黑" panose="02010600040101010101" pitchFamily="2" charset="-122"/>
              </a:rPr>
              <a:t>虚实分界点</a:t>
            </a:r>
          </a:p>
        </p:txBody>
      </p:sp>
      <p:pic>
        <p:nvPicPr>
          <p:cNvPr id="79" name="Picture 7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9132" y="3032224"/>
            <a:ext cx="2627848" cy="334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8620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linds(horizontal)">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up)">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2" presetClass="entr" presetSubtype="12"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0-#ppt_w/2"/>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left)">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up)">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2" presetClass="entr" presetSubtype="12"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0-#ppt_w/2"/>
                                          </p:val>
                                        </p:tav>
                                        <p:tav tm="100000">
                                          <p:val>
                                            <p:strVal val="#ppt_x"/>
                                          </p:val>
                                        </p:tav>
                                      </p:tavLst>
                                    </p:anim>
                                    <p:anim calcmode="lin" valueType="num">
                                      <p:cBhvr additive="base">
                                        <p:cTn id="8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left)">
                                      <p:cBhvr>
                                        <p:cTn id="91" dur="500"/>
                                        <p:tgtEl>
                                          <p:spTgt spid="3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up)">
                                      <p:cBhvr>
                                        <p:cTn id="96" dur="50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499"/>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2" presetClass="entr" presetSubtype="12" fill="hold" grpId="0" nodeType="click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0-#ppt_w/2"/>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up)">
                                      <p:cBhvr>
                                        <p:cTn id="111" dur="500"/>
                                        <p:tgtEl>
                                          <p:spTgt spid="2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ipe(up)">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77"/>
                                        </p:tgtEl>
                                        <p:attrNameLst>
                                          <p:attrName>style.visibility</p:attrName>
                                        </p:attrNameLst>
                                      </p:cBhvr>
                                      <p:to>
                                        <p:strVal val="visible"/>
                                      </p:to>
                                    </p:set>
                                    <p:anim calcmode="lin" valueType="num">
                                      <p:cBhvr additive="base">
                                        <p:cTn id="121" dur="500" fill="hold"/>
                                        <p:tgtEl>
                                          <p:spTgt spid="77"/>
                                        </p:tgtEl>
                                        <p:attrNameLst>
                                          <p:attrName>ppt_x</p:attrName>
                                        </p:attrNameLst>
                                      </p:cBhvr>
                                      <p:tavLst>
                                        <p:tav tm="0">
                                          <p:val>
                                            <p:strVal val="1+#ppt_w/2"/>
                                          </p:val>
                                        </p:tav>
                                        <p:tav tm="100000">
                                          <p:val>
                                            <p:strVal val="#ppt_x"/>
                                          </p:val>
                                        </p:tav>
                                      </p:tavLst>
                                    </p:anim>
                                    <p:anim calcmode="lin" valueType="num">
                                      <p:cBhvr additive="base">
                                        <p:cTn id="122"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wipe(up)">
                                      <p:cBhvr>
                                        <p:cTn id="127" dur="500"/>
                                        <p:tgtEl>
                                          <p:spTgt spid="4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wipe(up)">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wipe(left)">
                                      <p:cBhvr>
                                        <p:cTn id="137" dur="500"/>
                                        <p:tgtEl>
                                          <p:spTgt spid="43"/>
                                        </p:tgtEl>
                                      </p:cBhvr>
                                    </p:animEffect>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nodeType="clickEffect">
                                  <p:stCondLst>
                                    <p:cond delay="0"/>
                                  </p:stCondLst>
                                  <p:childTnLst>
                                    <p:set>
                                      <p:cBhvr>
                                        <p:cTn id="141" dur="1" fill="hold">
                                          <p:stCondLst>
                                            <p:cond delay="0"/>
                                          </p:stCondLst>
                                        </p:cTn>
                                        <p:tgtEl>
                                          <p:spTgt spid="51"/>
                                        </p:tgtEl>
                                        <p:attrNameLst>
                                          <p:attrName>style.visibility</p:attrName>
                                        </p:attrNameLst>
                                      </p:cBhvr>
                                      <p:to>
                                        <p:strVal val="visible"/>
                                      </p:to>
                                    </p:set>
                                    <p:animEffect transition="in" filter="dissolve">
                                      <p:cBhvr>
                                        <p:cTn id="14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23" grpId="0" animBg="1" autoUpdateAnimBg="0"/>
      <p:bldP spid="24" grpId="0" animBg="1" autoUpdateAnimBg="0"/>
      <p:bldP spid="28" grpId="0" animBg="1"/>
      <p:bldP spid="29" grpId="0" animBg="1"/>
      <p:bldP spid="30" grpId="0" animBg="1"/>
      <p:bldP spid="31" grpId="0" animBg="1"/>
      <p:bldP spid="32" grpId="0" animBg="1"/>
      <p:bldP spid="33" grpId="0" animBg="1" autoUpdateAnimBg="0"/>
      <p:bldP spid="34" grpId="0" animBg="1" autoUpdateAnimBg="0"/>
      <p:bldP spid="35" grpId="0" animBg="1"/>
      <p:bldP spid="36" grpId="0" animBg="1"/>
      <p:bldP spid="37" grpId="0" animBg="1"/>
      <p:bldP spid="38" grpId="0" animBg="1" autoUpdateAnimBg="0"/>
      <p:bldP spid="39" grpId="0" animBg="1" autoUpdateAnimBg="0"/>
      <p:bldP spid="40" grpId="0" animBg="1"/>
      <p:bldP spid="41" grpId="0" animBg="1" autoUpdateAnimBg="0"/>
      <p:bldP spid="42" grpId="0" animBg="1" autoUpdateAnimBg="0"/>
      <p:bldP spid="43" grpId="0" animBg="1" autoUpdateAnimBg="0"/>
      <p:bldP spid="44" grpId="0" animBg="1" autoUpdateAnimBg="0"/>
      <p:bldP spid="45" grpId="0" animBg="1" autoUpdateAnimBg="0"/>
      <p:bldP spid="46" grpId="0" animBg="1" autoUpdateAnimBg="0"/>
      <p:bldP spid="7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2"/>
          <p:cNvGrpSpPr>
            <a:grpSpLocks/>
          </p:cNvGrpSpPr>
          <p:nvPr/>
        </p:nvGrpSpPr>
        <p:grpSpPr bwMode="auto">
          <a:xfrm>
            <a:off x="1309255" y="985838"/>
            <a:ext cx="1600200" cy="5646738"/>
            <a:chOff x="0" y="621"/>
            <a:chExt cx="1008" cy="3557"/>
          </a:xfrm>
        </p:grpSpPr>
        <p:graphicFrame>
          <p:nvGraphicFramePr>
            <p:cNvPr id="4" name="Object 9"/>
            <p:cNvGraphicFramePr>
              <a:graphicFrameLocks noChangeAspect="1"/>
            </p:cNvGraphicFramePr>
            <p:nvPr/>
          </p:nvGraphicFramePr>
          <p:xfrm>
            <a:off x="0" y="912"/>
            <a:ext cx="1008" cy="986"/>
          </p:xfrm>
          <a:graphic>
            <a:graphicData uri="http://schemas.openxmlformats.org/presentationml/2006/ole">
              <mc:AlternateContent xmlns:mc="http://schemas.openxmlformats.org/markup-compatibility/2006">
                <mc:Choice xmlns:v="urn:schemas-microsoft-com:vml" Requires="v">
                  <p:oleObj name="位图图像" r:id="rId2" imgW="3495238" imgH="3191320" progId="Paint.Picture">
                    <p:embed/>
                  </p:oleObj>
                </mc:Choice>
                <mc:Fallback>
                  <p:oleObj name="位图图像" r:id="rId2" imgW="3495238" imgH="3191320"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2"/>
                          <a:ext cx="1008" cy="986"/>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12"/>
            <p:cNvSpPr>
              <a:spLocks noChangeArrowheads="1"/>
            </p:cNvSpPr>
            <p:nvPr/>
          </p:nvSpPr>
          <p:spPr bwMode="auto">
            <a:xfrm>
              <a:off x="264" y="621"/>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None/>
              </a:pPr>
              <a:r>
                <a:rPr kumimoji="1" lang="zh-CN" altLang="en-US" sz="2000" b="1" dirty="0">
                  <a:solidFill>
                    <a:srgbClr val="FF6666"/>
                  </a:solidFill>
                  <a:latin typeface="华文细黑" panose="02010600040101010101" pitchFamily="2" charset="-122"/>
                  <a:ea typeface="华文细黑" panose="02010600040101010101" pitchFamily="2" charset="-122"/>
                </a:rPr>
                <a:t>过锥顶</a:t>
              </a:r>
            </a:p>
          </p:txBody>
        </p:sp>
        <p:graphicFrame>
          <p:nvGraphicFramePr>
            <p:cNvPr id="6" name="Object 17"/>
            <p:cNvGraphicFramePr>
              <a:graphicFrameLocks noChangeAspect="1"/>
            </p:cNvGraphicFramePr>
            <p:nvPr>
              <p:extLst>
                <p:ext uri="{D42A27DB-BD31-4B8C-83A1-F6EECF244321}">
                  <p14:modId xmlns:p14="http://schemas.microsoft.com/office/powerpoint/2010/main" val="259647418"/>
                </p:ext>
              </p:extLst>
            </p:nvPr>
          </p:nvGraphicFramePr>
          <p:xfrm>
            <a:off x="69" y="1968"/>
            <a:ext cx="939" cy="1872"/>
          </p:xfrm>
          <a:graphic>
            <a:graphicData uri="http://schemas.openxmlformats.org/presentationml/2006/ole">
              <mc:AlternateContent xmlns:mc="http://schemas.openxmlformats.org/markup-compatibility/2006">
                <mc:Choice xmlns:v="urn:schemas-microsoft-com:vml" Requires="v">
                  <p:oleObj name="位图图像" r:id="rId4" imgW="1619476" imgH="3228571" progId="Paint.Picture">
                    <p:embed/>
                  </p:oleObj>
                </mc:Choice>
                <mc:Fallback>
                  <p:oleObj name="位图图像" r:id="rId4" imgW="1619476" imgH="322857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 y="1968"/>
                          <a:ext cx="939" cy="1872"/>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7"/>
            <p:cNvSpPr>
              <a:spLocks noChangeArrowheads="1"/>
            </p:cNvSpPr>
            <p:nvPr/>
          </p:nvSpPr>
          <p:spPr bwMode="auto">
            <a:xfrm>
              <a:off x="78" y="3928"/>
              <a:ext cx="9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000" b="1" dirty="0">
                  <a:solidFill>
                    <a:srgbClr val="663300"/>
                  </a:solidFill>
                  <a:latin typeface="华文细黑" panose="02010600040101010101" pitchFamily="2" charset="-122"/>
                  <a:ea typeface="华文细黑" panose="02010600040101010101" pitchFamily="2" charset="-122"/>
                </a:rPr>
                <a:t>等腰三角形</a:t>
              </a:r>
            </a:p>
          </p:txBody>
        </p:sp>
      </p:grpSp>
      <p:grpSp>
        <p:nvGrpSpPr>
          <p:cNvPr id="8" name="Group 33"/>
          <p:cNvGrpSpPr>
            <a:grpSpLocks/>
          </p:cNvGrpSpPr>
          <p:nvPr/>
        </p:nvGrpSpPr>
        <p:grpSpPr bwMode="auto">
          <a:xfrm>
            <a:off x="3007880" y="992188"/>
            <a:ext cx="1631950" cy="5629275"/>
            <a:chOff x="1070" y="625"/>
            <a:chExt cx="1028" cy="3546"/>
          </a:xfrm>
        </p:grpSpPr>
        <p:graphicFrame>
          <p:nvGraphicFramePr>
            <p:cNvPr id="9" name="Object 11"/>
            <p:cNvGraphicFramePr>
              <a:graphicFrameLocks noChangeAspect="1"/>
            </p:cNvGraphicFramePr>
            <p:nvPr/>
          </p:nvGraphicFramePr>
          <p:xfrm>
            <a:off x="1104" y="912"/>
            <a:ext cx="960" cy="1008"/>
          </p:xfrm>
          <a:graphic>
            <a:graphicData uri="http://schemas.openxmlformats.org/presentationml/2006/ole">
              <mc:AlternateContent xmlns:mc="http://schemas.openxmlformats.org/markup-compatibility/2006">
                <mc:Choice xmlns:v="urn:schemas-microsoft-com:vml" Requires="v">
                  <p:oleObj name="位图图像" r:id="rId6" imgW="2971429" imgH="2704762" progId="Paint.Picture">
                    <p:embed/>
                  </p:oleObj>
                </mc:Choice>
                <mc:Fallback>
                  <p:oleObj name="位图图像" r:id="rId6" imgW="2971429" imgH="2704762"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 y="912"/>
                          <a:ext cx="960" cy="1008"/>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6"/>
            <p:cNvGraphicFramePr>
              <a:graphicFrameLocks noChangeAspect="1"/>
            </p:cNvGraphicFramePr>
            <p:nvPr>
              <p:extLst>
                <p:ext uri="{D42A27DB-BD31-4B8C-83A1-F6EECF244321}">
                  <p14:modId xmlns:p14="http://schemas.microsoft.com/office/powerpoint/2010/main" val="3624961031"/>
                </p:ext>
              </p:extLst>
            </p:nvPr>
          </p:nvGraphicFramePr>
          <p:xfrm>
            <a:off x="1192" y="1968"/>
            <a:ext cx="906" cy="1872"/>
          </p:xfrm>
          <a:graphic>
            <a:graphicData uri="http://schemas.openxmlformats.org/presentationml/2006/ole">
              <mc:AlternateContent xmlns:mc="http://schemas.openxmlformats.org/markup-compatibility/2006">
                <mc:Choice xmlns:v="urn:schemas-microsoft-com:vml" Requires="v">
                  <p:oleObj name="位图图像" r:id="rId8" imgW="1438095" imgH="2971429" progId="Paint.Picture">
                    <p:embed/>
                  </p:oleObj>
                </mc:Choice>
                <mc:Fallback>
                  <p:oleObj name="位图图像" r:id="rId8" imgW="1438095" imgH="2971429"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2" y="1968"/>
                          <a:ext cx="906" cy="1872"/>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23"/>
            <p:cNvSpPr>
              <a:spLocks noChangeArrowheads="1"/>
            </p:cNvSpPr>
            <p:nvPr/>
          </p:nvSpPr>
          <p:spPr bwMode="auto">
            <a:xfrm>
              <a:off x="1070" y="625"/>
              <a:ext cx="9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000" b="1" dirty="0">
                  <a:solidFill>
                    <a:srgbClr val="FF6666"/>
                  </a:solidFill>
                  <a:latin typeface="华文细黑" panose="02010600040101010101" pitchFamily="2" charset="-122"/>
                  <a:ea typeface="华文细黑" panose="02010600040101010101" pitchFamily="2" charset="-122"/>
                </a:rPr>
                <a:t>与轴线垂直</a:t>
              </a:r>
            </a:p>
          </p:txBody>
        </p:sp>
        <p:sp>
          <p:nvSpPr>
            <p:cNvPr id="12" name="Rectangle 28"/>
            <p:cNvSpPr>
              <a:spLocks noChangeArrowheads="1"/>
            </p:cNvSpPr>
            <p:nvPr/>
          </p:nvSpPr>
          <p:spPr bwMode="auto">
            <a:xfrm>
              <a:off x="1481" y="3921"/>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None/>
              </a:pPr>
              <a:r>
                <a:rPr kumimoji="1" lang="zh-CN" altLang="en-US" sz="2000" b="1" dirty="0">
                  <a:solidFill>
                    <a:srgbClr val="663300"/>
                  </a:solidFill>
                  <a:latin typeface="华文细黑" panose="02010600040101010101" pitchFamily="2" charset="-122"/>
                  <a:ea typeface="华文细黑" panose="02010600040101010101" pitchFamily="2" charset="-122"/>
                </a:rPr>
                <a:t>圆</a:t>
              </a:r>
            </a:p>
          </p:txBody>
        </p:sp>
      </p:grpSp>
      <p:grpSp>
        <p:nvGrpSpPr>
          <p:cNvPr id="13" name="Group 34"/>
          <p:cNvGrpSpPr>
            <a:grpSpLocks/>
          </p:cNvGrpSpPr>
          <p:nvPr/>
        </p:nvGrpSpPr>
        <p:grpSpPr bwMode="auto">
          <a:xfrm>
            <a:off x="4814455" y="985838"/>
            <a:ext cx="1676400" cy="5640388"/>
            <a:chOff x="2208" y="621"/>
            <a:chExt cx="1056" cy="3553"/>
          </a:xfrm>
        </p:grpSpPr>
        <p:graphicFrame>
          <p:nvGraphicFramePr>
            <p:cNvPr id="14" name="Object 14"/>
            <p:cNvGraphicFramePr>
              <a:graphicFrameLocks noChangeAspect="1"/>
            </p:cNvGraphicFramePr>
            <p:nvPr/>
          </p:nvGraphicFramePr>
          <p:xfrm>
            <a:off x="2208" y="912"/>
            <a:ext cx="1056" cy="1017"/>
          </p:xfrm>
          <a:graphic>
            <a:graphicData uri="http://schemas.openxmlformats.org/presentationml/2006/ole">
              <mc:AlternateContent xmlns:mc="http://schemas.openxmlformats.org/markup-compatibility/2006">
                <mc:Choice xmlns:v="urn:schemas-microsoft-com:vml" Requires="v">
                  <p:oleObj name="位图图像" r:id="rId10" imgW="2038095" imgH="1961905" progId="Paint.Picture">
                    <p:embed/>
                  </p:oleObj>
                </mc:Choice>
                <mc:Fallback>
                  <p:oleObj name="位图图像" r:id="rId10" imgW="2038095" imgH="1961905" progId="Paint.Picture">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8" y="912"/>
                          <a:ext cx="1056" cy="1017"/>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5"/>
            <p:cNvGraphicFramePr>
              <a:graphicFrameLocks noChangeAspect="1"/>
            </p:cNvGraphicFramePr>
            <p:nvPr>
              <p:extLst>
                <p:ext uri="{D42A27DB-BD31-4B8C-83A1-F6EECF244321}">
                  <p14:modId xmlns:p14="http://schemas.microsoft.com/office/powerpoint/2010/main" val="2445377162"/>
                </p:ext>
              </p:extLst>
            </p:nvPr>
          </p:nvGraphicFramePr>
          <p:xfrm>
            <a:off x="2279" y="1963"/>
            <a:ext cx="970" cy="1872"/>
          </p:xfrm>
          <a:graphic>
            <a:graphicData uri="http://schemas.openxmlformats.org/presentationml/2006/ole">
              <mc:AlternateContent xmlns:mc="http://schemas.openxmlformats.org/markup-compatibility/2006">
                <mc:Choice xmlns:v="urn:schemas-microsoft-com:vml" Requires="v">
                  <p:oleObj name="位图图像" r:id="rId12" imgW="1657581" imgH="3200000" progId="Paint.Picture">
                    <p:embed/>
                  </p:oleObj>
                </mc:Choice>
                <mc:Fallback>
                  <p:oleObj name="位图图像" r:id="rId12" imgW="1657581" imgH="3200000"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9" y="1963"/>
                          <a:ext cx="970" cy="1872"/>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24"/>
            <p:cNvSpPr>
              <a:spLocks noChangeArrowheads="1"/>
            </p:cNvSpPr>
            <p:nvPr/>
          </p:nvSpPr>
          <p:spPr bwMode="auto">
            <a:xfrm>
              <a:off x="2303" y="621"/>
              <a:ext cx="9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None/>
              </a:pPr>
              <a:r>
                <a:rPr kumimoji="1" lang="zh-CN" altLang="en-US" sz="2000" b="1" dirty="0">
                  <a:solidFill>
                    <a:srgbClr val="FF6666"/>
                  </a:solidFill>
                  <a:latin typeface="华文细黑" panose="02010600040101010101" pitchFamily="2" charset="-122"/>
                  <a:ea typeface="华文细黑" panose="02010600040101010101" pitchFamily="2" charset="-122"/>
                </a:rPr>
                <a:t>与轴线倾斜</a:t>
              </a:r>
            </a:p>
          </p:txBody>
        </p:sp>
        <p:sp>
          <p:nvSpPr>
            <p:cNvPr id="17" name="Rectangle 29"/>
            <p:cNvSpPr>
              <a:spLocks noChangeArrowheads="1"/>
            </p:cNvSpPr>
            <p:nvPr/>
          </p:nvSpPr>
          <p:spPr bwMode="auto">
            <a:xfrm>
              <a:off x="2458" y="3924"/>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None/>
              </a:pPr>
              <a:r>
                <a:rPr kumimoji="1" lang="zh-CN" altLang="en-US" sz="2000" b="1" dirty="0">
                  <a:solidFill>
                    <a:srgbClr val="663300"/>
                  </a:solidFill>
                  <a:latin typeface="华文细黑" panose="02010600040101010101" pitchFamily="2" charset="-122"/>
                  <a:ea typeface="华文细黑" panose="02010600040101010101" pitchFamily="2" charset="-122"/>
                </a:rPr>
                <a:t>椭圆</a:t>
              </a:r>
            </a:p>
          </p:txBody>
        </p:sp>
      </p:grpSp>
      <p:grpSp>
        <p:nvGrpSpPr>
          <p:cNvPr id="18" name="Group 35"/>
          <p:cNvGrpSpPr>
            <a:grpSpLocks/>
          </p:cNvGrpSpPr>
          <p:nvPr/>
        </p:nvGrpSpPr>
        <p:grpSpPr bwMode="auto">
          <a:xfrm>
            <a:off x="6681355" y="990600"/>
            <a:ext cx="2000250" cy="5608638"/>
            <a:chOff x="3408" y="624"/>
            <a:chExt cx="1260" cy="3533"/>
          </a:xfrm>
        </p:grpSpPr>
        <p:graphicFrame>
          <p:nvGraphicFramePr>
            <p:cNvPr id="19" name="Object 18"/>
            <p:cNvGraphicFramePr>
              <a:graphicFrameLocks noChangeAspect="1"/>
            </p:cNvGraphicFramePr>
            <p:nvPr/>
          </p:nvGraphicFramePr>
          <p:xfrm>
            <a:off x="3408" y="912"/>
            <a:ext cx="1104" cy="1038"/>
          </p:xfrm>
          <a:graphic>
            <a:graphicData uri="http://schemas.openxmlformats.org/presentationml/2006/ole">
              <mc:AlternateContent xmlns:mc="http://schemas.openxmlformats.org/markup-compatibility/2006">
                <mc:Choice xmlns:v="urn:schemas-microsoft-com:vml" Requires="v">
                  <p:oleObj name="位图图像" r:id="rId14" imgW="2371429" imgH="2228571" progId="Paint.Picture">
                    <p:embed/>
                  </p:oleObj>
                </mc:Choice>
                <mc:Fallback>
                  <p:oleObj name="位图图像" r:id="rId14" imgW="2371429" imgH="2228571" progId="Paint.Picture">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912"/>
                          <a:ext cx="1104" cy="1038"/>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217076034"/>
                </p:ext>
              </p:extLst>
            </p:nvPr>
          </p:nvGraphicFramePr>
          <p:xfrm>
            <a:off x="3454" y="1979"/>
            <a:ext cx="1062" cy="1890"/>
          </p:xfrm>
          <a:graphic>
            <a:graphicData uri="http://schemas.openxmlformats.org/presentationml/2006/ole">
              <mc:AlternateContent xmlns:mc="http://schemas.openxmlformats.org/markup-compatibility/2006">
                <mc:Choice xmlns:v="urn:schemas-microsoft-com:vml" Requires="v">
                  <p:oleObj name="位图图像" r:id="rId16" imgW="1685714" imgH="3000000" progId="Paint.Picture">
                    <p:embed/>
                  </p:oleObj>
                </mc:Choice>
                <mc:Fallback>
                  <p:oleObj name="位图图像" r:id="rId16" imgW="1685714" imgH="3000000" progId="Paint.Picture">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54" y="1979"/>
                          <a:ext cx="1062" cy="189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Rectangle 25"/>
            <p:cNvSpPr>
              <a:spLocks noChangeArrowheads="1"/>
            </p:cNvSpPr>
            <p:nvPr/>
          </p:nvSpPr>
          <p:spPr bwMode="auto">
            <a:xfrm>
              <a:off x="3432" y="624"/>
              <a:ext cx="1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None/>
              </a:pPr>
              <a:r>
                <a:rPr kumimoji="1" lang="zh-CN" altLang="en-US" sz="2000" b="1" dirty="0">
                  <a:solidFill>
                    <a:srgbClr val="FF6666"/>
                  </a:solidFill>
                  <a:latin typeface="华文细黑" panose="02010600040101010101" pitchFamily="2" charset="-122"/>
                  <a:ea typeface="华文细黑" panose="02010600040101010101" pitchFamily="2" charset="-122"/>
                </a:rPr>
                <a:t>与一条素线平行</a:t>
              </a:r>
            </a:p>
          </p:txBody>
        </p:sp>
        <p:sp>
          <p:nvSpPr>
            <p:cNvPr id="22" name="Rectangle 30"/>
            <p:cNvSpPr>
              <a:spLocks noChangeArrowheads="1"/>
            </p:cNvSpPr>
            <p:nvPr/>
          </p:nvSpPr>
          <p:spPr bwMode="auto">
            <a:xfrm>
              <a:off x="3685" y="3907"/>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None/>
              </a:pPr>
              <a:r>
                <a:rPr kumimoji="1" lang="zh-CN" altLang="en-US" sz="2000" b="1" dirty="0">
                  <a:solidFill>
                    <a:srgbClr val="663300"/>
                  </a:solidFill>
                  <a:latin typeface="华文细黑" panose="02010600040101010101" pitchFamily="2" charset="-122"/>
                  <a:ea typeface="华文细黑" panose="02010600040101010101" pitchFamily="2" charset="-122"/>
                </a:rPr>
                <a:t>抛物线</a:t>
              </a:r>
            </a:p>
          </p:txBody>
        </p:sp>
      </p:grpSp>
      <p:grpSp>
        <p:nvGrpSpPr>
          <p:cNvPr id="23" name="Group 36"/>
          <p:cNvGrpSpPr>
            <a:grpSpLocks/>
          </p:cNvGrpSpPr>
          <p:nvPr/>
        </p:nvGrpSpPr>
        <p:grpSpPr bwMode="auto">
          <a:xfrm>
            <a:off x="8681605" y="992188"/>
            <a:ext cx="1712913" cy="5629275"/>
            <a:chOff x="4644" y="625"/>
            <a:chExt cx="1079" cy="3546"/>
          </a:xfrm>
        </p:grpSpPr>
        <p:graphicFrame>
          <p:nvGraphicFramePr>
            <p:cNvPr id="24" name="Object 20"/>
            <p:cNvGraphicFramePr>
              <a:graphicFrameLocks noChangeAspect="1"/>
            </p:cNvGraphicFramePr>
            <p:nvPr/>
          </p:nvGraphicFramePr>
          <p:xfrm>
            <a:off x="4656" y="912"/>
            <a:ext cx="901" cy="1056"/>
          </p:xfrm>
          <a:graphic>
            <a:graphicData uri="http://schemas.openxmlformats.org/presentationml/2006/ole">
              <mc:AlternateContent xmlns:mc="http://schemas.openxmlformats.org/markup-compatibility/2006">
                <mc:Choice xmlns:v="urn:schemas-microsoft-com:vml" Requires="v">
                  <p:oleObj name="位图图像" r:id="rId18" imgW="2600000" imgH="3048426" progId="Paint.Picture">
                    <p:embed/>
                  </p:oleObj>
                </mc:Choice>
                <mc:Fallback>
                  <p:oleObj name="位图图像" r:id="rId18" imgW="2600000" imgH="3048426" progId="Paint.Picture">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 y="912"/>
                          <a:ext cx="901" cy="1056"/>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1"/>
            <p:cNvGraphicFramePr>
              <a:graphicFrameLocks noChangeAspect="1"/>
            </p:cNvGraphicFramePr>
            <p:nvPr>
              <p:extLst>
                <p:ext uri="{D42A27DB-BD31-4B8C-83A1-F6EECF244321}">
                  <p14:modId xmlns:p14="http://schemas.microsoft.com/office/powerpoint/2010/main" val="2185919336"/>
                </p:ext>
              </p:extLst>
            </p:nvPr>
          </p:nvGraphicFramePr>
          <p:xfrm>
            <a:off x="4656" y="1979"/>
            <a:ext cx="1067" cy="1872"/>
          </p:xfrm>
          <a:graphic>
            <a:graphicData uri="http://schemas.openxmlformats.org/presentationml/2006/ole">
              <mc:AlternateContent xmlns:mc="http://schemas.openxmlformats.org/markup-compatibility/2006">
                <mc:Choice xmlns:v="urn:schemas-microsoft-com:vml" Requires="v">
                  <p:oleObj name="位图图像" r:id="rId20" imgW="1362265" imgH="2390476" progId="Paint.Picture">
                    <p:embed/>
                  </p:oleObj>
                </mc:Choice>
                <mc:Fallback>
                  <p:oleObj name="位图图像" r:id="rId20" imgW="1362265" imgH="2390476" progId="Paint.Picture">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56" y="1979"/>
                          <a:ext cx="1067" cy="1872"/>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5E6D76"/>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26"/>
            <p:cNvSpPr>
              <a:spLocks noChangeArrowheads="1"/>
            </p:cNvSpPr>
            <p:nvPr/>
          </p:nvSpPr>
          <p:spPr bwMode="auto">
            <a:xfrm>
              <a:off x="4644" y="625"/>
              <a:ext cx="9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None/>
              </a:pPr>
              <a:r>
                <a:rPr kumimoji="1" lang="zh-CN" altLang="en-US" sz="2000" b="1" dirty="0">
                  <a:solidFill>
                    <a:srgbClr val="FF6666"/>
                  </a:solidFill>
                  <a:latin typeface="华文细黑" panose="02010600040101010101" pitchFamily="2" charset="-122"/>
                  <a:ea typeface="华文细黑" panose="02010600040101010101" pitchFamily="2" charset="-122"/>
                </a:rPr>
                <a:t>与轴线平行</a:t>
              </a:r>
            </a:p>
          </p:txBody>
        </p:sp>
        <p:sp>
          <p:nvSpPr>
            <p:cNvPr id="27" name="Rectangle 31"/>
            <p:cNvSpPr>
              <a:spLocks noChangeArrowheads="1"/>
            </p:cNvSpPr>
            <p:nvPr/>
          </p:nvSpPr>
          <p:spPr bwMode="auto">
            <a:xfrm>
              <a:off x="4836" y="3921"/>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None/>
              </a:pPr>
              <a:r>
                <a:rPr kumimoji="1" lang="zh-CN" altLang="en-US" sz="2000" b="1" dirty="0">
                  <a:solidFill>
                    <a:srgbClr val="663300"/>
                  </a:solidFill>
                  <a:latin typeface="华文细黑" panose="02010600040101010101" pitchFamily="2" charset="-122"/>
                  <a:ea typeface="华文细黑" panose="02010600040101010101" pitchFamily="2" charset="-122"/>
                </a:rPr>
                <a:t>双曲线</a:t>
              </a:r>
            </a:p>
          </p:txBody>
        </p:sp>
      </p:grpSp>
      <p:sp>
        <p:nvSpPr>
          <p:cNvPr id="29" name="Rectangle 2"/>
          <p:cNvSpPr txBox="1">
            <a:spLocks noChangeArrowheads="1"/>
          </p:cNvSpPr>
          <p:nvPr/>
        </p:nvSpPr>
        <p:spPr>
          <a:xfrm>
            <a:off x="971551" y="286756"/>
            <a:ext cx="7772400" cy="4953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ct val="50000"/>
              </a:spcBef>
              <a:defRPr/>
            </a:pPr>
            <a:r>
              <a:rPr lang="zh-CN" altLang="en-US" sz="3200" b="1">
                <a:solidFill>
                  <a:srgbClr val="0066CC"/>
                </a:solidFill>
                <a:latin typeface="华文细黑" panose="02010600040101010101" pitchFamily="2" charset="-122"/>
                <a:ea typeface="华文细黑" panose="02010600040101010101" pitchFamily="2" charset="-122"/>
                <a:cs typeface="+mn-cs"/>
              </a:rPr>
              <a:t>二</a:t>
            </a:r>
            <a:r>
              <a:rPr lang="en-US" altLang="zh-CN" sz="3200" b="1">
                <a:solidFill>
                  <a:srgbClr val="0066CC"/>
                </a:solidFill>
                <a:latin typeface="华文细黑" panose="02010600040101010101" pitchFamily="2" charset="-122"/>
                <a:ea typeface="华文细黑" panose="02010600040101010101" pitchFamily="2" charset="-122"/>
                <a:cs typeface="+mn-cs"/>
              </a:rPr>
              <a:t>.</a:t>
            </a:r>
            <a:r>
              <a:rPr lang="zh-CN" altLang="en-US" sz="3200" b="1">
                <a:solidFill>
                  <a:srgbClr val="0066CC"/>
                </a:solidFill>
                <a:latin typeface="华文细黑" panose="02010600040101010101" pitchFamily="2" charset="-122"/>
                <a:ea typeface="华文细黑" panose="02010600040101010101" pitchFamily="2" charset="-122"/>
                <a:cs typeface="+mn-cs"/>
              </a:rPr>
              <a:t> 圆锥截切体</a:t>
            </a:r>
            <a:endParaRPr lang="zh-CN" altLang="en-US" sz="3200" b="1" dirty="0">
              <a:solidFill>
                <a:srgbClr val="0066CC"/>
              </a:solidFill>
              <a:latin typeface="华文细黑" panose="02010600040101010101" pitchFamily="2" charset="-122"/>
              <a:ea typeface="华文细黑" panose="02010600040101010101" pitchFamily="2" charset="-122"/>
              <a:cs typeface="+mn-cs"/>
            </a:endParaRPr>
          </a:p>
        </p:txBody>
      </p:sp>
    </p:spTree>
    <p:extLst>
      <p:ext uri="{BB962C8B-B14F-4D97-AF65-F5344CB8AC3E}">
        <p14:creationId xmlns:p14="http://schemas.microsoft.com/office/powerpoint/2010/main" val="409312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vertical)">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94825" y="140009"/>
            <a:ext cx="5131533" cy="695575"/>
          </a:xfrm>
          <a:prstGeom prst="rect">
            <a:avLst/>
          </a:prstGeo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spcBef>
                <a:spcPct val="50000"/>
              </a:spcBef>
            </a:pPr>
            <a:r>
              <a:rPr lang="zh-CN" altLang="en-US" sz="2800" b="1" dirty="0">
                <a:solidFill>
                  <a:srgbClr val="0066CC"/>
                </a:solidFill>
                <a:latin typeface="华文细黑" panose="02010600040101010101" pitchFamily="2" charset="-122"/>
                <a:ea typeface="华文细黑" panose="02010600040101010101" pitchFamily="2" charset="-122"/>
                <a:cs typeface="+mn-cs"/>
              </a:rPr>
              <a:t>例</a:t>
            </a:r>
            <a:r>
              <a:rPr lang="en-US" altLang="zh-CN" sz="2800" b="1" dirty="0">
                <a:solidFill>
                  <a:srgbClr val="0066CC"/>
                </a:solidFill>
                <a:latin typeface="华文细黑" panose="02010600040101010101" pitchFamily="2" charset="-122"/>
                <a:ea typeface="华文细黑" panose="02010600040101010101" pitchFamily="2" charset="-122"/>
                <a:cs typeface="+mn-cs"/>
              </a:rPr>
              <a:t>:  </a:t>
            </a:r>
            <a:r>
              <a:rPr lang="zh-CN" altLang="en-US" sz="2800" b="1" dirty="0">
                <a:solidFill>
                  <a:srgbClr val="0066CC"/>
                </a:solidFill>
                <a:latin typeface="华文细黑" panose="02010600040101010101" pitchFamily="2" charset="-122"/>
                <a:ea typeface="华文细黑" panose="02010600040101010101" pitchFamily="2" charset="-122"/>
                <a:cs typeface="+mn-cs"/>
              </a:rPr>
              <a:t>求正平面与圆锥的截交线。</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836" y="3827464"/>
            <a:ext cx="25114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4" name="Text Box 4"/>
          <p:cNvSpPr txBox="1">
            <a:spLocks noChangeArrowheads="1"/>
          </p:cNvSpPr>
          <p:nvPr/>
        </p:nvSpPr>
        <p:spPr bwMode="auto">
          <a:xfrm>
            <a:off x="7723187" y="630239"/>
            <a:ext cx="4267921" cy="3631763"/>
          </a:xfrm>
          <a:prstGeom prst="rect">
            <a:avLst/>
          </a:prstGeom>
          <a:noFill/>
          <a:ln w="6350">
            <a:noFill/>
            <a:miter lim="800000"/>
          </a:ln>
          <a:effectLst/>
        </p:spPr>
        <p:txBody>
          <a:bodyPr wrap="square">
            <a:spAutoFit/>
          </a:bodyPr>
          <a:lstStyle/>
          <a:p>
            <a:pPr marL="174625" indent="-174625" eaLnBrk="0" hangingPunct="0">
              <a:spcBef>
                <a:spcPct val="50000"/>
              </a:spcBef>
              <a:defRPr/>
            </a:pPr>
            <a:r>
              <a:rPr kumimoji="1" lang="zh-CN" altLang="en-US" sz="2000" b="1" dirty="0">
                <a:solidFill>
                  <a:srgbClr val="FF6666"/>
                </a:solidFill>
                <a:latin typeface="Times New Roman" panose="02020603050405020304" pitchFamily="18" charset="0"/>
                <a:ea typeface="华文细黑" panose="02010600040101010101" pitchFamily="2" charset="-122"/>
                <a:cs typeface="Times New Roman" panose="02020603050405020304" pitchFamily="18" charset="0"/>
              </a:rPr>
              <a:t>解题步骤：</a:t>
            </a:r>
          </a:p>
          <a:p>
            <a:pPr marL="174625" indent="-17462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(1)</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分析  截交线的水平投影和侧面投影已知，正面投影为双曲线并反映实形；</a:t>
            </a:r>
          </a:p>
          <a:p>
            <a:pPr marL="174625" indent="-17462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(2)</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求出截交线上的特殊点</a:t>
            </a:r>
            <a:r>
              <a:rPr kumimoji="1" lang="en-US" altLang="zh-CN" sz="2000" b="1" dirty="0" err="1">
                <a:latin typeface="Times New Roman" panose="02020603050405020304" pitchFamily="18" charset="0"/>
                <a:ea typeface="华文细黑" panose="02010600040101010101" pitchFamily="2" charset="-122"/>
                <a:cs typeface="Times New Roman" panose="02020603050405020304" pitchFamily="18" charset="0"/>
              </a:rPr>
              <a:t>Ⅰ,Ⅱ,Ⅲ</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a:t>
            </a:r>
          </a:p>
          <a:p>
            <a:pPr marL="174625" indent="-17462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(3)</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求出一般点</a:t>
            </a:r>
            <a:r>
              <a:rPr kumimoji="1" lang="en-US" altLang="zh-CN" sz="2000" b="1" dirty="0" err="1">
                <a:latin typeface="Times New Roman" panose="02020603050405020304" pitchFamily="18" charset="0"/>
                <a:ea typeface="华文细黑" panose="02010600040101010101" pitchFamily="2" charset="-122"/>
                <a:cs typeface="Times New Roman" panose="02020603050405020304" pitchFamily="18" charset="0"/>
              </a:rPr>
              <a:t>Ⅳ,Ⅴ</a:t>
            </a: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 </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a:t>
            </a:r>
          </a:p>
          <a:p>
            <a:pPr marL="174625" indent="-17462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(4)</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光滑且顺次地连接各点，作出截交线，并且判别可见性；</a:t>
            </a:r>
          </a:p>
          <a:p>
            <a:pPr marL="174625" indent="-174625" algn="just" eaLnBrk="0" hangingPunct="0">
              <a:spcBef>
                <a:spcPct val="50000"/>
              </a:spcBef>
              <a:defRPr/>
            </a:pPr>
            <a:r>
              <a:rPr kumimoji="1" lang="en-US" altLang="zh-CN" sz="2000" b="1" dirty="0">
                <a:latin typeface="Times New Roman" panose="02020603050405020304" pitchFamily="18" charset="0"/>
                <a:ea typeface="华文细黑" panose="02010600040101010101" pitchFamily="2" charset="-122"/>
                <a:cs typeface="Times New Roman" panose="02020603050405020304" pitchFamily="18" charset="0"/>
              </a:rPr>
              <a:t>(5)</a:t>
            </a:r>
            <a:r>
              <a:rPr kumimoji="1" lang="zh-CN" altLang="en-US" sz="2000" b="1" dirty="0">
                <a:latin typeface="Times New Roman" panose="02020603050405020304" pitchFamily="18" charset="0"/>
                <a:ea typeface="华文细黑" panose="02010600040101010101" pitchFamily="2" charset="-122"/>
                <a:cs typeface="Times New Roman" panose="02020603050405020304" pitchFamily="18" charset="0"/>
              </a:rPr>
              <a:t>整理轮廓线。</a:t>
            </a:r>
          </a:p>
        </p:txBody>
      </p:sp>
      <p:sp>
        <p:nvSpPr>
          <p:cNvPr id="5" name="Oval 5"/>
          <p:cNvSpPr>
            <a:spLocks noChangeArrowheads="1"/>
          </p:cNvSpPr>
          <p:nvPr/>
        </p:nvSpPr>
        <p:spPr bwMode="auto">
          <a:xfrm>
            <a:off x="2314575" y="4194175"/>
            <a:ext cx="1868488" cy="18684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 name="Freeform 6"/>
          <p:cNvSpPr>
            <a:spLocks noChangeArrowheads="1"/>
          </p:cNvSpPr>
          <p:nvPr/>
        </p:nvSpPr>
        <p:spPr bwMode="auto">
          <a:xfrm>
            <a:off x="2195513" y="2266950"/>
            <a:ext cx="2114550" cy="1219200"/>
          </a:xfrm>
          <a:custGeom>
            <a:avLst/>
            <a:gdLst>
              <a:gd name="T0" fmla="*/ 0 w 4694"/>
              <a:gd name="T1" fmla="*/ 2711 h 2711"/>
              <a:gd name="T2" fmla="*/ 252 w 4694"/>
              <a:gd name="T3" fmla="*/ 2269 h 2711"/>
              <a:gd name="T4" fmla="*/ 475 w 4694"/>
              <a:gd name="T5" fmla="*/ 1892 h 2711"/>
              <a:gd name="T6" fmla="*/ 675 w 4694"/>
              <a:gd name="T7" fmla="*/ 1569 h 2711"/>
              <a:gd name="T8" fmla="*/ 857 w 4694"/>
              <a:gd name="T9" fmla="*/ 1291 h 2711"/>
              <a:gd name="T10" fmla="*/ 1176 w 4694"/>
              <a:gd name="T11" fmla="*/ 845 h 2711"/>
              <a:gd name="T12" fmla="*/ 1452 w 4694"/>
              <a:gd name="T13" fmla="*/ 517 h 2711"/>
              <a:gd name="T14" fmla="*/ 1698 w 4694"/>
              <a:gd name="T15" fmla="*/ 281 h 2711"/>
              <a:gd name="T16" fmla="*/ 1923 w 4694"/>
              <a:gd name="T17" fmla="*/ 121 h 2711"/>
              <a:gd name="T18" fmla="*/ 2138 w 4694"/>
              <a:gd name="T19" fmla="*/ 30 h 2711"/>
              <a:gd name="T20" fmla="*/ 2346 w 4694"/>
              <a:gd name="T21" fmla="*/ 0 h 2711"/>
              <a:gd name="T22" fmla="*/ 2555 w 4694"/>
              <a:gd name="T23" fmla="*/ 30 h 2711"/>
              <a:gd name="T24" fmla="*/ 2769 w 4694"/>
              <a:gd name="T25" fmla="*/ 121 h 2711"/>
              <a:gd name="T26" fmla="*/ 2995 w 4694"/>
              <a:gd name="T27" fmla="*/ 281 h 2711"/>
              <a:gd name="T28" fmla="*/ 3242 w 4694"/>
              <a:gd name="T29" fmla="*/ 517 h 2711"/>
              <a:gd name="T30" fmla="*/ 3517 w 4694"/>
              <a:gd name="T31" fmla="*/ 845 h 2711"/>
              <a:gd name="T32" fmla="*/ 3836 w 4694"/>
              <a:gd name="T33" fmla="*/ 1291 h 2711"/>
              <a:gd name="T34" fmla="*/ 4018 w 4694"/>
              <a:gd name="T35" fmla="*/ 1569 h 2711"/>
              <a:gd name="T36" fmla="*/ 4218 w 4694"/>
              <a:gd name="T37" fmla="*/ 1892 h 2711"/>
              <a:gd name="T38" fmla="*/ 4441 w 4694"/>
              <a:gd name="T39" fmla="*/ 2269 h 2711"/>
              <a:gd name="T40" fmla="*/ 4693 w 4694"/>
              <a:gd name="T41" fmla="*/ 2711 h 2711"/>
              <a:gd name="T42" fmla="*/ 4694 w 4694"/>
              <a:gd name="T43" fmla="*/ 2711 h 2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94" h="2711">
                <a:moveTo>
                  <a:pt x="0" y="2711"/>
                </a:moveTo>
                <a:lnTo>
                  <a:pt x="252" y="2269"/>
                </a:lnTo>
                <a:lnTo>
                  <a:pt x="475" y="1892"/>
                </a:lnTo>
                <a:lnTo>
                  <a:pt x="675" y="1569"/>
                </a:lnTo>
                <a:lnTo>
                  <a:pt x="857" y="1291"/>
                </a:lnTo>
                <a:lnTo>
                  <a:pt x="1176" y="845"/>
                </a:lnTo>
                <a:lnTo>
                  <a:pt x="1452" y="517"/>
                </a:lnTo>
                <a:lnTo>
                  <a:pt x="1698" y="281"/>
                </a:lnTo>
                <a:lnTo>
                  <a:pt x="1923" y="121"/>
                </a:lnTo>
                <a:lnTo>
                  <a:pt x="2138" y="30"/>
                </a:lnTo>
                <a:lnTo>
                  <a:pt x="2346" y="0"/>
                </a:lnTo>
                <a:lnTo>
                  <a:pt x="2555" y="30"/>
                </a:lnTo>
                <a:lnTo>
                  <a:pt x="2769" y="121"/>
                </a:lnTo>
                <a:lnTo>
                  <a:pt x="2995" y="281"/>
                </a:lnTo>
                <a:lnTo>
                  <a:pt x="3242" y="517"/>
                </a:lnTo>
                <a:lnTo>
                  <a:pt x="3517" y="845"/>
                </a:lnTo>
                <a:lnTo>
                  <a:pt x="3836" y="1291"/>
                </a:lnTo>
                <a:lnTo>
                  <a:pt x="4018" y="1569"/>
                </a:lnTo>
                <a:lnTo>
                  <a:pt x="4218" y="1892"/>
                </a:lnTo>
                <a:lnTo>
                  <a:pt x="4441" y="2269"/>
                </a:lnTo>
                <a:lnTo>
                  <a:pt x="4693" y="2711"/>
                </a:lnTo>
                <a:lnTo>
                  <a:pt x="4694" y="271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 name="Freeform 7"/>
          <p:cNvSpPr>
            <a:spLocks noChangeArrowheads="1"/>
          </p:cNvSpPr>
          <p:nvPr/>
        </p:nvSpPr>
        <p:spPr bwMode="auto">
          <a:xfrm>
            <a:off x="3252788" y="2266951"/>
            <a:ext cx="3619500" cy="4763"/>
          </a:xfrm>
          <a:custGeom>
            <a:avLst/>
            <a:gdLst>
              <a:gd name="T0" fmla="*/ 8036 w 8036"/>
              <a:gd name="T1" fmla="*/ 0 h 4763"/>
              <a:gd name="T2" fmla="*/ 0 w 8036"/>
              <a:gd name="T3" fmla="*/ 0 h 4763"/>
              <a:gd name="T4" fmla="*/ 1 w 8036"/>
              <a:gd name="T5" fmla="*/ 0 h 4763"/>
            </a:gdLst>
            <a:ahLst/>
            <a:cxnLst>
              <a:cxn ang="0">
                <a:pos x="T0" y="T1"/>
              </a:cxn>
              <a:cxn ang="0">
                <a:pos x="T2" y="T3"/>
              </a:cxn>
              <a:cxn ang="0">
                <a:pos x="T4" y="T5"/>
              </a:cxn>
            </a:cxnLst>
            <a:rect l="0" t="0" r="r" b="b"/>
            <a:pathLst>
              <a:path w="8036" h="4763">
                <a:moveTo>
                  <a:pt x="8036"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8" name="Group 8"/>
          <p:cNvGrpSpPr>
            <a:grpSpLocks/>
          </p:cNvGrpSpPr>
          <p:nvPr/>
        </p:nvGrpSpPr>
        <p:grpSpPr bwMode="auto">
          <a:xfrm>
            <a:off x="2646363" y="2757489"/>
            <a:ext cx="1219200" cy="3063875"/>
            <a:chOff x="761" y="1696"/>
            <a:chExt cx="843" cy="2118"/>
          </a:xfrm>
        </p:grpSpPr>
        <p:sp>
          <p:nvSpPr>
            <p:cNvPr id="9" name="Freeform 9"/>
            <p:cNvSpPr>
              <a:spLocks noChangeArrowheads="1"/>
            </p:cNvSpPr>
            <p:nvPr/>
          </p:nvSpPr>
          <p:spPr bwMode="auto">
            <a:xfrm>
              <a:off x="761" y="1696"/>
              <a:ext cx="3" cy="2118"/>
            </a:xfrm>
            <a:custGeom>
              <a:avLst/>
              <a:gdLst>
                <a:gd name="T0" fmla="*/ 0 w 1"/>
                <a:gd name="T1" fmla="*/ 6810 h 6810"/>
                <a:gd name="T2" fmla="*/ 0 w 1"/>
                <a:gd name="T3" fmla="*/ 0 h 6810"/>
                <a:gd name="T4" fmla="*/ 1 w 1"/>
                <a:gd name="T5" fmla="*/ 0 h 6810"/>
              </a:gdLst>
              <a:ahLst/>
              <a:cxnLst>
                <a:cxn ang="0">
                  <a:pos x="T0" y="T1"/>
                </a:cxn>
                <a:cxn ang="0">
                  <a:pos x="T2" y="T3"/>
                </a:cxn>
                <a:cxn ang="0">
                  <a:pos x="T4" y="T5"/>
                </a:cxn>
              </a:cxnLst>
              <a:rect l="0" t="0" r="r" b="b"/>
              <a:pathLst>
                <a:path w="1" h="6810">
                  <a:moveTo>
                    <a:pt x="0" y="681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 name="Freeform 10"/>
            <p:cNvSpPr>
              <a:spLocks noChangeArrowheads="1"/>
            </p:cNvSpPr>
            <p:nvPr/>
          </p:nvSpPr>
          <p:spPr bwMode="auto">
            <a:xfrm>
              <a:off x="1601" y="1696"/>
              <a:ext cx="3" cy="2118"/>
            </a:xfrm>
            <a:custGeom>
              <a:avLst/>
              <a:gdLst>
                <a:gd name="T0" fmla="*/ 0 w 1"/>
                <a:gd name="T1" fmla="*/ 6810 h 6810"/>
                <a:gd name="T2" fmla="*/ 0 w 1"/>
                <a:gd name="T3" fmla="*/ 0 h 6810"/>
                <a:gd name="T4" fmla="*/ 1 w 1"/>
                <a:gd name="T5" fmla="*/ 0 h 6810"/>
              </a:gdLst>
              <a:ahLst/>
              <a:cxnLst>
                <a:cxn ang="0">
                  <a:pos x="T0" y="T1"/>
                </a:cxn>
                <a:cxn ang="0">
                  <a:pos x="T2" y="T3"/>
                </a:cxn>
                <a:cxn ang="0">
                  <a:pos x="T4" y="T5"/>
                </a:cxn>
              </a:cxnLst>
              <a:rect l="0" t="0" r="r" b="b"/>
              <a:pathLst>
                <a:path w="1" h="6810">
                  <a:moveTo>
                    <a:pt x="0" y="681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1" name="Freeform 11"/>
          <p:cNvSpPr>
            <a:spLocks noChangeArrowheads="1"/>
          </p:cNvSpPr>
          <p:nvPr/>
        </p:nvSpPr>
        <p:spPr bwMode="auto">
          <a:xfrm>
            <a:off x="4310064" y="5821364"/>
            <a:ext cx="2562225" cy="3175"/>
          </a:xfrm>
          <a:custGeom>
            <a:avLst/>
            <a:gdLst>
              <a:gd name="T0" fmla="*/ 0 w 5690"/>
              <a:gd name="T1" fmla="*/ 0 h 3175"/>
              <a:gd name="T2" fmla="*/ 5689 w 5690"/>
              <a:gd name="T3" fmla="*/ 0 h 3175"/>
              <a:gd name="T4" fmla="*/ 5690 w 5690"/>
              <a:gd name="T5" fmla="*/ 0 h 3175"/>
            </a:gdLst>
            <a:ahLst/>
            <a:cxnLst>
              <a:cxn ang="0">
                <a:pos x="T0" y="T1"/>
              </a:cxn>
              <a:cxn ang="0">
                <a:pos x="T2" y="T3"/>
              </a:cxn>
              <a:cxn ang="0">
                <a:pos x="T4" y="T5"/>
              </a:cxn>
            </a:cxnLst>
            <a:rect l="0" t="0" r="r" b="b"/>
            <a:pathLst>
              <a:path w="5690" h="3175">
                <a:moveTo>
                  <a:pt x="0" y="0"/>
                </a:moveTo>
                <a:lnTo>
                  <a:pt x="5689" y="0"/>
                </a:lnTo>
                <a:lnTo>
                  <a:pt x="569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2" name="Group 12"/>
          <p:cNvGrpSpPr>
            <a:grpSpLocks/>
          </p:cNvGrpSpPr>
          <p:nvPr/>
        </p:nvGrpSpPr>
        <p:grpSpPr bwMode="auto">
          <a:xfrm>
            <a:off x="4638675" y="3640138"/>
            <a:ext cx="2540000" cy="2487612"/>
            <a:chOff x="2139" y="2306"/>
            <a:chExt cx="1756" cy="1720"/>
          </a:xfrm>
        </p:grpSpPr>
        <p:sp>
          <p:nvSpPr>
            <p:cNvPr id="13" name="Freeform 13"/>
            <p:cNvSpPr>
              <a:spLocks noChangeArrowheads="1"/>
            </p:cNvSpPr>
            <p:nvPr/>
          </p:nvSpPr>
          <p:spPr bwMode="auto">
            <a:xfrm>
              <a:off x="3206" y="2306"/>
              <a:ext cx="3" cy="1029"/>
            </a:xfrm>
            <a:custGeom>
              <a:avLst/>
              <a:gdLst>
                <a:gd name="T0" fmla="*/ 0 w 1"/>
                <a:gd name="T1" fmla="*/ 0 h 3315"/>
                <a:gd name="T2" fmla="*/ 0 w 1"/>
                <a:gd name="T3" fmla="*/ 3315 h 3315"/>
                <a:gd name="T4" fmla="*/ 1 w 1"/>
                <a:gd name="T5" fmla="*/ 3315 h 3315"/>
              </a:gdLst>
              <a:ahLst/>
              <a:cxnLst>
                <a:cxn ang="0">
                  <a:pos x="T0" y="T1"/>
                </a:cxn>
                <a:cxn ang="0">
                  <a:pos x="T2" y="T3"/>
                </a:cxn>
                <a:cxn ang="0">
                  <a:pos x="T4" y="T5"/>
                </a:cxn>
              </a:cxnLst>
              <a:rect l="0" t="0" r="r" b="b"/>
              <a:pathLst>
                <a:path w="1" h="3315">
                  <a:moveTo>
                    <a:pt x="0" y="0"/>
                  </a:moveTo>
                  <a:lnTo>
                    <a:pt x="0" y="3315"/>
                  </a:lnTo>
                  <a:lnTo>
                    <a:pt x="1" y="3315"/>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 name="Freeform 14"/>
            <p:cNvSpPr>
              <a:spLocks noChangeArrowheads="1"/>
            </p:cNvSpPr>
            <p:nvPr/>
          </p:nvSpPr>
          <p:spPr bwMode="auto">
            <a:xfrm>
              <a:off x="2139" y="3335"/>
              <a:ext cx="1067" cy="3"/>
            </a:xfrm>
            <a:custGeom>
              <a:avLst/>
              <a:gdLst>
                <a:gd name="T0" fmla="*/ 0 w 3424"/>
                <a:gd name="T1" fmla="*/ 0 h 3"/>
                <a:gd name="T2" fmla="*/ 3423 w 3424"/>
                <a:gd name="T3" fmla="*/ 0 h 3"/>
                <a:gd name="T4" fmla="*/ 3424 w 3424"/>
                <a:gd name="T5" fmla="*/ 0 h 3"/>
              </a:gdLst>
              <a:ahLst/>
              <a:cxnLst>
                <a:cxn ang="0">
                  <a:pos x="T0" y="T1"/>
                </a:cxn>
                <a:cxn ang="0">
                  <a:pos x="T2" y="T3"/>
                </a:cxn>
                <a:cxn ang="0">
                  <a:pos x="T4" y="T5"/>
                </a:cxn>
              </a:cxnLst>
              <a:rect l="0" t="0" r="r" b="b"/>
              <a:pathLst>
                <a:path w="3424" h="3">
                  <a:moveTo>
                    <a:pt x="0" y="0"/>
                  </a:moveTo>
                  <a:lnTo>
                    <a:pt x="3423" y="0"/>
                  </a:lnTo>
                  <a:lnTo>
                    <a:pt x="342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 name="Freeform 15"/>
            <p:cNvSpPr>
              <a:spLocks noChangeArrowheads="1"/>
            </p:cNvSpPr>
            <p:nvPr/>
          </p:nvSpPr>
          <p:spPr bwMode="auto">
            <a:xfrm>
              <a:off x="2556" y="2686"/>
              <a:ext cx="1339" cy="1340"/>
            </a:xfrm>
            <a:custGeom>
              <a:avLst/>
              <a:gdLst>
                <a:gd name="T0" fmla="*/ 0 w 4307"/>
                <a:gd name="T1" fmla="*/ 0 h 4309"/>
                <a:gd name="T2" fmla="*/ 4306 w 4307"/>
                <a:gd name="T3" fmla="*/ 4309 h 4309"/>
                <a:gd name="T4" fmla="*/ 4307 w 4307"/>
                <a:gd name="T5" fmla="*/ 4309 h 4309"/>
              </a:gdLst>
              <a:ahLst/>
              <a:cxnLst>
                <a:cxn ang="0">
                  <a:pos x="T0" y="T1"/>
                </a:cxn>
                <a:cxn ang="0">
                  <a:pos x="T2" y="T3"/>
                </a:cxn>
                <a:cxn ang="0">
                  <a:pos x="T4" y="T5"/>
                </a:cxn>
              </a:cxnLst>
              <a:rect l="0" t="0" r="r" b="b"/>
              <a:pathLst>
                <a:path w="4307" h="4309">
                  <a:moveTo>
                    <a:pt x="0" y="0"/>
                  </a:moveTo>
                  <a:lnTo>
                    <a:pt x="4306" y="4309"/>
                  </a:lnTo>
                  <a:lnTo>
                    <a:pt x="4307" y="430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6" name="Freeform 16"/>
          <p:cNvSpPr>
            <a:spLocks noChangeArrowheads="1"/>
          </p:cNvSpPr>
          <p:nvPr/>
        </p:nvSpPr>
        <p:spPr bwMode="auto">
          <a:xfrm>
            <a:off x="6872289" y="3484563"/>
            <a:ext cx="3175" cy="2336800"/>
          </a:xfrm>
          <a:custGeom>
            <a:avLst/>
            <a:gdLst>
              <a:gd name="T0" fmla="*/ 0 w 1"/>
              <a:gd name="T1" fmla="*/ 5193 h 5193"/>
              <a:gd name="T2" fmla="*/ 0 w 1"/>
              <a:gd name="T3" fmla="*/ 0 h 5193"/>
              <a:gd name="T4" fmla="*/ 1 w 1"/>
              <a:gd name="T5" fmla="*/ 0 h 5193"/>
            </a:gdLst>
            <a:ahLst/>
            <a:cxnLst>
              <a:cxn ang="0">
                <a:pos x="T0" y="T1"/>
              </a:cxn>
              <a:cxn ang="0">
                <a:pos x="T2" y="T3"/>
              </a:cxn>
              <a:cxn ang="0">
                <a:pos x="T4" y="T5"/>
              </a:cxn>
            </a:cxnLst>
            <a:rect l="0" t="0" r="r" b="b"/>
            <a:pathLst>
              <a:path w="1" h="5193">
                <a:moveTo>
                  <a:pt x="0" y="5193"/>
                </a:moveTo>
                <a:lnTo>
                  <a:pt x="0" y="0"/>
                </a:lnTo>
                <a:lnTo>
                  <a:pt x="1"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7" name="Group 17"/>
          <p:cNvGrpSpPr>
            <a:grpSpLocks/>
          </p:cNvGrpSpPr>
          <p:nvPr/>
        </p:nvGrpSpPr>
        <p:grpSpPr bwMode="auto">
          <a:xfrm>
            <a:off x="2197101" y="3486151"/>
            <a:ext cx="2125663" cy="2335213"/>
            <a:chOff x="424" y="2196"/>
            <a:chExt cx="1339" cy="1471"/>
          </a:xfrm>
        </p:grpSpPr>
        <p:sp>
          <p:nvSpPr>
            <p:cNvPr id="18" name="Freeform 18"/>
            <p:cNvSpPr>
              <a:spLocks noChangeArrowheads="1"/>
            </p:cNvSpPr>
            <p:nvPr/>
          </p:nvSpPr>
          <p:spPr bwMode="auto">
            <a:xfrm>
              <a:off x="424" y="2196"/>
              <a:ext cx="3" cy="1471"/>
            </a:xfrm>
            <a:custGeom>
              <a:avLst/>
              <a:gdLst>
                <a:gd name="T0" fmla="*/ 0 w 1"/>
                <a:gd name="T1" fmla="*/ 0 h 5193"/>
                <a:gd name="T2" fmla="*/ 0 w 1"/>
                <a:gd name="T3" fmla="*/ 5193 h 5193"/>
                <a:gd name="T4" fmla="*/ 1 w 1"/>
                <a:gd name="T5" fmla="*/ 5193 h 5193"/>
              </a:gdLst>
              <a:ahLst/>
              <a:cxnLst>
                <a:cxn ang="0">
                  <a:pos x="T0" y="T1"/>
                </a:cxn>
                <a:cxn ang="0">
                  <a:pos x="T2" y="T3"/>
                </a:cxn>
                <a:cxn ang="0">
                  <a:pos x="T4" y="T5"/>
                </a:cxn>
              </a:cxnLst>
              <a:rect l="0" t="0" r="r" b="b"/>
              <a:pathLst>
                <a:path w="1" h="5193">
                  <a:moveTo>
                    <a:pt x="0" y="0"/>
                  </a:moveTo>
                  <a:lnTo>
                    <a:pt x="0" y="5193"/>
                  </a:lnTo>
                  <a:lnTo>
                    <a:pt x="1" y="519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 name="Line 19"/>
            <p:cNvSpPr>
              <a:spLocks noChangeShapeType="1"/>
            </p:cNvSpPr>
            <p:nvPr/>
          </p:nvSpPr>
          <p:spPr bwMode="auto">
            <a:xfrm flipV="1">
              <a:off x="1763" y="2204"/>
              <a:ext cx="0" cy="144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 name="Group 20"/>
          <p:cNvGrpSpPr>
            <a:grpSpLocks/>
          </p:cNvGrpSpPr>
          <p:nvPr/>
        </p:nvGrpSpPr>
        <p:grpSpPr bwMode="auto">
          <a:xfrm>
            <a:off x="1892300" y="677864"/>
            <a:ext cx="5549900" cy="5875337"/>
            <a:chOff x="410" y="427"/>
            <a:chExt cx="3496" cy="3701"/>
          </a:xfrm>
        </p:grpSpPr>
        <p:sp>
          <p:nvSpPr>
            <p:cNvPr id="21" name="Freeform 21"/>
            <p:cNvSpPr>
              <a:spLocks noChangeArrowheads="1"/>
            </p:cNvSpPr>
            <p:nvPr/>
          </p:nvSpPr>
          <p:spPr bwMode="auto">
            <a:xfrm>
              <a:off x="1265" y="3231"/>
              <a:ext cx="5" cy="2"/>
            </a:xfrm>
            <a:custGeom>
              <a:avLst/>
              <a:gdLst>
                <a:gd name="T0" fmla="*/ 0 w 22"/>
                <a:gd name="T1" fmla="*/ 0 h 2"/>
                <a:gd name="T2" fmla="*/ 21 w 22"/>
                <a:gd name="T3" fmla="*/ 0 h 2"/>
                <a:gd name="T4" fmla="*/ 22 w 22"/>
                <a:gd name="T5" fmla="*/ 0 h 2"/>
              </a:gdLst>
              <a:ahLst/>
              <a:cxnLst>
                <a:cxn ang="0">
                  <a:pos x="T0" y="T1"/>
                </a:cxn>
                <a:cxn ang="0">
                  <a:pos x="T2" y="T3"/>
                </a:cxn>
                <a:cxn ang="0">
                  <a:pos x="T4" y="T5"/>
                </a:cxn>
              </a:cxnLst>
              <a:rect l="0" t="0" r="r" b="b"/>
              <a:pathLst>
                <a:path w="22" h="2">
                  <a:moveTo>
                    <a:pt x="0" y="0"/>
                  </a:moveTo>
                  <a:lnTo>
                    <a:pt x="21" y="0"/>
                  </a:lnTo>
                  <a:lnTo>
                    <a:pt x="22"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 name="Freeform 22"/>
            <p:cNvSpPr>
              <a:spLocks noChangeArrowheads="1"/>
            </p:cNvSpPr>
            <p:nvPr/>
          </p:nvSpPr>
          <p:spPr bwMode="auto">
            <a:xfrm>
              <a:off x="1267" y="3228"/>
              <a:ext cx="3" cy="5"/>
            </a:xfrm>
            <a:custGeom>
              <a:avLst/>
              <a:gdLst>
                <a:gd name="T0" fmla="*/ 0 w 1"/>
                <a:gd name="T1" fmla="*/ 21 h 21"/>
                <a:gd name="T2" fmla="*/ 0 w 1"/>
                <a:gd name="T3" fmla="*/ 0 h 21"/>
                <a:gd name="T4" fmla="*/ 1 w 1"/>
                <a:gd name="T5" fmla="*/ 0 h 21"/>
              </a:gdLst>
              <a:ahLst/>
              <a:cxnLst>
                <a:cxn ang="0">
                  <a:pos x="T0" y="T1"/>
                </a:cxn>
                <a:cxn ang="0">
                  <a:pos x="T2" y="T3"/>
                </a:cxn>
                <a:cxn ang="0">
                  <a:pos x="T4" y="T5"/>
                </a:cxn>
              </a:cxnLst>
              <a:rect l="0" t="0" r="r" b="b"/>
              <a:pathLst>
                <a:path w="1" h="21">
                  <a:moveTo>
                    <a:pt x="0" y="21"/>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 name="Freeform 23"/>
            <p:cNvSpPr>
              <a:spLocks noChangeArrowheads="1"/>
            </p:cNvSpPr>
            <p:nvPr/>
          </p:nvSpPr>
          <p:spPr bwMode="auto">
            <a:xfrm>
              <a:off x="601" y="3667"/>
              <a:ext cx="1332" cy="2"/>
            </a:xfrm>
            <a:custGeom>
              <a:avLst/>
              <a:gdLst>
                <a:gd name="T0" fmla="*/ 0 w 4694"/>
                <a:gd name="T1" fmla="*/ 0 h 2"/>
                <a:gd name="T2" fmla="*/ 252 w 4694"/>
                <a:gd name="T3" fmla="*/ 0 h 2"/>
                <a:gd name="T4" fmla="*/ 475 w 4694"/>
                <a:gd name="T5" fmla="*/ 0 h 2"/>
                <a:gd name="T6" fmla="*/ 675 w 4694"/>
                <a:gd name="T7" fmla="*/ 0 h 2"/>
                <a:gd name="T8" fmla="*/ 857 w 4694"/>
                <a:gd name="T9" fmla="*/ 0 h 2"/>
                <a:gd name="T10" fmla="*/ 1176 w 4694"/>
                <a:gd name="T11" fmla="*/ 0 h 2"/>
                <a:gd name="T12" fmla="*/ 1452 w 4694"/>
                <a:gd name="T13" fmla="*/ 0 h 2"/>
                <a:gd name="T14" fmla="*/ 1698 w 4694"/>
                <a:gd name="T15" fmla="*/ 0 h 2"/>
                <a:gd name="T16" fmla="*/ 1923 w 4694"/>
                <a:gd name="T17" fmla="*/ 0 h 2"/>
                <a:gd name="T18" fmla="*/ 2138 w 4694"/>
                <a:gd name="T19" fmla="*/ 0 h 2"/>
                <a:gd name="T20" fmla="*/ 2346 w 4694"/>
                <a:gd name="T21" fmla="*/ 0 h 2"/>
                <a:gd name="T22" fmla="*/ 2555 w 4694"/>
                <a:gd name="T23" fmla="*/ 0 h 2"/>
                <a:gd name="T24" fmla="*/ 2769 w 4694"/>
                <a:gd name="T25" fmla="*/ 0 h 2"/>
                <a:gd name="T26" fmla="*/ 2995 w 4694"/>
                <a:gd name="T27" fmla="*/ 0 h 2"/>
                <a:gd name="T28" fmla="*/ 3242 w 4694"/>
                <a:gd name="T29" fmla="*/ 0 h 2"/>
                <a:gd name="T30" fmla="*/ 3517 w 4694"/>
                <a:gd name="T31" fmla="*/ 0 h 2"/>
                <a:gd name="T32" fmla="*/ 3836 w 4694"/>
                <a:gd name="T33" fmla="*/ 0 h 2"/>
                <a:gd name="T34" fmla="*/ 4018 w 4694"/>
                <a:gd name="T35" fmla="*/ 0 h 2"/>
                <a:gd name="T36" fmla="*/ 4218 w 4694"/>
                <a:gd name="T37" fmla="*/ 0 h 2"/>
                <a:gd name="T38" fmla="*/ 4441 w 4694"/>
                <a:gd name="T39" fmla="*/ 0 h 2"/>
                <a:gd name="T40" fmla="*/ 4693 w 4694"/>
                <a:gd name="T41" fmla="*/ 0 h 2"/>
                <a:gd name="T42" fmla="*/ 4694 w 4694"/>
                <a:gd name="T4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94" h="2">
                  <a:moveTo>
                    <a:pt x="0" y="0"/>
                  </a:moveTo>
                  <a:lnTo>
                    <a:pt x="252" y="0"/>
                  </a:lnTo>
                  <a:lnTo>
                    <a:pt x="475" y="0"/>
                  </a:lnTo>
                  <a:lnTo>
                    <a:pt x="675" y="0"/>
                  </a:lnTo>
                  <a:lnTo>
                    <a:pt x="857" y="0"/>
                  </a:lnTo>
                  <a:lnTo>
                    <a:pt x="1176" y="0"/>
                  </a:lnTo>
                  <a:lnTo>
                    <a:pt x="1452" y="0"/>
                  </a:lnTo>
                  <a:lnTo>
                    <a:pt x="1698" y="0"/>
                  </a:lnTo>
                  <a:lnTo>
                    <a:pt x="1923" y="0"/>
                  </a:lnTo>
                  <a:lnTo>
                    <a:pt x="2138" y="0"/>
                  </a:lnTo>
                  <a:lnTo>
                    <a:pt x="2346" y="0"/>
                  </a:lnTo>
                  <a:lnTo>
                    <a:pt x="2555" y="0"/>
                  </a:lnTo>
                  <a:lnTo>
                    <a:pt x="2769" y="0"/>
                  </a:lnTo>
                  <a:lnTo>
                    <a:pt x="2995" y="0"/>
                  </a:lnTo>
                  <a:lnTo>
                    <a:pt x="3242" y="0"/>
                  </a:lnTo>
                  <a:lnTo>
                    <a:pt x="3517" y="0"/>
                  </a:lnTo>
                  <a:lnTo>
                    <a:pt x="3836" y="0"/>
                  </a:lnTo>
                  <a:lnTo>
                    <a:pt x="4018" y="0"/>
                  </a:lnTo>
                  <a:lnTo>
                    <a:pt x="4218" y="0"/>
                  </a:lnTo>
                  <a:lnTo>
                    <a:pt x="4441" y="0"/>
                  </a:lnTo>
                  <a:lnTo>
                    <a:pt x="4693" y="0"/>
                  </a:lnTo>
                  <a:lnTo>
                    <a:pt x="469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 name="Freeform 24"/>
            <p:cNvSpPr>
              <a:spLocks noChangeArrowheads="1"/>
            </p:cNvSpPr>
            <p:nvPr/>
          </p:nvSpPr>
          <p:spPr bwMode="auto">
            <a:xfrm>
              <a:off x="1267" y="3215"/>
              <a:ext cx="3" cy="67"/>
            </a:xfrm>
            <a:custGeom>
              <a:avLst/>
              <a:gdLst>
                <a:gd name="T0" fmla="*/ 0 w 1"/>
                <a:gd name="T1" fmla="*/ 0 h 233"/>
                <a:gd name="T2" fmla="*/ 0 w 1"/>
                <a:gd name="T3" fmla="*/ 233 h 233"/>
                <a:gd name="T4" fmla="*/ 1 w 1"/>
                <a:gd name="T5" fmla="*/ 233 h 233"/>
              </a:gdLst>
              <a:ahLst/>
              <a:cxnLst>
                <a:cxn ang="0">
                  <a:pos x="T0" y="T1"/>
                </a:cxn>
                <a:cxn ang="0">
                  <a:pos x="T2" y="T3"/>
                </a:cxn>
                <a:cxn ang="0">
                  <a:pos x="T4" y="T5"/>
                </a:cxn>
              </a:cxnLst>
              <a:rect l="0" t="0" r="r" b="b"/>
              <a:pathLst>
                <a:path w="1" h="233">
                  <a:moveTo>
                    <a:pt x="0" y="0"/>
                  </a:moveTo>
                  <a:lnTo>
                    <a:pt x="0" y="233"/>
                  </a:lnTo>
                  <a:lnTo>
                    <a:pt x="1" y="233"/>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25" name="Group 25"/>
            <p:cNvGrpSpPr>
              <a:grpSpLocks/>
            </p:cNvGrpSpPr>
            <p:nvPr/>
          </p:nvGrpSpPr>
          <p:grpSpPr bwMode="auto">
            <a:xfrm>
              <a:off x="410" y="427"/>
              <a:ext cx="3496" cy="3701"/>
              <a:chOff x="240" y="258"/>
              <a:chExt cx="3837" cy="4062"/>
            </a:xfrm>
          </p:grpSpPr>
          <p:sp>
            <p:nvSpPr>
              <p:cNvPr id="27" name="Freeform 26"/>
              <p:cNvSpPr>
                <a:spLocks noChangeArrowheads="1"/>
              </p:cNvSpPr>
              <p:nvPr/>
            </p:nvSpPr>
            <p:spPr bwMode="auto">
              <a:xfrm>
                <a:off x="1912" y="2199"/>
                <a:ext cx="143" cy="3"/>
              </a:xfrm>
              <a:custGeom>
                <a:avLst/>
                <a:gdLst>
                  <a:gd name="T0" fmla="*/ 456 w 456"/>
                  <a:gd name="T1" fmla="*/ 0 h 3"/>
                  <a:gd name="T2" fmla="*/ 0 w 456"/>
                  <a:gd name="T3" fmla="*/ 0 h 3"/>
                  <a:gd name="T4" fmla="*/ 1 w 456"/>
                  <a:gd name="T5" fmla="*/ 0 h 3"/>
                </a:gdLst>
                <a:ahLst/>
                <a:cxnLst>
                  <a:cxn ang="0">
                    <a:pos x="T0" y="T1"/>
                  </a:cxn>
                  <a:cxn ang="0">
                    <a:pos x="T2" y="T3"/>
                  </a:cxn>
                  <a:cxn ang="0">
                    <a:pos x="T4" y="T5"/>
                  </a:cxn>
                </a:cxnLst>
                <a:rect l="0" t="0" r="r" b="b"/>
                <a:pathLst>
                  <a:path w="456" h="3">
                    <a:moveTo>
                      <a:pt x="456"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 name="Freeform 27"/>
              <p:cNvSpPr>
                <a:spLocks noChangeArrowheads="1"/>
              </p:cNvSpPr>
              <p:nvPr/>
            </p:nvSpPr>
            <p:spPr bwMode="auto">
              <a:xfrm>
                <a:off x="310" y="2199"/>
                <a:ext cx="140" cy="3"/>
              </a:xfrm>
              <a:custGeom>
                <a:avLst/>
                <a:gdLst>
                  <a:gd name="T0" fmla="*/ 456 w 456"/>
                  <a:gd name="T1" fmla="*/ 0 h 3"/>
                  <a:gd name="T2" fmla="*/ 0 w 456"/>
                  <a:gd name="T3" fmla="*/ 0 h 3"/>
                  <a:gd name="T4" fmla="*/ 1 w 456"/>
                  <a:gd name="T5" fmla="*/ 0 h 3"/>
                </a:gdLst>
                <a:ahLst/>
                <a:cxnLst>
                  <a:cxn ang="0">
                    <a:pos x="T0" y="T1"/>
                  </a:cxn>
                  <a:cxn ang="0">
                    <a:pos x="T2" y="T3"/>
                  </a:cxn>
                  <a:cxn ang="0">
                    <a:pos x="T4" y="T5"/>
                  </a:cxn>
                </a:cxnLst>
                <a:rect l="0" t="0" r="r" b="b"/>
                <a:pathLst>
                  <a:path w="456" h="3">
                    <a:moveTo>
                      <a:pt x="456"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 name="Freeform 28"/>
              <p:cNvSpPr>
                <a:spLocks noChangeArrowheads="1"/>
              </p:cNvSpPr>
              <p:nvPr/>
            </p:nvSpPr>
            <p:spPr bwMode="auto">
              <a:xfrm>
                <a:off x="450" y="2199"/>
                <a:ext cx="1462" cy="3"/>
              </a:xfrm>
              <a:custGeom>
                <a:avLst/>
                <a:gdLst>
                  <a:gd name="T0" fmla="*/ 4693 w 4693"/>
                  <a:gd name="T1" fmla="*/ 0 h 3"/>
                  <a:gd name="T2" fmla="*/ 0 w 4693"/>
                  <a:gd name="T3" fmla="*/ 0 h 3"/>
                  <a:gd name="T4" fmla="*/ 1 w 4693"/>
                  <a:gd name="T5" fmla="*/ 0 h 3"/>
                </a:gdLst>
                <a:ahLst/>
                <a:cxnLst>
                  <a:cxn ang="0">
                    <a:pos x="T0" y="T1"/>
                  </a:cxn>
                  <a:cxn ang="0">
                    <a:pos x="T2" y="T3"/>
                  </a:cxn>
                  <a:cxn ang="0">
                    <a:pos x="T4" y="T5"/>
                  </a:cxn>
                </a:cxnLst>
                <a:rect l="0" t="0" r="r" b="b"/>
                <a:pathLst>
                  <a:path w="4693" h="3">
                    <a:moveTo>
                      <a:pt x="4693"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 name="Freeform 29"/>
              <p:cNvSpPr>
                <a:spLocks noChangeArrowheads="1"/>
              </p:cNvSpPr>
              <p:nvPr/>
            </p:nvSpPr>
            <p:spPr bwMode="auto">
              <a:xfrm>
                <a:off x="1181" y="339"/>
                <a:ext cx="874" cy="1860"/>
              </a:xfrm>
              <a:custGeom>
                <a:avLst/>
                <a:gdLst>
                  <a:gd name="T0" fmla="*/ 2803 w 2803"/>
                  <a:gd name="T1" fmla="*/ 5982 h 5982"/>
                  <a:gd name="T2" fmla="*/ 0 w 2803"/>
                  <a:gd name="T3" fmla="*/ 0 h 5982"/>
                  <a:gd name="T4" fmla="*/ 1 w 2803"/>
                  <a:gd name="T5" fmla="*/ 0 h 5982"/>
                </a:gdLst>
                <a:ahLst/>
                <a:cxnLst>
                  <a:cxn ang="0">
                    <a:pos x="T0" y="T1"/>
                  </a:cxn>
                  <a:cxn ang="0">
                    <a:pos x="T2" y="T3"/>
                  </a:cxn>
                  <a:cxn ang="0">
                    <a:pos x="T4" y="T5"/>
                  </a:cxn>
                </a:cxnLst>
                <a:rect l="0" t="0" r="r" b="b"/>
                <a:pathLst>
                  <a:path w="2803" h="5982">
                    <a:moveTo>
                      <a:pt x="2803" y="5982"/>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 name="Freeform 30"/>
              <p:cNvSpPr>
                <a:spLocks noChangeArrowheads="1"/>
              </p:cNvSpPr>
              <p:nvPr/>
            </p:nvSpPr>
            <p:spPr bwMode="auto">
              <a:xfrm>
                <a:off x="310" y="339"/>
                <a:ext cx="871" cy="1860"/>
              </a:xfrm>
              <a:custGeom>
                <a:avLst/>
                <a:gdLst>
                  <a:gd name="T0" fmla="*/ 2802 w 2802"/>
                  <a:gd name="T1" fmla="*/ 0 h 5982"/>
                  <a:gd name="T2" fmla="*/ 0 w 2802"/>
                  <a:gd name="T3" fmla="*/ 5982 h 5982"/>
                  <a:gd name="T4" fmla="*/ 1 w 2802"/>
                  <a:gd name="T5" fmla="*/ 5982 h 5982"/>
                </a:gdLst>
                <a:ahLst/>
                <a:cxnLst>
                  <a:cxn ang="0">
                    <a:pos x="T0" y="T1"/>
                  </a:cxn>
                  <a:cxn ang="0">
                    <a:pos x="T2" y="T3"/>
                  </a:cxn>
                  <a:cxn ang="0">
                    <a:pos x="T4" y="T5"/>
                  </a:cxn>
                </a:cxnLst>
                <a:rect l="0" t="0" r="r" b="b"/>
                <a:pathLst>
                  <a:path w="2802" h="5982">
                    <a:moveTo>
                      <a:pt x="2802" y="0"/>
                    </a:moveTo>
                    <a:lnTo>
                      <a:pt x="0" y="5982"/>
                    </a:lnTo>
                    <a:lnTo>
                      <a:pt x="1" y="5982"/>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 name="Freeform 31"/>
              <p:cNvSpPr>
                <a:spLocks noChangeArrowheads="1"/>
              </p:cNvSpPr>
              <p:nvPr/>
            </p:nvSpPr>
            <p:spPr bwMode="auto">
              <a:xfrm>
                <a:off x="310" y="2465"/>
                <a:ext cx="1742" cy="1349"/>
              </a:xfrm>
              <a:custGeom>
                <a:avLst/>
                <a:gdLst>
                  <a:gd name="T0" fmla="*/ 5146 w 5600"/>
                  <a:gd name="T1" fmla="*/ 4338 h 4338"/>
                  <a:gd name="T2" fmla="*/ 5468 w 5600"/>
                  <a:gd name="T3" fmla="*/ 3659 h 4338"/>
                  <a:gd name="T4" fmla="*/ 5600 w 5600"/>
                  <a:gd name="T5" fmla="*/ 2919 h 4338"/>
                  <a:gd name="T6" fmla="*/ 5529 w 5600"/>
                  <a:gd name="T7" fmla="*/ 2171 h 4338"/>
                  <a:gd name="T8" fmla="*/ 5264 w 5600"/>
                  <a:gd name="T9" fmla="*/ 1469 h 4338"/>
                  <a:gd name="T10" fmla="*/ 4822 w 5600"/>
                  <a:gd name="T11" fmla="*/ 863 h 4338"/>
                  <a:gd name="T12" fmla="*/ 4234 w 5600"/>
                  <a:gd name="T13" fmla="*/ 395 h 4338"/>
                  <a:gd name="T14" fmla="*/ 3543 w 5600"/>
                  <a:gd name="T15" fmla="*/ 101 h 4338"/>
                  <a:gd name="T16" fmla="*/ 2799 w 5600"/>
                  <a:gd name="T17" fmla="*/ 0 h 4338"/>
                  <a:gd name="T18" fmla="*/ 2056 w 5600"/>
                  <a:gd name="T19" fmla="*/ 101 h 4338"/>
                  <a:gd name="T20" fmla="*/ 1365 w 5600"/>
                  <a:gd name="T21" fmla="*/ 395 h 4338"/>
                  <a:gd name="T22" fmla="*/ 778 w 5600"/>
                  <a:gd name="T23" fmla="*/ 863 h 4338"/>
                  <a:gd name="T24" fmla="*/ 335 w 5600"/>
                  <a:gd name="T25" fmla="*/ 1469 h 4338"/>
                  <a:gd name="T26" fmla="*/ 69 w 5600"/>
                  <a:gd name="T27" fmla="*/ 2171 h 4338"/>
                  <a:gd name="T28" fmla="*/ 0 w 5600"/>
                  <a:gd name="T29" fmla="*/ 2919 h 4338"/>
                  <a:gd name="T30" fmla="*/ 131 w 5600"/>
                  <a:gd name="T31" fmla="*/ 3659 h 4338"/>
                  <a:gd name="T32" fmla="*/ 453 w 5600"/>
                  <a:gd name="T33" fmla="*/ 4338 h 4338"/>
                  <a:gd name="T34" fmla="*/ 454 w 5600"/>
                  <a:gd name="T35" fmla="*/ 4338 h 4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00" h="4338">
                    <a:moveTo>
                      <a:pt x="5146" y="4338"/>
                    </a:moveTo>
                    <a:lnTo>
                      <a:pt x="5468" y="3659"/>
                    </a:lnTo>
                    <a:lnTo>
                      <a:pt x="5600" y="2919"/>
                    </a:lnTo>
                    <a:lnTo>
                      <a:pt x="5529" y="2171"/>
                    </a:lnTo>
                    <a:lnTo>
                      <a:pt x="5264" y="1469"/>
                    </a:lnTo>
                    <a:lnTo>
                      <a:pt x="4822" y="863"/>
                    </a:lnTo>
                    <a:lnTo>
                      <a:pt x="4234" y="395"/>
                    </a:lnTo>
                    <a:lnTo>
                      <a:pt x="3543" y="101"/>
                    </a:lnTo>
                    <a:lnTo>
                      <a:pt x="2799" y="0"/>
                    </a:lnTo>
                    <a:lnTo>
                      <a:pt x="2056" y="101"/>
                    </a:lnTo>
                    <a:lnTo>
                      <a:pt x="1365" y="395"/>
                    </a:lnTo>
                    <a:lnTo>
                      <a:pt x="778" y="863"/>
                    </a:lnTo>
                    <a:lnTo>
                      <a:pt x="335" y="1469"/>
                    </a:lnTo>
                    <a:lnTo>
                      <a:pt x="69" y="2171"/>
                    </a:lnTo>
                    <a:lnTo>
                      <a:pt x="0" y="2919"/>
                    </a:lnTo>
                    <a:lnTo>
                      <a:pt x="131" y="3659"/>
                    </a:lnTo>
                    <a:lnTo>
                      <a:pt x="453" y="4338"/>
                    </a:lnTo>
                    <a:lnTo>
                      <a:pt x="454" y="433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 name="Freeform 32"/>
              <p:cNvSpPr>
                <a:spLocks noChangeArrowheads="1"/>
              </p:cNvSpPr>
              <p:nvPr/>
            </p:nvSpPr>
            <p:spPr bwMode="auto">
              <a:xfrm>
                <a:off x="3683" y="2199"/>
                <a:ext cx="394" cy="3"/>
              </a:xfrm>
              <a:custGeom>
                <a:avLst/>
                <a:gdLst>
                  <a:gd name="T0" fmla="*/ 1270 w 1270"/>
                  <a:gd name="T1" fmla="*/ 0 h 3"/>
                  <a:gd name="T2" fmla="*/ 0 w 1270"/>
                  <a:gd name="T3" fmla="*/ 0 h 3"/>
                  <a:gd name="T4" fmla="*/ 1 w 1270"/>
                  <a:gd name="T5" fmla="*/ 0 h 3"/>
                </a:gdLst>
                <a:ahLst/>
                <a:cxnLst>
                  <a:cxn ang="0">
                    <a:pos x="T0" y="T1"/>
                  </a:cxn>
                  <a:cxn ang="0">
                    <a:pos x="T2" y="T3"/>
                  </a:cxn>
                  <a:cxn ang="0">
                    <a:pos x="T4" y="T5"/>
                  </a:cxn>
                </a:cxnLst>
                <a:rect l="0" t="0" r="r" b="b"/>
                <a:pathLst>
                  <a:path w="1270" h="3">
                    <a:moveTo>
                      <a:pt x="1270" y="0"/>
                    </a:moveTo>
                    <a:lnTo>
                      <a:pt x="0" y="0"/>
                    </a:lnTo>
                    <a:lnTo>
                      <a:pt x="1" y="0"/>
                    </a:lnTo>
                  </a:path>
                </a:pathLst>
              </a:custGeom>
              <a:noFill/>
              <a:ln w="19050">
                <a:solidFill>
                  <a:schemeClr val="tx1"/>
                </a:solidFill>
                <a:prstDash val="lgDashDotDot"/>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 name="Freeform 33"/>
              <p:cNvSpPr>
                <a:spLocks noChangeArrowheads="1"/>
              </p:cNvSpPr>
              <p:nvPr/>
            </p:nvSpPr>
            <p:spPr bwMode="auto">
              <a:xfrm>
                <a:off x="3683" y="1357"/>
                <a:ext cx="394" cy="842"/>
              </a:xfrm>
              <a:custGeom>
                <a:avLst/>
                <a:gdLst>
                  <a:gd name="T0" fmla="*/ 1270 w 1270"/>
                  <a:gd name="T1" fmla="*/ 2711 h 2711"/>
                  <a:gd name="T2" fmla="*/ 0 w 1270"/>
                  <a:gd name="T3" fmla="*/ 0 h 2711"/>
                  <a:gd name="T4" fmla="*/ 1 w 1270"/>
                  <a:gd name="T5" fmla="*/ 0 h 2711"/>
                </a:gdLst>
                <a:ahLst/>
                <a:cxnLst>
                  <a:cxn ang="0">
                    <a:pos x="T0" y="T1"/>
                  </a:cxn>
                  <a:cxn ang="0">
                    <a:pos x="T2" y="T3"/>
                  </a:cxn>
                  <a:cxn ang="0">
                    <a:pos x="T4" y="T5"/>
                  </a:cxn>
                </a:cxnLst>
                <a:rect l="0" t="0" r="r" b="b"/>
                <a:pathLst>
                  <a:path w="1270" h="2711">
                    <a:moveTo>
                      <a:pt x="1270" y="2711"/>
                    </a:moveTo>
                    <a:lnTo>
                      <a:pt x="0" y="0"/>
                    </a:lnTo>
                    <a:lnTo>
                      <a:pt x="1" y="0"/>
                    </a:lnTo>
                  </a:path>
                </a:pathLst>
              </a:custGeom>
              <a:noFill/>
              <a:ln w="19050">
                <a:solidFill>
                  <a:schemeClr val="tx1"/>
                </a:solidFill>
                <a:prstDash val="lgDashDotDot"/>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 name="Freeform 34"/>
              <p:cNvSpPr>
                <a:spLocks noChangeArrowheads="1"/>
              </p:cNvSpPr>
              <p:nvPr/>
            </p:nvSpPr>
            <p:spPr bwMode="auto">
              <a:xfrm>
                <a:off x="2332" y="339"/>
                <a:ext cx="874" cy="1860"/>
              </a:xfrm>
              <a:custGeom>
                <a:avLst/>
                <a:gdLst>
                  <a:gd name="T0" fmla="*/ 2803 w 2803"/>
                  <a:gd name="T1" fmla="*/ 0 h 5982"/>
                  <a:gd name="T2" fmla="*/ 0 w 2803"/>
                  <a:gd name="T3" fmla="*/ 5982 h 5982"/>
                  <a:gd name="T4" fmla="*/ 1 w 2803"/>
                  <a:gd name="T5" fmla="*/ 5982 h 5982"/>
                </a:gdLst>
                <a:ahLst/>
                <a:cxnLst>
                  <a:cxn ang="0">
                    <a:pos x="T0" y="T1"/>
                  </a:cxn>
                  <a:cxn ang="0">
                    <a:pos x="T2" y="T3"/>
                  </a:cxn>
                  <a:cxn ang="0">
                    <a:pos x="T4" y="T5"/>
                  </a:cxn>
                </a:cxnLst>
                <a:rect l="0" t="0" r="r" b="b"/>
                <a:pathLst>
                  <a:path w="2803" h="5982">
                    <a:moveTo>
                      <a:pt x="2803" y="0"/>
                    </a:moveTo>
                    <a:lnTo>
                      <a:pt x="0" y="5982"/>
                    </a:lnTo>
                    <a:lnTo>
                      <a:pt x="1" y="5982"/>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36" name="Group 35"/>
              <p:cNvGrpSpPr>
                <a:grpSpLocks/>
              </p:cNvGrpSpPr>
              <p:nvPr/>
            </p:nvGrpSpPr>
            <p:grpSpPr bwMode="auto">
              <a:xfrm>
                <a:off x="240" y="258"/>
                <a:ext cx="2969" cy="4062"/>
                <a:chOff x="240" y="258"/>
                <a:chExt cx="2969" cy="4062"/>
              </a:xfrm>
            </p:grpSpPr>
            <p:sp>
              <p:nvSpPr>
                <p:cNvPr id="40" name="Freeform 36"/>
                <p:cNvSpPr>
                  <a:spLocks noChangeArrowheads="1"/>
                </p:cNvSpPr>
                <p:nvPr/>
              </p:nvSpPr>
              <p:spPr bwMode="auto">
                <a:xfrm>
                  <a:off x="1181" y="258"/>
                  <a:ext cx="3" cy="325"/>
                </a:xfrm>
                <a:custGeom>
                  <a:avLst/>
                  <a:gdLst>
                    <a:gd name="T0" fmla="*/ 0 w 1"/>
                    <a:gd name="T1" fmla="*/ 0 h 1047"/>
                    <a:gd name="T2" fmla="*/ 0 w 1"/>
                    <a:gd name="T3" fmla="*/ 1047 h 1047"/>
                    <a:gd name="T4" fmla="*/ 1 w 1"/>
                    <a:gd name="T5" fmla="*/ 1047 h 1047"/>
                  </a:gdLst>
                  <a:ahLst/>
                  <a:cxnLst>
                    <a:cxn ang="0">
                      <a:pos x="T0" y="T1"/>
                    </a:cxn>
                    <a:cxn ang="0">
                      <a:pos x="T2" y="T3"/>
                    </a:cxn>
                    <a:cxn ang="0">
                      <a:pos x="T4" y="T5"/>
                    </a:cxn>
                  </a:cxnLst>
                  <a:rect l="0" t="0" r="r" b="b"/>
                  <a:pathLst>
                    <a:path w="1" h="1047">
                      <a:moveTo>
                        <a:pt x="0" y="0"/>
                      </a:moveTo>
                      <a:lnTo>
                        <a:pt x="0" y="1047"/>
                      </a:lnTo>
                      <a:lnTo>
                        <a:pt x="1" y="1047"/>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 name="Freeform 37"/>
                <p:cNvSpPr>
                  <a:spLocks noChangeArrowheads="1"/>
                </p:cNvSpPr>
                <p:nvPr/>
              </p:nvSpPr>
              <p:spPr bwMode="auto">
                <a:xfrm>
                  <a:off x="1181" y="655"/>
                  <a:ext cx="3" cy="73"/>
                </a:xfrm>
                <a:custGeom>
                  <a:avLst/>
                  <a:gdLst>
                    <a:gd name="T0" fmla="*/ 0 w 1"/>
                    <a:gd name="T1" fmla="*/ 0 h 234"/>
                    <a:gd name="T2" fmla="*/ 0 w 1"/>
                    <a:gd name="T3" fmla="*/ 234 h 234"/>
                    <a:gd name="T4" fmla="*/ 1 w 1"/>
                    <a:gd name="T5" fmla="*/ 234 h 234"/>
                  </a:gdLst>
                  <a:ahLst/>
                  <a:cxnLst>
                    <a:cxn ang="0">
                      <a:pos x="T0" y="T1"/>
                    </a:cxn>
                    <a:cxn ang="0">
                      <a:pos x="T2" y="T3"/>
                    </a:cxn>
                    <a:cxn ang="0">
                      <a:pos x="T4" y="T5"/>
                    </a:cxn>
                  </a:cxnLst>
                  <a:rect l="0" t="0" r="r" b="b"/>
                  <a:pathLst>
                    <a:path w="1" h="234">
                      <a:moveTo>
                        <a:pt x="0" y="0"/>
                      </a:moveTo>
                      <a:lnTo>
                        <a:pt x="0" y="234"/>
                      </a:lnTo>
                      <a:lnTo>
                        <a:pt x="1" y="23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 name="Freeform 38"/>
                <p:cNvSpPr>
                  <a:spLocks noChangeArrowheads="1"/>
                </p:cNvSpPr>
                <p:nvPr/>
              </p:nvSpPr>
              <p:spPr bwMode="auto">
                <a:xfrm>
                  <a:off x="1181" y="801"/>
                  <a:ext cx="3" cy="363"/>
                </a:xfrm>
                <a:custGeom>
                  <a:avLst/>
                  <a:gdLst>
                    <a:gd name="T0" fmla="*/ 0 w 1"/>
                    <a:gd name="T1" fmla="*/ 0 h 1168"/>
                    <a:gd name="T2" fmla="*/ 0 w 1"/>
                    <a:gd name="T3" fmla="*/ 1168 h 1168"/>
                    <a:gd name="T4" fmla="*/ 1 w 1"/>
                    <a:gd name="T5" fmla="*/ 1168 h 1168"/>
                  </a:gdLst>
                  <a:ahLst/>
                  <a:cxnLst>
                    <a:cxn ang="0">
                      <a:pos x="T0" y="T1"/>
                    </a:cxn>
                    <a:cxn ang="0">
                      <a:pos x="T2" y="T3"/>
                    </a:cxn>
                    <a:cxn ang="0">
                      <a:pos x="T4" y="T5"/>
                    </a:cxn>
                  </a:cxnLst>
                  <a:rect l="0" t="0" r="r" b="b"/>
                  <a:pathLst>
                    <a:path w="1" h="1168">
                      <a:moveTo>
                        <a:pt x="0" y="0"/>
                      </a:moveTo>
                      <a:lnTo>
                        <a:pt x="0" y="1168"/>
                      </a:lnTo>
                      <a:lnTo>
                        <a:pt x="1" y="116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 name="Freeform 39"/>
                <p:cNvSpPr>
                  <a:spLocks noChangeArrowheads="1"/>
                </p:cNvSpPr>
                <p:nvPr/>
              </p:nvSpPr>
              <p:spPr bwMode="auto">
                <a:xfrm>
                  <a:off x="1181" y="1237"/>
                  <a:ext cx="3" cy="73"/>
                </a:xfrm>
                <a:custGeom>
                  <a:avLst/>
                  <a:gdLst>
                    <a:gd name="T0" fmla="*/ 0 w 1"/>
                    <a:gd name="T1" fmla="*/ 0 h 233"/>
                    <a:gd name="T2" fmla="*/ 0 w 1"/>
                    <a:gd name="T3" fmla="*/ 233 h 233"/>
                    <a:gd name="T4" fmla="*/ 1 w 1"/>
                    <a:gd name="T5" fmla="*/ 233 h 233"/>
                  </a:gdLst>
                  <a:ahLst/>
                  <a:cxnLst>
                    <a:cxn ang="0">
                      <a:pos x="T0" y="T1"/>
                    </a:cxn>
                    <a:cxn ang="0">
                      <a:pos x="T2" y="T3"/>
                    </a:cxn>
                    <a:cxn ang="0">
                      <a:pos x="T4" y="T5"/>
                    </a:cxn>
                  </a:cxnLst>
                  <a:rect l="0" t="0" r="r" b="b"/>
                  <a:pathLst>
                    <a:path w="1" h="233">
                      <a:moveTo>
                        <a:pt x="0" y="0"/>
                      </a:moveTo>
                      <a:lnTo>
                        <a:pt x="0" y="233"/>
                      </a:lnTo>
                      <a:lnTo>
                        <a:pt x="1" y="233"/>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 name="Freeform 40"/>
                <p:cNvSpPr>
                  <a:spLocks noChangeArrowheads="1"/>
                </p:cNvSpPr>
                <p:nvPr/>
              </p:nvSpPr>
              <p:spPr bwMode="auto">
                <a:xfrm>
                  <a:off x="1181" y="1383"/>
                  <a:ext cx="3" cy="363"/>
                </a:xfrm>
                <a:custGeom>
                  <a:avLst/>
                  <a:gdLst>
                    <a:gd name="T0" fmla="*/ 0 w 1"/>
                    <a:gd name="T1" fmla="*/ 0 h 1168"/>
                    <a:gd name="T2" fmla="*/ 0 w 1"/>
                    <a:gd name="T3" fmla="*/ 1168 h 1168"/>
                    <a:gd name="T4" fmla="*/ 1 w 1"/>
                    <a:gd name="T5" fmla="*/ 1168 h 1168"/>
                  </a:gdLst>
                  <a:ahLst/>
                  <a:cxnLst>
                    <a:cxn ang="0">
                      <a:pos x="T0" y="T1"/>
                    </a:cxn>
                    <a:cxn ang="0">
                      <a:pos x="T2" y="T3"/>
                    </a:cxn>
                    <a:cxn ang="0">
                      <a:pos x="T4" y="T5"/>
                    </a:cxn>
                  </a:cxnLst>
                  <a:rect l="0" t="0" r="r" b="b"/>
                  <a:pathLst>
                    <a:path w="1" h="1168">
                      <a:moveTo>
                        <a:pt x="0" y="0"/>
                      </a:moveTo>
                      <a:lnTo>
                        <a:pt x="0" y="1168"/>
                      </a:lnTo>
                      <a:lnTo>
                        <a:pt x="1" y="116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 name="Freeform 41"/>
                <p:cNvSpPr>
                  <a:spLocks noChangeArrowheads="1"/>
                </p:cNvSpPr>
                <p:nvPr/>
              </p:nvSpPr>
              <p:spPr bwMode="auto">
                <a:xfrm>
                  <a:off x="1181" y="1819"/>
                  <a:ext cx="3" cy="73"/>
                </a:xfrm>
                <a:custGeom>
                  <a:avLst/>
                  <a:gdLst>
                    <a:gd name="T0" fmla="*/ 0 w 1"/>
                    <a:gd name="T1" fmla="*/ 0 h 234"/>
                    <a:gd name="T2" fmla="*/ 0 w 1"/>
                    <a:gd name="T3" fmla="*/ 234 h 234"/>
                    <a:gd name="T4" fmla="*/ 1 w 1"/>
                    <a:gd name="T5" fmla="*/ 234 h 234"/>
                  </a:gdLst>
                  <a:ahLst/>
                  <a:cxnLst>
                    <a:cxn ang="0">
                      <a:pos x="T0" y="T1"/>
                    </a:cxn>
                    <a:cxn ang="0">
                      <a:pos x="T2" y="T3"/>
                    </a:cxn>
                    <a:cxn ang="0">
                      <a:pos x="T4" y="T5"/>
                    </a:cxn>
                  </a:cxnLst>
                  <a:rect l="0" t="0" r="r" b="b"/>
                  <a:pathLst>
                    <a:path w="1" h="234">
                      <a:moveTo>
                        <a:pt x="0" y="0"/>
                      </a:moveTo>
                      <a:lnTo>
                        <a:pt x="0" y="234"/>
                      </a:lnTo>
                      <a:lnTo>
                        <a:pt x="1" y="23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 name="Freeform 42"/>
                <p:cNvSpPr>
                  <a:spLocks noChangeArrowheads="1"/>
                </p:cNvSpPr>
                <p:nvPr/>
              </p:nvSpPr>
              <p:spPr bwMode="auto">
                <a:xfrm>
                  <a:off x="1181" y="1964"/>
                  <a:ext cx="3" cy="325"/>
                </a:xfrm>
                <a:custGeom>
                  <a:avLst/>
                  <a:gdLst>
                    <a:gd name="T0" fmla="*/ 0 w 1"/>
                    <a:gd name="T1" fmla="*/ 0 h 1048"/>
                    <a:gd name="T2" fmla="*/ 0 w 1"/>
                    <a:gd name="T3" fmla="*/ 1048 h 1048"/>
                    <a:gd name="T4" fmla="*/ 1 w 1"/>
                    <a:gd name="T5" fmla="*/ 1048 h 1048"/>
                  </a:gdLst>
                  <a:ahLst/>
                  <a:cxnLst>
                    <a:cxn ang="0">
                      <a:pos x="T0" y="T1"/>
                    </a:cxn>
                    <a:cxn ang="0">
                      <a:pos x="T2" y="T3"/>
                    </a:cxn>
                    <a:cxn ang="0">
                      <a:pos x="T4" y="T5"/>
                    </a:cxn>
                  </a:cxnLst>
                  <a:rect l="0" t="0" r="r" b="b"/>
                  <a:pathLst>
                    <a:path w="1" h="1048">
                      <a:moveTo>
                        <a:pt x="0" y="0"/>
                      </a:moveTo>
                      <a:lnTo>
                        <a:pt x="0" y="1048"/>
                      </a:lnTo>
                      <a:lnTo>
                        <a:pt x="1" y="104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 name="Freeform 43"/>
                <p:cNvSpPr>
                  <a:spLocks noChangeArrowheads="1"/>
                </p:cNvSpPr>
                <p:nvPr/>
              </p:nvSpPr>
              <p:spPr bwMode="auto">
                <a:xfrm>
                  <a:off x="3206" y="258"/>
                  <a:ext cx="3" cy="333"/>
                </a:xfrm>
                <a:custGeom>
                  <a:avLst/>
                  <a:gdLst>
                    <a:gd name="T0" fmla="*/ 0 w 1"/>
                    <a:gd name="T1" fmla="*/ 0 h 1074"/>
                    <a:gd name="T2" fmla="*/ 0 w 1"/>
                    <a:gd name="T3" fmla="*/ 1074 h 1074"/>
                    <a:gd name="T4" fmla="*/ 1 w 1"/>
                    <a:gd name="T5" fmla="*/ 1074 h 1074"/>
                  </a:gdLst>
                  <a:ahLst/>
                  <a:cxnLst>
                    <a:cxn ang="0">
                      <a:pos x="T0" y="T1"/>
                    </a:cxn>
                    <a:cxn ang="0">
                      <a:pos x="T2" y="T3"/>
                    </a:cxn>
                    <a:cxn ang="0">
                      <a:pos x="T4" y="T5"/>
                    </a:cxn>
                  </a:cxnLst>
                  <a:rect l="0" t="0" r="r" b="b"/>
                  <a:pathLst>
                    <a:path w="1" h="1074">
                      <a:moveTo>
                        <a:pt x="0" y="0"/>
                      </a:moveTo>
                      <a:lnTo>
                        <a:pt x="0" y="1074"/>
                      </a:lnTo>
                      <a:lnTo>
                        <a:pt x="1" y="107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 name="Freeform 44"/>
                <p:cNvSpPr>
                  <a:spLocks noChangeArrowheads="1"/>
                </p:cNvSpPr>
                <p:nvPr/>
              </p:nvSpPr>
              <p:spPr bwMode="auto">
                <a:xfrm>
                  <a:off x="3206" y="664"/>
                  <a:ext cx="3" cy="72"/>
                </a:xfrm>
                <a:custGeom>
                  <a:avLst/>
                  <a:gdLst>
                    <a:gd name="T0" fmla="*/ 0 w 1"/>
                    <a:gd name="T1" fmla="*/ 0 h 234"/>
                    <a:gd name="T2" fmla="*/ 0 w 1"/>
                    <a:gd name="T3" fmla="*/ 234 h 234"/>
                    <a:gd name="T4" fmla="*/ 1 w 1"/>
                    <a:gd name="T5" fmla="*/ 234 h 234"/>
                  </a:gdLst>
                  <a:ahLst/>
                  <a:cxnLst>
                    <a:cxn ang="0">
                      <a:pos x="T0" y="T1"/>
                    </a:cxn>
                    <a:cxn ang="0">
                      <a:pos x="T2" y="T3"/>
                    </a:cxn>
                    <a:cxn ang="0">
                      <a:pos x="T4" y="T5"/>
                    </a:cxn>
                  </a:cxnLst>
                  <a:rect l="0" t="0" r="r" b="b"/>
                  <a:pathLst>
                    <a:path w="1" h="234">
                      <a:moveTo>
                        <a:pt x="0" y="0"/>
                      </a:moveTo>
                      <a:lnTo>
                        <a:pt x="0" y="234"/>
                      </a:lnTo>
                      <a:lnTo>
                        <a:pt x="1" y="23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 name="Freeform 45"/>
                <p:cNvSpPr>
                  <a:spLocks noChangeArrowheads="1"/>
                </p:cNvSpPr>
                <p:nvPr/>
              </p:nvSpPr>
              <p:spPr bwMode="auto">
                <a:xfrm>
                  <a:off x="3206" y="809"/>
                  <a:ext cx="3" cy="364"/>
                </a:xfrm>
                <a:custGeom>
                  <a:avLst/>
                  <a:gdLst>
                    <a:gd name="T0" fmla="*/ 0 w 1"/>
                    <a:gd name="T1" fmla="*/ 0 h 1168"/>
                    <a:gd name="T2" fmla="*/ 0 w 1"/>
                    <a:gd name="T3" fmla="*/ 1168 h 1168"/>
                    <a:gd name="T4" fmla="*/ 1 w 1"/>
                    <a:gd name="T5" fmla="*/ 1168 h 1168"/>
                  </a:gdLst>
                  <a:ahLst/>
                  <a:cxnLst>
                    <a:cxn ang="0">
                      <a:pos x="T0" y="T1"/>
                    </a:cxn>
                    <a:cxn ang="0">
                      <a:pos x="T2" y="T3"/>
                    </a:cxn>
                    <a:cxn ang="0">
                      <a:pos x="T4" y="T5"/>
                    </a:cxn>
                  </a:cxnLst>
                  <a:rect l="0" t="0" r="r" b="b"/>
                  <a:pathLst>
                    <a:path w="1" h="1168">
                      <a:moveTo>
                        <a:pt x="0" y="0"/>
                      </a:moveTo>
                      <a:lnTo>
                        <a:pt x="0" y="1168"/>
                      </a:lnTo>
                      <a:lnTo>
                        <a:pt x="1" y="116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 name="Freeform 46"/>
                <p:cNvSpPr>
                  <a:spLocks noChangeArrowheads="1"/>
                </p:cNvSpPr>
                <p:nvPr/>
              </p:nvSpPr>
              <p:spPr bwMode="auto">
                <a:xfrm>
                  <a:off x="3206" y="1246"/>
                  <a:ext cx="3" cy="72"/>
                </a:xfrm>
                <a:custGeom>
                  <a:avLst/>
                  <a:gdLst>
                    <a:gd name="T0" fmla="*/ 0 w 1"/>
                    <a:gd name="T1" fmla="*/ 0 h 233"/>
                    <a:gd name="T2" fmla="*/ 0 w 1"/>
                    <a:gd name="T3" fmla="*/ 233 h 233"/>
                    <a:gd name="T4" fmla="*/ 1 w 1"/>
                    <a:gd name="T5" fmla="*/ 233 h 233"/>
                  </a:gdLst>
                  <a:ahLst/>
                  <a:cxnLst>
                    <a:cxn ang="0">
                      <a:pos x="T0" y="T1"/>
                    </a:cxn>
                    <a:cxn ang="0">
                      <a:pos x="T2" y="T3"/>
                    </a:cxn>
                    <a:cxn ang="0">
                      <a:pos x="T4" y="T5"/>
                    </a:cxn>
                  </a:cxnLst>
                  <a:rect l="0" t="0" r="r" b="b"/>
                  <a:pathLst>
                    <a:path w="1" h="233">
                      <a:moveTo>
                        <a:pt x="0" y="0"/>
                      </a:moveTo>
                      <a:lnTo>
                        <a:pt x="0" y="233"/>
                      </a:lnTo>
                      <a:lnTo>
                        <a:pt x="1" y="233"/>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 name="Freeform 47"/>
                <p:cNvSpPr>
                  <a:spLocks noChangeArrowheads="1"/>
                </p:cNvSpPr>
                <p:nvPr/>
              </p:nvSpPr>
              <p:spPr bwMode="auto">
                <a:xfrm>
                  <a:off x="3206" y="1391"/>
                  <a:ext cx="3" cy="364"/>
                </a:xfrm>
                <a:custGeom>
                  <a:avLst/>
                  <a:gdLst>
                    <a:gd name="T0" fmla="*/ 0 w 1"/>
                    <a:gd name="T1" fmla="*/ 0 h 1168"/>
                    <a:gd name="T2" fmla="*/ 0 w 1"/>
                    <a:gd name="T3" fmla="*/ 1168 h 1168"/>
                    <a:gd name="T4" fmla="*/ 1 w 1"/>
                    <a:gd name="T5" fmla="*/ 1168 h 1168"/>
                  </a:gdLst>
                  <a:ahLst/>
                  <a:cxnLst>
                    <a:cxn ang="0">
                      <a:pos x="T0" y="T1"/>
                    </a:cxn>
                    <a:cxn ang="0">
                      <a:pos x="T2" y="T3"/>
                    </a:cxn>
                    <a:cxn ang="0">
                      <a:pos x="T4" y="T5"/>
                    </a:cxn>
                  </a:cxnLst>
                  <a:rect l="0" t="0" r="r" b="b"/>
                  <a:pathLst>
                    <a:path w="1" h="1168">
                      <a:moveTo>
                        <a:pt x="0" y="0"/>
                      </a:moveTo>
                      <a:lnTo>
                        <a:pt x="0" y="1168"/>
                      </a:lnTo>
                      <a:lnTo>
                        <a:pt x="1" y="116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 name="Freeform 48"/>
                <p:cNvSpPr>
                  <a:spLocks noChangeArrowheads="1"/>
                </p:cNvSpPr>
                <p:nvPr/>
              </p:nvSpPr>
              <p:spPr bwMode="auto">
                <a:xfrm>
                  <a:off x="3206" y="1827"/>
                  <a:ext cx="3" cy="73"/>
                </a:xfrm>
                <a:custGeom>
                  <a:avLst/>
                  <a:gdLst>
                    <a:gd name="T0" fmla="*/ 0 w 1"/>
                    <a:gd name="T1" fmla="*/ 0 h 234"/>
                    <a:gd name="T2" fmla="*/ 0 w 1"/>
                    <a:gd name="T3" fmla="*/ 234 h 234"/>
                    <a:gd name="T4" fmla="*/ 1 w 1"/>
                    <a:gd name="T5" fmla="*/ 234 h 234"/>
                  </a:gdLst>
                  <a:ahLst/>
                  <a:cxnLst>
                    <a:cxn ang="0">
                      <a:pos x="T0" y="T1"/>
                    </a:cxn>
                    <a:cxn ang="0">
                      <a:pos x="T2" y="T3"/>
                    </a:cxn>
                    <a:cxn ang="0">
                      <a:pos x="T4" y="T5"/>
                    </a:cxn>
                  </a:cxnLst>
                  <a:rect l="0" t="0" r="r" b="b"/>
                  <a:pathLst>
                    <a:path w="1" h="234">
                      <a:moveTo>
                        <a:pt x="0" y="0"/>
                      </a:moveTo>
                      <a:lnTo>
                        <a:pt x="0" y="234"/>
                      </a:lnTo>
                      <a:lnTo>
                        <a:pt x="1" y="23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 name="Freeform 49"/>
                <p:cNvSpPr>
                  <a:spLocks noChangeArrowheads="1"/>
                </p:cNvSpPr>
                <p:nvPr/>
              </p:nvSpPr>
              <p:spPr bwMode="auto">
                <a:xfrm>
                  <a:off x="3206" y="1973"/>
                  <a:ext cx="3" cy="333"/>
                </a:xfrm>
                <a:custGeom>
                  <a:avLst/>
                  <a:gdLst>
                    <a:gd name="T0" fmla="*/ 0 w 1"/>
                    <a:gd name="T1" fmla="*/ 0 h 1075"/>
                    <a:gd name="T2" fmla="*/ 0 w 1"/>
                    <a:gd name="T3" fmla="*/ 1075 h 1075"/>
                    <a:gd name="T4" fmla="*/ 1 w 1"/>
                    <a:gd name="T5" fmla="*/ 1075 h 1075"/>
                  </a:gdLst>
                  <a:ahLst/>
                  <a:cxnLst>
                    <a:cxn ang="0">
                      <a:pos x="T0" y="T1"/>
                    </a:cxn>
                    <a:cxn ang="0">
                      <a:pos x="T2" y="T3"/>
                    </a:cxn>
                    <a:cxn ang="0">
                      <a:pos x="T4" y="T5"/>
                    </a:cxn>
                  </a:cxnLst>
                  <a:rect l="0" t="0" r="r" b="b"/>
                  <a:pathLst>
                    <a:path w="1" h="1075">
                      <a:moveTo>
                        <a:pt x="0" y="0"/>
                      </a:moveTo>
                      <a:lnTo>
                        <a:pt x="0" y="1075"/>
                      </a:lnTo>
                      <a:lnTo>
                        <a:pt x="1" y="1075"/>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 name="Freeform 50"/>
                <p:cNvSpPr>
                  <a:spLocks noChangeArrowheads="1"/>
                </p:cNvSpPr>
                <p:nvPr/>
              </p:nvSpPr>
              <p:spPr bwMode="auto">
                <a:xfrm>
                  <a:off x="1181" y="2390"/>
                  <a:ext cx="3" cy="274"/>
                </a:xfrm>
                <a:custGeom>
                  <a:avLst/>
                  <a:gdLst>
                    <a:gd name="T0" fmla="*/ 0 w 1"/>
                    <a:gd name="T1" fmla="*/ 0 h 885"/>
                    <a:gd name="T2" fmla="*/ 0 w 1"/>
                    <a:gd name="T3" fmla="*/ 885 h 885"/>
                    <a:gd name="T4" fmla="*/ 1 w 1"/>
                    <a:gd name="T5" fmla="*/ 885 h 885"/>
                  </a:gdLst>
                  <a:ahLst/>
                  <a:cxnLst>
                    <a:cxn ang="0">
                      <a:pos x="T0" y="T1"/>
                    </a:cxn>
                    <a:cxn ang="0">
                      <a:pos x="T2" y="T3"/>
                    </a:cxn>
                    <a:cxn ang="0">
                      <a:pos x="T4" y="T5"/>
                    </a:cxn>
                  </a:cxnLst>
                  <a:rect l="0" t="0" r="r" b="b"/>
                  <a:pathLst>
                    <a:path w="1" h="885">
                      <a:moveTo>
                        <a:pt x="0" y="0"/>
                      </a:moveTo>
                      <a:lnTo>
                        <a:pt x="0" y="885"/>
                      </a:lnTo>
                      <a:lnTo>
                        <a:pt x="1" y="885"/>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 name="Freeform 51"/>
                <p:cNvSpPr>
                  <a:spLocks noChangeArrowheads="1"/>
                </p:cNvSpPr>
                <p:nvPr/>
              </p:nvSpPr>
              <p:spPr bwMode="auto">
                <a:xfrm>
                  <a:off x="1181" y="2737"/>
                  <a:ext cx="3" cy="72"/>
                </a:xfrm>
                <a:custGeom>
                  <a:avLst/>
                  <a:gdLst>
                    <a:gd name="T0" fmla="*/ 0 w 1"/>
                    <a:gd name="T1" fmla="*/ 0 h 234"/>
                    <a:gd name="T2" fmla="*/ 0 w 1"/>
                    <a:gd name="T3" fmla="*/ 234 h 234"/>
                    <a:gd name="T4" fmla="*/ 1 w 1"/>
                    <a:gd name="T5" fmla="*/ 234 h 234"/>
                  </a:gdLst>
                  <a:ahLst/>
                  <a:cxnLst>
                    <a:cxn ang="0">
                      <a:pos x="T0" y="T1"/>
                    </a:cxn>
                    <a:cxn ang="0">
                      <a:pos x="T2" y="T3"/>
                    </a:cxn>
                    <a:cxn ang="0">
                      <a:pos x="T4" y="T5"/>
                    </a:cxn>
                  </a:cxnLst>
                  <a:rect l="0" t="0" r="r" b="b"/>
                  <a:pathLst>
                    <a:path w="1" h="234">
                      <a:moveTo>
                        <a:pt x="0" y="0"/>
                      </a:moveTo>
                      <a:lnTo>
                        <a:pt x="0" y="234"/>
                      </a:lnTo>
                      <a:lnTo>
                        <a:pt x="1" y="23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 name="Freeform 52"/>
                <p:cNvSpPr>
                  <a:spLocks noChangeArrowheads="1"/>
                </p:cNvSpPr>
                <p:nvPr/>
              </p:nvSpPr>
              <p:spPr bwMode="auto">
                <a:xfrm>
                  <a:off x="1181" y="2882"/>
                  <a:ext cx="3" cy="364"/>
                </a:xfrm>
                <a:custGeom>
                  <a:avLst/>
                  <a:gdLst>
                    <a:gd name="T0" fmla="*/ 0 w 1"/>
                    <a:gd name="T1" fmla="*/ 0 h 1168"/>
                    <a:gd name="T2" fmla="*/ 0 w 1"/>
                    <a:gd name="T3" fmla="*/ 1168 h 1168"/>
                    <a:gd name="T4" fmla="*/ 1 w 1"/>
                    <a:gd name="T5" fmla="*/ 1168 h 1168"/>
                  </a:gdLst>
                  <a:ahLst/>
                  <a:cxnLst>
                    <a:cxn ang="0">
                      <a:pos x="T0" y="T1"/>
                    </a:cxn>
                    <a:cxn ang="0">
                      <a:pos x="T2" y="T3"/>
                    </a:cxn>
                    <a:cxn ang="0">
                      <a:pos x="T4" y="T5"/>
                    </a:cxn>
                  </a:cxnLst>
                  <a:rect l="0" t="0" r="r" b="b"/>
                  <a:pathLst>
                    <a:path w="1" h="1168">
                      <a:moveTo>
                        <a:pt x="0" y="0"/>
                      </a:moveTo>
                      <a:lnTo>
                        <a:pt x="0" y="1168"/>
                      </a:lnTo>
                      <a:lnTo>
                        <a:pt x="1" y="116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 name="Freeform 53"/>
                <p:cNvSpPr>
                  <a:spLocks noChangeArrowheads="1"/>
                </p:cNvSpPr>
                <p:nvPr/>
              </p:nvSpPr>
              <p:spPr bwMode="auto">
                <a:xfrm>
                  <a:off x="1181" y="3464"/>
                  <a:ext cx="3" cy="364"/>
                </a:xfrm>
                <a:custGeom>
                  <a:avLst/>
                  <a:gdLst>
                    <a:gd name="T0" fmla="*/ 0 w 1"/>
                    <a:gd name="T1" fmla="*/ 0 h 1168"/>
                    <a:gd name="T2" fmla="*/ 0 w 1"/>
                    <a:gd name="T3" fmla="*/ 1168 h 1168"/>
                    <a:gd name="T4" fmla="*/ 1 w 1"/>
                    <a:gd name="T5" fmla="*/ 1168 h 1168"/>
                  </a:gdLst>
                  <a:ahLst/>
                  <a:cxnLst>
                    <a:cxn ang="0">
                      <a:pos x="T0" y="T1"/>
                    </a:cxn>
                    <a:cxn ang="0">
                      <a:pos x="T2" y="T3"/>
                    </a:cxn>
                    <a:cxn ang="0">
                      <a:pos x="T4" y="T5"/>
                    </a:cxn>
                  </a:cxnLst>
                  <a:rect l="0" t="0" r="r" b="b"/>
                  <a:pathLst>
                    <a:path w="1" h="1168">
                      <a:moveTo>
                        <a:pt x="0" y="0"/>
                      </a:moveTo>
                      <a:lnTo>
                        <a:pt x="0" y="1168"/>
                      </a:lnTo>
                      <a:lnTo>
                        <a:pt x="1" y="116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 name="Freeform 54"/>
                <p:cNvSpPr>
                  <a:spLocks noChangeArrowheads="1"/>
                </p:cNvSpPr>
                <p:nvPr/>
              </p:nvSpPr>
              <p:spPr bwMode="auto">
                <a:xfrm>
                  <a:off x="1181" y="3900"/>
                  <a:ext cx="3" cy="73"/>
                </a:xfrm>
                <a:custGeom>
                  <a:avLst/>
                  <a:gdLst>
                    <a:gd name="T0" fmla="*/ 0 w 1"/>
                    <a:gd name="T1" fmla="*/ 0 h 234"/>
                    <a:gd name="T2" fmla="*/ 0 w 1"/>
                    <a:gd name="T3" fmla="*/ 234 h 234"/>
                    <a:gd name="T4" fmla="*/ 1 w 1"/>
                    <a:gd name="T5" fmla="*/ 234 h 234"/>
                  </a:gdLst>
                  <a:ahLst/>
                  <a:cxnLst>
                    <a:cxn ang="0">
                      <a:pos x="T0" y="T1"/>
                    </a:cxn>
                    <a:cxn ang="0">
                      <a:pos x="T2" y="T3"/>
                    </a:cxn>
                    <a:cxn ang="0">
                      <a:pos x="T4" y="T5"/>
                    </a:cxn>
                  </a:cxnLst>
                  <a:rect l="0" t="0" r="r" b="b"/>
                  <a:pathLst>
                    <a:path w="1" h="234">
                      <a:moveTo>
                        <a:pt x="0" y="0"/>
                      </a:moveTo>
                      <a:lnTo>
                        <a:pt x="0" y="234"/>
                      </a:lnTo>
                      <a:lnTo>
                        <a:pt x="1" y="23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 name="Freeform 55"/>
                <p:cNvSpPr>
                  <a:spLocks noChangeArrowheads="1"/>
                </p:cNvSpPr>
                <p:nvPr/>
              </p:nvSpPr>
              <p:spPr bwMode="auto">
                <a:xfrm>
                  <a:off x="1181" y="4046"/>
                  <a:ext cx="3" cy="274"/>
                </a:xfrm>
                <a:custGeom>
                  <a:avLst/>
                  <a:gdLst>
                    <a:gd name="T0" fmla="*/ 0 w 1"/>
                    <a:gd name="T1" fmla="*/ 0 h 885"/>
                    <a:gd name="T2" fmla="*/ 0 w 1"/>
                    <a:gd name="T3" fmla="*/ 885 h 885"/>
                    <a:gd name="T4" fmla="*/ 1 w 1"/>
                    <a:gd name="T5" fmla="*/ 885 h 885"/>
                  </a:gdLst>
                  <a:ahLst/>
                  <a:cxnLst>
                    <a:cxn ang="0">
                      <a:pos x="T0" y="T1"/>
                    </a:cxn>
                    <a:cxn ang="0">
                      <a:pos x="T2" y="T3"/>
                    </a:cxn>
                    <a:cxn ang="0">
                      <a:pos x="T4" y="T5"/>
                    </a:cxn>
                  </a:cxnLst>
                  <a:rect l="0" t="0" r="r" b="b"/>
                  <a:pathLst>
                    <a:path w="1" h="885">
                      <a:moveTo>
                        <a:pt x="0" y="0"/>
                      </a:moveTo>
                      <a:lnTo>
                        <a:pt x="0" y="885"/>
                      </a:lnTo>
                      <a:lnTo>
                        <a:pt x="1" y="885"/>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 name="Freeform 56"/>
                <p:cNvSpPr>
                  <a:spLocks noChangeArrowheads="1"/>
                </p:cNvSpPr>
                <p:nvPr/>
              </p:nvSpPr>
              <p:spPr bwMode="auto">
                <a:xfrm>
                  <a:off x="240" y="3335"/>
                  <a:ext cx="260" cy="3"/>
                </a:xfrm>
                <a:custGeom>
                  <a:avLst/>
                  <a:gdLst>
                    <a:gd name="T0" fmla="*/ 0 w 834"/>
                    <a:gd name="T1" fmla="*/ 0 h 3"/>
                    <a:gd name="T2" fmla="*/ 833 w 834"/>
                    <a:gd name="T3" fmla="*/ 0 h 3"/>
                    <a:gd name="T4" fmla="*/ 834 w 834"/>
                    <a:gd name="T5" fmla="*/ 0 h 3"/>
                  </a:gdLst>
                  <a:ahLst/>
                  <a:cxnLst>
                    <a:cxn ang="0">
                      <a:pos x="T0" y="T1"/>
                    </a:cxn>
                    <a:cxn ang="0">
                      <a:pos x="T2" y="T3"/>
                    </a:cxn>
                    <a:cxn ang="0">
                      <a:pos x="T4" y="T5"/>
                    </a:cxn>
                  </a:cxnLst>
                  <a:rect l="0" t="0" r="r" b="b"/>
                  <a:pathLst>
                    <a:path w="834" h="3">
                      <a:moveTo>
                        <a:pt x="0" y="0"/>
                      </a:moveTo>
                      <a:lnTo>
                        <a:pt x="833" y="0"/>
                      </a:lnTo>
                      <a:lnTo>
                        <a:pt x="83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 name="Freeform 57"/>
                <p:cNvSpPr>
                  <a:spLocks noChangeArrowheads="1"/>
                </p:cNvSpPr>
                <p:nvPr/>
              </p:nvSpPr>
              <p:spPr bwMode="auto">
                <a:xfrm>
                  <a:off x="573" y="3335"/>
                  <a:ext cx="73" cy="3"/>
                </a:xfrm>
                <a:custGeom>
                  <a:avLst/>
                  <a:gdLst>
                    <a:gd name="T0" fmla="*/ 0 w 235"/>
                    <a:gd name="T1" fmla="*/ 0 h 3"/>
                    <a:gd name="T2" fmla="*/ 234 w 235"/>
                    <a:gd name="T3" fmla="*/ 0 h 3"/>
                    <a:gd name="T4" fmla="*/ 235 w 235"/>
                    <a:gd name="T5" fmla="*/ 0 h 3"/>
                  </a:gdLst>
                  <a:ahLst/>
                  <a:cxnLst>
                    <a:cxn ang="0">
                      <a:pos x="T0" y="T1"/>
                    </a:cxn>
                    <a:cxn ang="0">
                      <a:pos x="T2" y="T3"/>
                    </a:cxn>
                    <a:cxn ang="0">
                      <a:pos x="T4" y="T5"/>
                    </a:cxn>
                  </a:cxnLst>
                  <a:rect l="0" t="0" r="r" b="b"/>
                  <a:pathLst>
                    <a:path w="235" h="3">
                      <a:moveTo>
                        <a:pt x="0" y="0"/>
                      </a:moveTo>
                      <a:lnTo>
                        <a:pt x="234" y="0"/>
                      </a:lnTo>
                      <a:lnTo>
                        <a:pt x="235"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 name="Freeform 58"/>
                <p:cNvSpPr>
                  <a:spLocks noChangeArrowheads="1"/>
                </p:cNvSpPr>
                <p:nvPr/>
              </p:nvSpPr>
              <p:spPr bwMode="auto">
                <a:xfrm>
                  <a:off x="719" y="3335"/>
                  <a:ext cx="361" cy="3"/>
                </a:xfrm>
                <a:custGeom>
                  <a:avLst/>
                  <a:gdLst>
                    <a:gd name="T0" fmla="*/ 0 w 1168"/>
                    <a:gd name="T1" fmla="*/ 0 h 3"/>
                    <a:gd name="T2" fmla="*/ 1167 w 1168"/>
                    <a:gd name="T3" fmla="*/ 0 h 3"/>
                    <a:gd name="T4" fmla="*/ 1168 w 1168"/>
                    <a:gd name="T5" fmla="*/ 0 h 3"/>
                  </a:gdLst>
                  <a:ahLst/>
                  <a:cxnLst>
                    <a:cxn ang="0">
                      <a:pos x="T0" y="T1"/>
                    </a:cxn>
                    <a:cxn ang="0">
                      <a:pos x="T2" y="T3"/>
                    </a:cxn>
                    <a:cxn ang="0">
                      <a:pos x="T4" y="T5"/>
                    </a:cxn>
                  </a:cxnLst>
                  <a:rect l="0" t="0" r="r" b="b"/>
                  <a:pathLst>
                    <a:path w="1168" h="3">
                      <a:moveTo>
                        <a:pt x="0" y="0"/>
                      </a:moveTo>
                      <a:lnTo>
                        <a:pt x="1167" y="0"/>
                      </a:lnTo>
                      <a:lnTo>
                        <a:pt x="1168"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 name="Freeform 59"/>
                <p:cNvSpPr>
                  <a:spLocks noChangeArrowheads="1"/>
                </p:cNvSpPr>
                <p:nvPr/>
              </p:nvSpPr>
              <p:spPr bwMode="auto">
                <a:xfrm>
                  <a:off x="1153" y="3335"/>
                  <a:ext cx="73" cy="3"/>
                </a:xfrm>
                <a:custGeom>
                  <a:avLst/>
                  <a:gdLst>
                    <a:gd name="T0" fmla="*/ 0 w 235"/>
                    <a:gd name="T1" fmla="*/ 0 h 3"/>
                    <a:gd name="T2" fmla="*/ 234 w 235"/>
                    <a:gd name="T3" fmla="*/ 0 h 3"/>
                    <a:gd name="T4" fmla="*/ 235 w 235"/>
                    <a:gd name="T5" fmla="*/ 0 h 3"/>
                  </a:gdLst>
                  <a:ahLst/>
                  <a:cxnLst>
                    <a:cxn ang="0">
                      <a:pos x="T0" y="T1"/>
                    </a:cxn>
                    <a:cxn ang="0">
                      <a:pos x="T2" y="T3"/>
                    </a:cxn>
                    <a:cxn ang="0">
                      <a:pos x="T4" y="T5"/>
                    </a:cxn>
                  </a:cxnLst>
                  <a:rect l="0" t="0" r="r" b="b"/>
                  <a:pathLst>
                    <a:path w="235" h="3">
                      <a:moveTo>
                        <a:pt x="0" y="0"/>
                      </a:moveTo>
                      <a:lnTo>
                        <a:pt x="234" y="0"/>
                      </a:lnTo>
                      <a:lnTo>
                        <a:pt x="235"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 name="Freeform 60"/>
                <p:cNvSpPr>
                  <a:spLocks noChangeArrowheads="1"/>
                </p:cNvSpPr>
                <p:nvPr/>
              </p:nvSpPr>
              <p:spPr bwMode="auto">
                <a:xfrm>
                  <a:off x="1299" y="3335"/>
                  <a:ext cx="364" cy="3"/>
                </a:xfrm>
                <a:custGeom>
                  <a:avLst/>
                  <a:gdLst>
                    <a:gd name="T0" fmla="*/ 0 w 1169"/>
                    <a:gd name="T1" fmla="*/ 0 h 3"/>
                    <a:gd name="T2" fmla="*/ 1168 w 1169"/>
                    <a:gd name="T3" fmla="*/ 0 h 3"/>
                    <a:gd name="T4" fmla="*/ 1169 w 1169"/>
                    <a:gd name="T5" fmla="*/ 0 h 3"/>
                  </a:gdLst>
                  <a:ahLst/>
                  <a:cxnLst>
                    <a:cxn ang="0">
                      <a:pos x="T0" y="T1"/>
                    </a:cxn>
                    <a:cxn ang="0">
                      <a:pos x="T2" y="T3"/>
                    </a:cxn>
                    <a:cxn ang="0">
                      <a:pos x="T4" y="T5"/>
                    </a:cxn>
                  </a:cxnLst>
                  <a:rect l="0" t="0" r="r" b="b"/>
                  <a:pathLst>
                    <a:path w="1169" h="3">
                      <a:moveTo>
                        <a:pt x="0" y="0"/>
                      </a:moveTo>
                      <a:lnTo>
                        <a:pt x="1168" y="0"/>
                      </a:lnTo>
                      <a:lnTo>
                        <a:pt x="1169"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 name="Freeform 61"/>
                <p:cNvSpPr>
                  <a:spLocks noChangeArrowheads="1"/>
                </p:cNvSpPr>
                <p:nvPr/>
              </p:nvSpPr>
              <p:spPr bwMode="auto">
                <a:xfrm>
                  <a:off x="1736" y="3335"/>
                  <a:ext cx="73" cy="3"/>
                </a:xfrm>
                <a:custGeom>
                  <a:avLst/>
                  <a:gdLst>
                    <a:gd name="T0" fmla="*/ 0 w 234"/>
                    <a:gd name="T1" fmla="*/ 0 h 3"/>
                    <a:gd name="T2" fmla="*/ 233 w 234"/>
                    <a:gd name="T3" fmla="*/ 0 h 3"/>
                    <a:gd name="T4" fmla="*/ 234 w 234"/>
                    <a:gd name="T5" fmla="*/ 0 h 3"/>
                  </a:gdLst>
                  <a:ahLst/>
                  <a:cxnLst>
                    <a:cxn ang="0">
                      <a:pos x="T0" y="T1"/>
                    </a:cxn>
                    <a:cxn ang="0">
                      <a:pos x="T2" y="T3"/>
                    </a:cxn>
                    <a:cxn ang="0">
                      <a:pos x="T4" y="T5"/>
                    </a:cxn>
                  </a:cxnLst>
                  <a:rect l="0" t="0" r="r" b="b"/>
                  <a:pathLst>
                    <a:path w="234" h="3">
                      <a:moveTo>
                        <a:pt x="0" y="0"/>
                      </a:moveTo>
                      <a:lnTo>
                        <a:pt x="233" y="0"/>
                      </a:lnTo>
                      <a:lnTo>
                        <a:pt x="23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 name="Freeform 62"/>
                <p:cNvSpPr>
                  <a:spLocks noChangeArrowheads="1"/>
                </p:cNvSpPr>
                <p:nvPr/>
              </p:nvSpPr>
              <p:spPr bwMode="auto">
                <a:xfrm>
                  <a:off x="1881" y="3335"/>
                  <a:ext cx="261" cy="3"/>
                </a:xfrm>
                <a:custGeom>
                  <a:avLst/>
                  <a:gdLst>
                    <a:gd name="T0" fmla="*/ 0 w 835"/>
                    <a:gd name="T1" fmla="*/ 0 h 3"/>
                    <a:gd name="T2" fmla="*/ 834 w 835"/>
                    <a:gd name="T3" fmla="*/ 0 h 3"/>
                    <a:gd name="T4" fmla="*/ 835 w 835"/>
                    <a:gd name="T5" fmla="*/ 0 h 3"/>
                  </a:gdLst>
                  <a:ahLst/>
                  <a:cxnLst>
                    <a:cxn ang="0">
                      <a:pos x="T0" y="T1"/>
                    </a:cxn>
                    <a:cxn ang="0">
                      <a:pos x="T2" y="T3"/>
                    </a:cxn>
                    <a:cxn ang="0">
                      <a:pos x="T4" y="T5"/>
                    </a:cxn>
                  </a:cxnLst>
                  <a:rect l="0" t="0" r="r" b="b"/>
                  <a:pathLst>
                    <a:path w="835" h="3">
                      <a:moveTo>
                        <a:pt x="0" y="0"/>
                      </a:moveTo>
                      <a:lnTo>
                        <a:pt x="834" y="0"/>
                      </a:lnTo>
                      <a:lnTo>
                        <a:pt x="835"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37" name="Freeform 63"/>
              <p:cNvSpPr>
                <a:spLocks noChangeArrowheads="1"/>
              </p:cNvSpPr>
              <p:nvPr/>
            </p:nvSpPr>
            <p:spPr bwMode="auto">
              <a:xfrm>
                <a:off x="450" y="3814"/>
                <a:ext cx="1437" cy="389"/>
              </a:xfrm>
              <a:custGeom>
                <a:avLst/>
                <a:gdLst>
                  <a:gd name="T0" fmla="*/ 0 w 4610"/>
                  <a:gd name="T1" fmla="*/ 0 h 1253"/>
                  <a:gd name="T2" fmla="*/ 507 w 4610"/>
                  <a:gd name="T3" fmla="*/ 581 h 1253"/>
                  <a:gd name="T4" fmla="*/ 1152 w 4610"/>
                  <a:gd name="T5" fmla="*/ 1003 h 1253"/>
                  <a:gd name="T6" fmla="*/ 1887 w 4610"/>
                  <a:gd name="T7" fmla="*/ 1232 h 1253"/>
                  <a:gd name="T8" fmla="*/ 2658 w 4610"/>
                  <a:gd name="T9" fmla="*/ 1253 h 1253"/>
                  <a:gd name="T10" fmla="*/ 3405 w 4610"/>
                  <a:gd name="T11" fmla="*/ 1063 h 1253"/>
                  <a:gd name="T12" fmla="*/ 4072 w 4610"/>
                  <a:gd name="T13" fmla="*/ 676 h 1253"/>
                  <a:gd name="T14" fmla="*/ 4609 w 4610"/>
                  <a:gd name="T15" fmla="*/ 122 h 1253"/>
                  <a:gd name="T16" fmla="*/ 4610 w 4610"/>
                  <a:gd name="T17" fmla="*/ 122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0" h="1253">
                    <a:moveTo>
                      <a:pt x="0" y="0"/>
                    </a:moveTo>
                    <a:lnTo>
                      <a:pt x="507" y="581"/>
                    </a:lnTo>
                    <a:lnTo>
                      <a:pt x="1152" y="1003"/>
                    </a:lnTo>
                    <a:lnTo>
                      <a:pt x="1887" y="1232"/>
                    </a:lnTo>
                    <a:lnTo>
                      <a:pt x="2658" y="1253"/>
                    </a:lnTo>
                    <a:lnTo>
                      <a:pt x="3405" y="1063"/>
                    </a:lnTo>
                    <a:lnTo>
                      <a:pt x="4072" y="676"/>
                    </a:lnTo>
                    <a:lnTo>
                      <a:pt x="4609" y="122"/>
                    </a:lnTo>
                    <a:lnTo>
                      <a:pt x="4610" y="122"/>
                    </a:lnTo>
                  </a:path>
                </a:pathLst>
              </a:custGeom>
              <a:noFill/>
              <a:ln w="19050">
                <a:solidFill>
                  <a:schemeClr val="tx1"/>
                </a:solidFill>
                <a:prstDash val="lgDashDotDot"/>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 name="Freeform 64"/>
              <p:cNvSpPr>
                <a:spLocks noChangeArrowheads="1"/>
              </p:cNvSpPr>
              <p:nvPr/>
            </p:nvSpPr>
            <p:spPr bwMode="auto">
              <a:xfrm>
                <a:off x="3206" y="339"/>
                <a:ext cx="477" cy="1018"/>
              </a:xfrm>
              <a:custGeom>
                <a:avLst/>
                <a:gdLst>
                  <a:gd name="T0" fmla="*/ 1532 w 1532"/>
                  <a:gd name="T1" fmla="*/ 3271 h 3271"/>
                  <a:gd name="T2" fmla="*/ 0 w 1532"/>
                  <a:gd name="T3" fmla="*/ 0 h 3271"/>
                  <a:gd name="T4" fmla="*/ 1 w 1532"/>
                  <a:gd name="T5" fmla="*/ 0 h 3271"/>
                </a:gdLst>
                <a:ahLst/>
                <a:cxnLst>
                  <a:cxn ang="0">
                    <a:pos x="T0" y="T1"/>
                  </a:cxn>
                  <a:cxn ang="0">
                    <a:pos x="T2" y="T3"/>
                  </a:cxn>
                  <a:cxn ang="0">
                    <a:pos x="T4" y="T5"/>
                  </a:cxn>
                </a:cxnLst>
                <a:rect l="0" t="0" r="r" b="b"/>
                <a:pathLst>
                  <a:path w="1532" h="3271">
                    <a:moveTo>
                      <a:pt x="1532" y="3271"/>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 name="Freeform 65"/>
              <p:cNvSpPr>
                <a:spLocks noChangeArrowheads="1"/>
              </p:cNvSpPr>
              <p:nvPr/>
            </p:nvSpPr>
            <p:spPr bwMode="auto">
              <a:xfrm>
                <a:off x="2332" y="2199"/>
                <a:ext cx="1351" cy="3"/>
              </a:xfrm>
              <a:custGeom>
                <a:avLst/>
                <a:gdLst>
                  <a:gd name="T0" fmla="*/ 4335 w 4335"/>
                  <a:gd name="T1" fmla="*/ 0 h 3"/>
                  <a:gd name="T2" fmla="*/ 0 w 4335"/>
                  <a:gd name="T3" fmla="*/ 0 h 3"/>
                  <a:gd name="T4" fmla="*/ 1 w 4335"/>
                  <a:gd name="T5" fmla="*/ 0 h 3"/>
                </a:gdLst>
                <a:ahLst/>
                <a:cxnLst>
                  <a:cxn ang="0">
                    <a:pos x="T0" y="T1"/>
                  </a:cxn>
                  <a:cxn ang="0">
                    <a:pos x="T2" y="T3"/>
                  </a:cxn>
                  <a:cxn ang="0">
                    <a:pos x="T4" y="T5"/>
                  </a:cxn>
                </a:cxnLst>
                <a:rect l="0" t="0" r="r" b="b"/>
                <a:pathLst>
                  <a:path w="4335" h="3">
                    <a:moveTo>
                      <a:pt x="4335" y="0"/>
                    </a:move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26" name="Freeform 66"/>
            <p:cNvSpPr>
              <a:spLocks noChangeArrowheads="1"/>
            </p:cNvSpPr>
            <p:nvPr/>
          </p:nvSpPr>
          <p:spPr bwMode="auto">
            <a:xfrm>
              <a:off x="3547" y="1428"/>
              <a:ext cx="2" cy="768"/>
            </a:xfrm>
            <a:custGeom>
              <a:avLst/>
              <a:gdLst>
                <a:gd name="T0" fmla="*/ 0 w 1"/>
                <a:gd name="T1" fmla="*/ 2711 h 2711"/>
                <a:gd name="T2" fmla="*/ 0 w 1"/>
                <a:gd name="T3" fmla="*/ 2269 h 2711"/>
                <a:gd name="T4" fmla="*/ 0 w 1"/>
                <a:gd name="T5" fmla="*/ 1892 h 2711"/>
                <a:gd name="T6" fmla="*/ 0 w 1"/>
                <a:gd name="T7" fmla="*/ 1569 h 2711"/>
                <a:gd name="T8" fmla="*/ 0 w 1"/>
                <a:gd name="T9" fmla="*/ 1291 h 2711"/>
                <a:gd name="T10" fmla="*/ 0 w 1"/>
                <a:gd name="T11" fmla="*/ 845 h 2711"/>
                <a:gd name="T12" fmla="*/ 0 w 1"/>
                <a:gd name="T13" fmla="*/ 517 h 2711"/>
                <a:gd name="T14" fmla="*/ 0 w 1"/>
                <a:gd name="T15" fmla="*/ 281 h 2711"/>
                <a:gd name="T16" fmla="*/ 0 w 1"/>
                <a:gd name="T17" fmla="*/ 121 h 2711"/>
                <a:gd name="T18" fmla="*/ 0 w 1"/>
                <a:gd name="T19" fmla="*/ 30 h 2711"/>
                <a:gd name="T20" fmla="*/ 0 w 1"/>
                <a:gd name="T21" fmla="*/ 0 h 2711"/>
                <a:gd name="T22" fmla="*/ 1 w 1"/>
                <a:gd name="T23" fmla="*/ 0 h 2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2711">
                  <a:moveTo>
                    <a:pt x="0" y="2711"/>
                  </a:moveTo>
                  <a:lnTo>
                    <a:pt x="0" y="2269"/>
                  </a:lnTo>
                  <a:lnTo>
                    <a:pt x="0" y="1892"/>
                  </a:lnTo>
                  <a:lnTo>
                    <a:pt x="0" y="1569"/>
                  </a:lnTo>
                  <a:lnTo>
                    <a:pt x="0" y="1291"/>
                  </a:lnTo>
                  <a:lnTo>
                    <a:pt x="0" y="845"/>
                  </a:lnTo>
                  <a:lnTo>
                    <a:pt x="0" y="517"/>
                  </a:lnTo>
                  <a:lnTo>
                    <a:pt x="0" y="281"/>
                  </a:lnTo>
                  <a:lnTo>
                    <a:pt x="0" y="121"/>
                  </a:lnTo>
                  <a:lnTo>
                    <a:pt x="0" y="30"/>
                  </a:lnTo>
                  <a:lnTo>
                    <a:pt x="0" y="0"/>
                  </a:lnTo>
                  <a:lnTo>
                    <a:pt x="1"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67" name="Group 67"/>
          <p:cNvGrpSpPr>
            <a:grpSpLocks/>
          </p:cNvGrpSpPr>
          <p:nvPr/>
        </p:nvGrpSpPr>
        <p:grpSpPr bwMode="auto">
          <a:xfrm>
            <a:off x="1993901" y="795338"/>
            <a:ext cx="4881563" cy="5029200"/>
            <a:chOff x="310" y="339"/>
            <a:chExt cx="3375" cy="3477"/>
          </a:xfrm>
        </p:grpSpPr>
        <p:sp>
          <p:nvSpPr>
            <p:cNvPr id="68" name="Freeform 68"/>
            <p:cNvSpPr>
              <a:spLocks noChangeArrowheads="1"/>
            </p:cNvSpPr>
            <p:nvPr/>
          </p:nvSpPr>
          <p:spPr bwMode="auto">
            <a:xfrm>
              <a:off x="450" y="1357"/>
              <a:ext cx="1462" cy="842"/>
            </a:xfrm>
            <a:custGeom>
              <a:avLst/>
              <a:gdLst>
                <a:gd name="T0" fmla="*/ 0 w 4694"/>
                <a:gd name="T1" fmla="*/ 2711 h 2711"/>
                <a:gd name="T2" fmla="*/ 252 w 4694"/>
                <a:gd name="T3" fmla="*/ 2269 h 2711"/>
                <a:gd name="T4" fmla="*/ 475 w 4694"/>
                <a:gd name="T5" fmla="*/ 1892 h 2711"/>
                <a:gd name="T6" fmla="*/ 675 w 4694"/>
                <a:gd name="T7" fmla="*/ 1569 h 2711"/>
                <a:gd name="T8" fmla="*/ 857 w 4694"/>
                <a:gd name="T9" fmla="*/ 1291 h 2711"/>
                <a:gd name="T10" fmla="*/ 1176 w 4694"/>
                <a:gd name="T11" fmla="*/ 845 h 2711"/>
                <a:gd name="T12" fmla="*/ 1452 w 4694"/>
                <a:gd name="T13" fmla="*/ 517 h 2711"/>
                <a:gd name="T14" fmla="*/ 1698 w 4694"/>
                <a:gd name="T15" fmla="*/ 281 h 2711"/>
                <a:gd name="T16" fmla="*/ 1923 w 4694"/>
                <a:gd name="T17" fmla="*/ 121 h 2711"/>
                <a:gd name="T18" fmla="*/ 2138 w 4694"/>
                <a:gd name="T19" fmla="*/ 30 h 2711"/>
                <a:gd name="T20" fmla="*/ 2346 w 4694"/>
                <a:gd name="T21" fmla="*/ 0 h 2711"/>
                <a:gd name="T22" fmla="*/ 2555 w 4694"/>
                <a:gd name="T23" fmla="*/ 30 h 2711"/>
                <a:gd name="T24" fmla="*/ 2769 w 4694"/>
                <a:gd name="T25" fmla="*/ 121 h 2711"/>
                <a:gd name="T26" fmla="*/ 2995 w 4694"/>
                <a:gd name="T27" fmla="*/ 281 h 2711"/>
                <a:gd name="T28" fmla="*/ 3242 w 4694"/>
                <a:gd name="T29" fmla="*/ 517 h 2711"/>
                <a:gd name="T30" fmla="*/ 3517 w 4694"/>
                <a:gd name="T31" fmla="*/ 845 h 2711"/>
                <a:gd name="T32" fmla="*/ 3836 w 4694"/>
                <a:gd name="T33" fmla="*/ 1291 h 2711"/>
                <a:gd name="T34" fmla="*/ 4018 w 4694"/>
                <a:gd name="T35" fmla="*/ 1569 h 2711"/>
                <a:gd name="T36" fmla="*/ 4218 w 4694"/>
                <a:gd name="T37" fmla="*/ 1892 h 2711"/>
                <a:gd name="T38" fmla="*/ 4441 w 4694"/>
                <a:gd name="T39" fmla="*/ 2269 h 2711"/>
                <a:gd name="T40" fmla="*/ 4693 w 4694"/>
                <a:gd name="T41" fmla="*/ 2711 h 2711"/>
                <a:gd name="T42" fmla="*/ 4694 w 4694"/>
                <a:gd name="T43" fmla="*/ 2711 h 2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94" h="2711">
                  <a:moveTo>
                    <a:pt x="0" y="2711"/>
                  </a:moveTo>
                  <a:lnTo>
                    <a:pt x="252" y="2269"/>
                  </a:lnTo>
                  <a:lnTo>
                    <a:pt x="475" y="1892"/>
                  </a:lnTo>
                  <a:lnTo>
                    <a:pt x="675" y="1569"/>
                  </a:lnTo>
                  <a:lnTo>
                    <a:pt x="857" y="1291"/>
                  </a:lnTo>
                  <a:lnTo>
                    <a:pt x="1176" y="845"/>
                  </a:lnTo>
                  <a:lnTo>
                    <a:pt x="1452" y="517"/>
                  </a:lnTo>
                  <a:lnTo>
                    <a:pt x="1698" y="281"/>
                  </a:lnTo>
                  <a:lnTo>
                    <a:pt x="1923" y="121"/>
                  </a:lnTo>
                  <a:lnTo>
                    <a:pt x="2138" y="30"/>
                  </a:lnTo>
                  <a:lnTo>
                    <a:pt x="2346" y="0"/>
                  </a:lnTo>
                  <a:lnTo>
                    <a:pt x="2555" y="30"/>
                  </a:lnTo>
                  <a:lnTo>
                    <a:pt x="2769" y="121"/>
                  </a:lnTo>
                  <a:lnTo>
                    <a:pt x="2995" y="281"/>
                  </a:lnTo>
                  <a:lnTo>
                    <a:pt x="3242" y="517"/>
                  </a:lnTo>
                  <a:lnTo>
                    <a:pt x="3517" y="845"/>
                  </a:lnTo>
                  <a:lnTo>
                    <a:pt x="3836" y="1291"/>
                  </a:lnTo>
                  <a:lnTo>
                    <a:pt x="4018" y="1569"/>
                  </a:lnTo>
                  <a:lnTo>
                    <a:pt x="4218" y="1892"/>
                  </a:lnTo>
                  <a:lnTo>
                    <a:pt x="4441" y="2269"/>
                  </a:lnTo>
                  <a:lnTo>
                    <a:pt x="4693" y="2711"/>
                  </a:lnTo>
                  <a:lnTo>
                    <a:pt x="4694" y="2711"/>
                  </a:lnTo>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69" name="Group 69"/>
            <p:cNvGrpSpPr>
              <a:grpSpLocks/>
            </p:cNvGrpSpPr>
            <p:nvPr/>
          </p:nvGrpSpPr>
          <p:grpSpPr bwMode="auto">
            <a:xfrm>
              <a:off x="310" y="339"/>
              <a:ext cx="3375" cy="3477"/>
              <a:chOff x="310" y="339"/>
              <a:chExt cx="3375" cy="3477"/>
            </a:xfrm>
          </p:grpSpPr>
          <p:sp>
            <p:nvSpPr>
              <p:cNvPr id="70" name="Freeform 70"/>
              <p:cNvSpPr>
                <a:spLocks noChangeArrowheads="1"/>
              </p:cNvSpPr>
              <p:nvPr/>
            </p:nvSpPr>
            <p:spPr bwMode="auto">
              <a:xfrm>
                <a:off x="450" y="3814"/>
                <a:ext cx="1462" cy="2"/>
              </a:xfrm>
              <a:custGeom>
                <a:avLst/>
                <a:gdLst>
                  <a:gd name="T0" fmla="*/ 0 w 4694"/>
                  <a:gd name="T1" fmla="*/ 0 h 2"/>
                  <a:gd name="T2" fmla="*/ 252 w 4694"/>
                  <a:gd name="T3" fmla="*/ 0 h 2"/>
                  <a:gd name="T4" fmla="*/ 475 w 4694"/>
                  <a:gd name="T5" fmla="*/ 0 h 2"/>
                  <a:gd name="T6" fmla="*/ 675 w 4694"/>
                  <a:gd name="T7" fmla="*/ 0 h 2"/>
                  <a:gd name="T8" fmla="*/ 857 w 4694"/>
                  <a:gd name="T9" fmla="*/ 0 h 2"/>
                  <a:gd name="T10" fmla="*/ 1176 w 4694"/>
                  <a:gd name="T11" fmla="*/ 0 h 2"/>
                  <a:gd name="T12" fmla="*/ 1452 w 4694"/>
                  <a:gd name="T13" fmla="*/ 0 h 2"/>
                  <a:gd name="T14" fmla="*/ 1698 w 4694"/>
                  <a:gd name="T15" fmla="*/ 0 h 2"/>
                  <a:gd name="T16" fmla="*/ 1923 w 4694"/>
                  <a:gd name="T17" fmla="*/ 0 h 2"/>
                  <a:gd name="T18" fmla="*/ 2138 w 4694"/>
                  <a:gd name="T19" fmla="*/ 0 h 2"/>
                  <a:gd name="T20" fmla="*/ 2346 w 4694"/>
                  <a:gd name="T21" fmla="*/ 0 h 2"/>
                  <a:gd name="T22" fmla="*/ 2555 w 4694"/>
                  <a:gd name="T23" fmla="*/ 0 h 2"/>
                  <a:gd name="T24" fmla="*/ 2769 w 4694"/>
                  <a:gd name="T25" fmla="*/ 0 h 2"/>
                  <a:gd name="T26" fmla="*/ 2995 w 4694"/>
                  <a:gd name="T27" fmla="*/ 0 h 2"/>
                  <a:gd name="T28" fmla="*/ 3242 w 4694"/>
                  <a:gd name="T29" fmla="*/ 0 h 2"/>
                  <a:gd name="T30" fmla="*/ 3517 w 4694"/>
                  <a:gd name="T31" fmla="*/ 0 h 2"/>
                  <a:gd name="T32" fmla="*/ 3836 w 4694"/>
                  <a:gd name="T33" fmla="*/ 0 h 2"/>
                  <a:gd name="T34" fmla="*/ 4018 w 4694"/>
                  <a:gd name="T35" fmla="*/ 0 h 2"/>
                  <a:gd name="T36" fmla="*/ 4218 w 4694"/>
                  <a:gd name="T37" fmla="*/ 0 h 2"/>
                  <a:gd name="T38" fmla="*/ 4441 w 4694"/>
                  <a:gd name="T39" fmla="*/ 0 h 2"/>
                  <a:gd name="T40" fmla="*/ 4693 w 4694"/>
                  <a:gd name="T41" fmla="*/ 0 h 2"/>
                  <a:gd name="T42" fmla="*/ 4694 w 4694"/>
                  <a:gd name="T4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94" h="2">
                    <a:moveTo>
                      <a:pt x="0" y="0"/>
                    </a:moveTo>
                    <a:lnTo>
                      <a:pt x="252" y="0"/>
                    </a:lnTo>
                    <a:lnTo>
                      <a:pt x="475" y="0"/>
                    </a:lnTo>
                    <a:lnTo>
                      <a:pt x="675" y="0"/>
                    </a:lnTo>
                    <a:lnTo>
                      <a:pt x="857" y="0"/>
                    </a:lnTo>
                    <a:lnTo>
                      <a:pt x="1176" y="0"/>
                    </a:lnTo>
                    <a:lnTo>
                      <a:pt x="1452" y="0"/>
                    </a:lnTo>
                    <a:lnTo>
                      <a:pt x="1698" y="0"/>
                    </a:lnTo>
                    <a:lnTo>
                      <a:pt x="1923" y="0"/>
                    </a:lnTo>
                    <a:lnTo>
                      <a:pt x="2138" y="0"/>
                    </a:lnTo>
                    <a:lnTo>
                      <a:pt x="2346" y="0"/>
                    </a:lnTo>
                    <a:lnTo>
                      <a:pt x="2555" y="0"/>
                    </a:lnTo>
                    <a:lnTo>
                      <a:pt x="2769" y="0"/>
                    </a:lnTo>
                    <a:lnTo>
                      <a:pt x="2995" y="0"/>
                    </a:lnTo>
                    <a:lnTo>
                      <a:pt x="3242" y="0"/>
                    </a:lnTo>
                    <a:lnTo>
                      <a:pt x="3517" y="0"/>
                    </a:lnTo>
                    <a:lnTo>
                      <a:pt x="3836" y="0"/>
                    </a:lnTo>
                    <a:lnTo>
                      <a:pt x="4018" y="0"/>
                    </a:lnTo>
                    <a:lnTo>
                      <a:pt x="4218" y="0"/>
                    </a:lnTo>
                    <a:lnTo>
                      <a:pt x="4441" y="0"/>
                    </a:lnTo>
                    <a:lnTo>
                      <a:pt x="4693" y="0"/>
                    </a:lnTo>
                    <a:lnTo>
                      <a:pt x="4694" y="0"/>
                    </a:lnTo>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71" name="Group 71"/>
              <p:cNvGrpSpPr>
                <a:grpSpLocks/>
              </p:cNvGrpSpPr>
              <p:nvPr/>
            </p:nvGrpSpPr>
            <p:grpSpPr bwMode="auto">
              <a:xfrm>
                <a:off x="310" y="339"/>
                <a:ext cx="3373" cy="3475"/>
                <a:chOff x="310" y="339"/>
                <a:chExt cx="3373" cy="3475"/>
              </a:xfrm>
            </p:grpSpPr>
            <p:sp>
              <p:nvSpPr>
                <p:cNvPr id="73" name="Freeform 72"/>
                <p:cNvSpPr>
                  <a:spLocks noChangeArrowheads="1"/>
                </p:cNvSpPr>
                <p:nvPr/>
              </p:nvSpPr>
              <p:spPr bwMode="auto">
                <a:xfrm>
                  <a:off x="1912" y="2199"/>
                  <a:ext cx="143" cy="3"/>
                </a:xfrm>
                <a:custGeom>
                  <a:avLst/>
                  <a:gdLst>
                    <a:gd name="T0" fmla="*/ 456 w 456"/>
                    <a:gd name="T1" fmla="*/ 0 h 3"/>
                    <a:gd name="T2" fmla="*/ 0 w 456"/>
                    <a:gd name="T3" fmla="*/ 0 h 3"/>
                    <a:gd name="T4" fmla="*/ 1 w 456"/>
                    <a:gd name="T5" fmla="*/ 0 h 3"/>
                  </a:gdLst>
                  <a:ahLst/>
                  <a:cxnLst>
                    <a:cxn ang="0">
                      <a:pos x="T0" y="T1"/>
                    </a:cxn>
                    <a:cxn ang="0">
                      <a:pos x="T2" y="T3"/>
                    </a:cxn>
                    <a:cxn ang="0">
                      <a:pos x="T4" y="T5"/>
                    </a:cxn>
                  </a:cxnLst>
                  <a:rect l="0" t="0" r="r" b="b"/>
                  <a:pathLst>
                    <a:path w="456" h="3">
                      <a:moveTo>
                        <a:pt x="456" y="0"/>
                      </a:moveTo>
                      <a:lnTo>
                        <a:pt x="0" y="0"/>
                      </a:lnTo>
                      <a:lnTo>
                        <a:pt x="1"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 name="Freeform 73"/>
                <p:cNvSpPr>
                  <a:spLocks noChangeArrowheads="1"/>
                </p:cNvSpPr>
                <p:nvPr/>
              </p:nvSpPr>
              <p:spPr bwMode="auto">
                <a:xfrm>
                  <a:off x="310" y="2199"/>
                  <a:ext cx="140" cy="3"/>
                </a:xfrm>
                <a:custGeom>
                  <a:avLst/>
                  <a:gdLst>
                    <a:gd name="T0" fmla="*/ 456 w 456"/>
                    <a:gd name="T1" fmla="*/ 0 h 3"/>
                    <a:gd name="T2" fmla="*/ 0 w 456"/>
                    <a:gd name="T3" fmla="*/ 0 h 3"/>
                    <a:gd name="T4" fmla="*/ 1 w 456"/>
                    <a:gd name="T5" fmla="*/ 0 h 3"/>
                  </a:gdLst>
                  <a:ahLst/>
                  <a:cxnLst>
                    <a:cxn ang="0">
                      <a:pos x="T0" y="T1"/>
                    </a:cxn>
                    <a:cxn ang="0">
                      <a:pos x="T2" y="T3"/>
                    </a:cxn>
                    <a:cxn ang="0">
                      <a:pos x="T4" y="T5"/>
                    </a:cxn>
                  </a:cxnLst>
                  <a:rect l="0" t="0" r="r" b="b"/>
                  <a:pathLst>
                    <a:path w="456" h="3">
                      <a:moveTo>
                        <a:pt x="456" y="0"/>
                      </a:moveTo>
                      <a:lnTo>
                        <a:pt x="0" y="0"/>
                      </a:lnTo>
                      <a:lnTo>
                        <a:pt x="1"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 name="Freeform 74"/>
                <p:cNvSpPr>
                  <a:spLocks noChangeArrowheads="1"/>
                </p:cNvSpPr>
                <p:nvPr/>
              </p:nvSpPr>
              <p:spPr bwMode="auto">
                <a:xfrm>
                  <a:off x="450" y="2199"/>
                  <a:ext cx="1462" cy="3"/>
                </a:xfrm>
                <a:custGeom>
                  <a:avLst/>
                  <a:gdLst>
                    <a:gd name="T0" fmla="*/ 4693 w 4693"/>
                    <a:gd name="T1" fmla="*/ 0 h 3"/>
                    <a:gd name="T2" fmla="*/ 0 w 4693"/>
                    <a:gd name="T3" fmla="*/ 0 h 3"/>
                    <a:gd name="T4" fmla="*/ 1 w 4693"/>
                    <a:gd name="T5" fmla="*/ 0 h 3"/>
                  </a:gdLst>
                  <a:ahLst/>
                  <a:cxnLst>
                    <a:cxn ang="0">
                      <a:pos x="T0" y="T1"/>
                    </a:cxn>
                    <a:cxn ang="0">
                      <a:pos x="T2" y="T3"/>
                    </a:cxn>
                    <a:cxn ang="0">
                      <a:pos x="T4" y="T5"/>
                    </a:cxn>
                  </a:cxnLst>
                  <a:rect l="0" t="0" r="r" b="b"/>
                  <a:pathLst>
                    <a:path w="4693" h="3">
                      <a:moveTo>
                        <a:pt x="4693" y="0"/>
                      </a:moveTo>
                      <a:lnTo>
                        <a:pt x="0" y="0"/>
                      </a:lnTo>
                      <a:lnTo>
                        <a:pt x="1"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 name="Freeform 75"/>
                <p:cNvSpPr>
                  <a:spLocks noChangeArrowheads="1"/>
                </p:cNvSpPr>
                <p:nvPr/>
              </p:nvSpPr>
              <p:spPr bwMode="auto">
                <a:xfrm>
                  <a:off x="1181" y="339"/>
                  <a:ext cx="874" cy="1860"/>
                </a:xfrm>
                <a:custGeom>
                  <a:avLst/>
                  <a:gdLst>
                    <a:gd name="T0" fmla="*/ 2803 w 2803"/>
                    <a:gd name="T1" fmla="*/ 5982 h 5982"/>
                    <a:gd name="T2" fmla="*/ 0 w 2803"/>
                    <a:gd name="T3" fmla="*/ 0 h 5982"/>
                    <a:gd name="T4" fmla="*/ 1 w 2803"/>
                    <a:gd name="T5" fmla="*/ 0 h 5982"/>
                  </a:gdLst>
                  <a:ahLst/>
                  <a:cxnLst>
                    <a:cxn ang="0">
                      <a:pos x="T0" y="T1"/>
                    </a:cxn>
                    <a:cxn ang="0">
                      <a:pos x="T2" y="T3"/>
                    </a:cxn>
                    <a:cxn ang="0">
                      <a:pos x="T4" y="T5"/>
                    </a:cxn>
                  </a:cxnLst>
                  <a:rect l="0" t="0" r="r" b="b"/>
                  <a:pathLst>
                    <a:path w="2803" h="5982">
                      <a:moveTo>
                        <a:pt x="2803" y="5982"/>
                      </a:moveTo>
                      <a:lnTo>
                        <a:pt x="0" y="0"/>
                      </a:lnTo>
                      <a:lnTo>
                        <a:pt x="1"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7" name="Freeform 76"/>
                <p:cNvSpPr>
                  <a:spLocks noChangeArrowheads="1"/>
                </p:cNvSpPr>
                <p:nvPr/>
              </p:nvSpPr>
              <p:spPr bwMode="auto">
                <a:xfrm>
                  <a:off x="310" y="339"/>
                  <a:ext cx="871" cy="1860"/>
                </a:xfrm>
                <a:custGeom>
                  <a:avLst/>
                  <a:gdLst>
                    <a:gd name="T0" fmla="*/ 2802 w 2802"/>
                    <a:gd name="T1" fmla="*/ 0 h 5982"/>
                    <a:gd name="T2" fmla="*/ 0 w 2802"/>
                    <a:gd name="T3" fmla="*/ 5982 h 5982"/>
                    <a:gd name="T4" fmla="*/ 1 w 2802"/>
                    <a:gd name="T5" fmla="*/ 5982 h 5982"/>
                  </a:gdLst>
                  <a:ahLst/>
                  <a:cxnLst>
                    <a:cxn ang="0">
                      <a:pos x="T0" y="T1"/>
                    </a:cxn>
                    <a:cxn ang="0">
                      <a:pos x="T2" y="T3"/>
                    </a:cxn>
                    <a:cxn ang="0">
                      <a:pos x="T4" y="T5"/>
                    </a:cxn>
                  </a:cxnLst>
                  <a:rect l="0" t="0" r="r" b="b"/>
                  <a:pathLst>
                    <a:path w="2802" h="5982">
                      <a:moveTo>
                        <a:pt x="2802" y="0"/>
                      </a:moveTo>
                      <a:lnTo>
                        <a:pt x="0" y="5982"/>
                      </a:lnTo>
                      <a:lnTo>
                        <a:pt x="1" y="5982"/>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8" name="Freeform 77"/>
                <p:cNvSpPr>
                  <a:spLocks noChangeArrowheads="1"/>
                </p:cNvSpPr>
                <p:nvPr/>
              </p:nvSpPr>
              <p:spPr bwMode="auto">
                <a:xfrm>
                  <a:off x="310" y="2465"/>
                  <a:ext cx="1742" cy="1349"/>
                </a:xfrm>
                <a:custGeom>
                  <a:avLst/>
                  <a:gdLst>
                    <a:gd name="T0" fmla="*/ 5146 w 5600"/>
                    <a:gd name="T1" fmla="*/ 4338 h 4338"/>
                    <a:gd name="T2" fmla="*/ 5468 w 5600"/>
                    <a:gd name="T3" fmla="*/ 3659 h 4338"/>
                    <a:gd name="T4" fmla="*/ 5600 w 5600"/>
                    <a:gd name="T5" fmla="*/ 2919 h 4338"/>
                    <a:gd name="T6" fmla="*/ 5529 w 5600"/>
                    <a:gd name="T7" fmla="*/ 2171 h 4338"/>
                    <a:gd name="T8" fmla="*/ 5264 w 5600"/>
                    <a:gd name="T9" fmla="*/ 1469 h 4338"/>
                    <a:gd name="T10" fmla="*/ 4822 w 5600"/>
                    <a:gd name="T11" fmla="*/ 863 h 4338"/>
                    <a:gd name="T12" fmla="*/ 4234 w 5600"/>
                    <a:gd name="T13" fmla="*/ 395 h 4338"/>
                    <a:gd name="T14" fmla="*/ 3543 w 5600"/>
                    <a:gd name="T15" fmla="*/ 101 h 4338"/>
                    <a:gd name="T16" fmla="*/ 2799 w 5600"/>
                    <a:gd name="T17" fmla="*/ 0 h 4338"/>
                    <a:gd name="T18" fmla="*/ 2056 w 5600"/>
                    <a:gd name="T19" fmla="*/ 101 h 4338"/>
                    <a:gd name="T20" fmla="*/ 1365 w 5600"/>
                    <a:gd name="T21" fmla="*/ 395 h 4338"/>
                    <a:gd name="T22" fmla="*/ 778 w 5600"/>
                    <a:gd name="T23" fmla="*/ 863 h 4338"/>
                    <a:gd name="T24" fmla="*/ 335 w 5600"/>
                    <a:gd name="T25" fmla="*/ 1469 h 4338"/>
                    <a:gd name="T26" fmla="*/ 69 w 5600"/>
                    <a:gd name="T27" fmla="*/ 2171 h 4338"/>
                    <a:gd name="T28" fmla="*/ 0 w 5600"/>
                    <a:gd name="T29" fmla="*/ 2919 h 4338"/>
                    <a:gd name="T30" fmla="*/ 131 w 5600"/>
                    <a:gd name="T31" fmla="*/ 3659 h 4338"/>
                    <a:gd name="T32" fmla="*/ 453 w 5600"/>
                    <a:gd name="T33" fmla="*/ 4338 h 4338"/>
                    <a:gd name="T34" fmla="*/ 454 w 5600"/>
                    <a:gd name="T35" fmla="*/ 4338 h 4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00" h="4338">
                      <a:moveTo>
                        <a:pt x="5146" y="4338"/>
                      </a:moveTo>
                      <a:lnTo>
                        <a:pt x="5468" y="3659"/>
                      </a:lnTo>
                      <a:lnTo>
                        <a:pt x="5600" y="2919"/>
                      </a:lnTo>
                      <a:lnTo>
                        <a:pt x="5529" y="2171"/>
                      </a:lnTo>
                      <a:lnTo>
                        <a:pt x="5264" y="1469"/>
                      </a:lnTo>
                      <a:lnTo>
                        <a:pt x="4822" y="863"/>
                      </a:lnTo>
                      <a:lnTo>
                        <a:pt x="4234" y="395"/>
                      </a:lnTo>
                      <a:lnTo>
                        <a:pt x="3543" y="101"/>
                      </a:lnTo>
                      <a:lnTo>
                        <a:pt x="2799" y="0"/>
                      </a:lnTo>
                      <a:lnTo>
                        <a:pt x="2056" y="101"/>
                      </a:lnTo>
                      <a:lnTo>
                        <a:pt x="1365" y="395"/>
                      </a:lnTo>
                      <a:lnTo>
                        <a:pt x="778" y="863"/>
                      </a:lnTo>
                      <a:lnTo>
                        <a:pt x="335" y="1469"/>
                      </a:lnTo>
                      <a:lnTo>
                        <a:pt x="69" y="2171"/>
                      </a:lnTo>
                      <a:lnTo>
                        <a:pt x="0" y="2919"/>
                      </a:lnTo>
                      <a:lnTo>
                        <a:pt x="131" y="3659"/>
                      </a:lnTo>
                      <a:lnTo>
                        <a:pt x="453" y="4338"/>
                      </a:lnTo>
                      <a:lnTo>
                        <a:pt x="454" y="4338"/>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9" name="Freeform 78"/>
                <p:cNvSpPr>
                  <a:spLocks noChangeArrowheads="1"/>
                </p:cNvSpPr>
                <p:nvPr/>
              </p:nvSpPr>
              <p:spPr bwMode="auto">
                <a:xfrm>
                  <a:off x="2332" y="339"/>
                  <a:ext cx="874" cy="1860"/>
                </a:xfrm>
                <a:custGeom>
                  <a:avLst/>
                  <a:gdLst>
                    <a:gd name="T0" fmla="*/ 2803 w 2803"/>
                    <a:gd name="T1" fmla="*/ 0 h 5982"/>
                    <a:gd name="T2" fmla="*/ 0 w 2803"/>
                    <a:gd name="T3" fmla="*/ 5982 h 5982"/>
                    <a:gd name="T4" fmla="*/ 1 w 2803"/>
                    <a:gd name="T5" fmla="*/ 5982 h 5982"/>
                  </a:gdLst>
                  <a:ahLst/>
                  <a:cxnLst>
                    <a:cxn ang="0">
                      <a:pos x="T0" y="T1"/>
                    </a:cxn>
                    <a:cxn ang="0">
                      <a:pos x="T2" y="T3"/>
                    </a:cxn>
                    <a:cxn ang="0">
                      <a:pos x="T4" y="T5"/>
                    </a:cxn>
                  </a:cxnLst>
                  <a:rect l="0" t="0" r="r" b="b"/>
                  <a:pathLst>
                    <a:path w="2803" h="5982">
                      <a:moveTo>
                        <a:pt x="2803" y="0"/>
                      </a:moveTo>
                      <a:lnTo>
                        <a:pt x="0" y="5982"/>
                      </a:lnTo>
                      <a:lnTo>
                        <a:pt x="1" y="5982"/>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0" name="Freeform 79"/>
                <p:cNvSpPr>
                  <a:spLocks noChangeArrowheads="1"/>
                </p:cNvSpPr>
                <p:nvPr/>
              </p:nvSpPr>
              <p:spPr bwMode="auto">
                <a:xfrm>
                  <a:off x="3206" y="339"/>
                  <a:ext cx="477" cy="1018"/>
                </a:xfrm>
                <a:custGeom>
                  <a:avLst/>
                  <a:gdLst>
                    <a:gd name="T0" fmla="*/ 1532 w 1532"/>
                    <a:gd name="T1" fmla="*/ 3271 h 3271"/>
                    <a:gd name="T2" fmla="*/ 0 w 1532"/>
                    <a:gd name="T3" fmla="*/ 0 h 3271"/>
                    <a:gd name="T4" fmla="*/ 1 w 1532"/>
                    <a:gd name="T5" fmla="*/ 0 h 3271"/>
                  </a:gdLst>
                  <a:ahLst/>
                  <a:cxnLst>
                    <a:cxn ang="0">
                      <a:pos x="T0" y="T1"/>
                    </a:cxn>
                    <a:cxn ang="0">
                      <a:pos x="T2" y="T3"/>
                    </a:cxn>
                    <a:cxn ang="0">
                      <a:pos x="T4" y="T5"/>
                    </a:cxn>
                  </a:cxnLst>
                  <a:rect l="0" t="0" r="r" b="b"/>
                  <a:pathLst>
                    <a:path w="1532" h="3271">
                      <a:moveTo>
                        <a:pt x="1532" y="3271"/>
                      </a:moveTo>
                      <a:lnTo>
                        <a:pt x="0" y="0"/>
                      </a:lnTo>
                      <a:lnTo>
                        <a:pt x="1"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1" name="Freeform 80"/>
                <p:cNvSpPr>
                  <a:spLocks noChangeArrowheads="1"/>
                </p:cNvSpPr>
                <p:nvPr/>
              </p:nvSpPr>
              <p:spPr bwMode="auto">
                <a:xfrm>
                  <a:off x="2332" y="2199"/>
                  <a:ext cx="1351" cy="3"/>
                </a:xfrm>
                <a:custGeom>
                  <a:avLst/>
                  <a:gdLst>
                    <a:gd name="T0" fmla="*/ 4335 w 4335"/>
                    <a:gd name="T1" fmla="*/ 0 h 3"/>
                    <a:gd name="T2" fmla="*/ 0 w 4335"/>
                    <a:gd name="T3" fmla="*/ 0 h 3"/>
                    <a:gd name="T4" fmla="*/ 1 w 4335"/>
                    <a:gd name="T5" fmla="*/ 0 h 3"/>
                  </a:gdLst>
                  <a:ahLst/>
                  <a:cxnLst>
                    <a:cxn ang="0">
                      <a:pos x="T0" y="T1"/>
                    </a:cxn>
                    <a:cxn ang="0">
                      <a:pos x="T2" y="T3"/>
                    </a:cxn>
                    <a:cxn ang="0">
                      <a:pos x="T4" y="T5"/>
                    </a:cxn>
                  </a:cxnLst>
                  <a:rect l="0" t="0" r="r" b="b"/>
                  <a:pathLst>
                    <a:path w="4335" h="3">
                      <a:moveTo>
                        <a:pt x="4335" y="0"/>
                      </a:moveTo>
                      <a:lnTo>
                        <a:pt x="0" y="0"/>
                      </a:lnTo>
                      <a:lnTo>
                        <a:pt x="1"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72" name="Freeform 81"/>
              <p:cNvSpPr>
                <a:spLocks noChangeArrowheads="1"/>
              </p:cNvSpPr>
              <p:nvPr/>
            </p:nvSpPr>
            <p:spPr bwMode="auto">
              <a:xfrm>
                <a:off x="3683" y="1357"/>
                <a:ext cx="2" cy="842"/>
              </a:xfrm>
              <a:custGeom>
                <a:avLst/>
                <a:gdLst>
                  <a:gd name="T0" fmla="*/ 0 w 1"/>
                  <a:gd name="T1" fmla="*/ 2711 h 2711"/>
                  <a:gd name="T2" fmla="*/ 0 w 1"/>
                  <a:gd name="T3" fmla="*/ 2269 h 2711"/>
                  <a:gd name="T4" fmla="*/ 0 w 1"/>
                  <a:gd name="T5" fmla="*/ 1892 h 2711"/>
                  <a:gd name="T6" fmla="*/ 0 w 1"/>
                  <a:gd name="T7" fmla="*/ 1569 h 2711"/>
                  <a:gd name="T8" fmla="*/ 0 w 1"/>
                  <a:gd name="T9" fmla="*/ 1291 h 2711"/>
                  <a:gd name="T10" fmla="*/ 0 w 1"/>
                  <a:gd name="T11" fmla="*/ 845 h 2711"/>
                  <a:gd name="T12" fmla="*/ 0 w 1"/>
                  <a:gd name="T13" fmla="*/ 517 h 2711"/>
                  <a:gd name="T14" fmla="*/ 0 w 1"/>
                  <a:gd name="T15" fmla="*/ 281 h 2711"/>
                  <a:gd name="T16" fmla="*/ 0 w 1"/>
                  <a:gd name="T17" fmla="*/ 121 h 2711"/>
                  <a:gd name="T18" fmla="*/ 0 w 1"/>
                  <a:gd name="T19" fmla="*/ 30 h 2711"/>
                  <a:gd name="T20" fmla="*/ 0 w 1"/>
                  <a:gd name="T21" fmla="*/ 0 h 2711"/>
                  <a:gd name="T22" fmla="*/ 1 w 1"/>
                  <a:gd name="T23" fmla="*/ 0 h 2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2711">
                    <a:moveTo>
                      <a:pt x="0" y="2711"/>
                    </a:moveTo>
                    <a:lnTo>
                      <a:pt x="0" y="2269"/>
                    </a:lnTo>
                    <a:lnTo>
                      <a:pt x="0" y="1892"/>
                    </a:lnTo>
                    <a:lnTo>
                      <a:pt x="0" y="1569"/>
                    </a:lnTo>
                    <a:lnTo>
                      <a:pt x="0" y="1291"/>
                    </a:lnTo>
                    <a:lnTo>
                      <a:pt x="0" y="845"/>
                    </a:lnTo>
                    <a:lnTo>
                      <a:pt x="0" y="517"/>
                    </a:lnTo>
                    <a:lnTo>
                      <a:pt x="0" y="281"/>
                    </a:lnTo>
                    <a:lnTo>
                      <a:pt x="0" y="121"/>
                    </a:lnTo>
                    <a:lnTo>
                      <a:pt x="0" y="30"/>
                    </a:lnTo>
                    <a:lnTo>
                      <a:pt x="0" y="0"/>
                    </a:lnTo>
                    <a:lnTo>
                      <a:pt x="1" y="0"/>
                    </a:lnTo>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sp>
        <p:nvSpPr>
          <p:cNvPr id="82" name="Oval 82"/>
          <p:cNvSpPr>
            <a:spLocks noChangeAspect="1" noChangeArrowheads="1"/>
          </p:cNvSpPr>
          <p:nvPr/>
        </p:nvSpPr>
        <p:spPr bwMode="auto">
          <a:xfrm>
            <a:off x="3192464" y="22082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3" name="Oval 83"/>
          <p:cNvSpPr>
            <a:spLocks noChangeAspect="1" noChangeArrowheads="1"/>
          </p:cNvSpPr>
          <p:nvPr/>
        </p:nvSpPr>
        <p:spPr bwMode="auto">
          <a:xfrm>
            <a:off x="3192464" y="57769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4" name="Oval 84"/>
          <p:cNvSpPr>
            <a:spLocks noChangeAspect="1" noChangeArrowheads="1"/>
          </p:cNvSpPr>
          <p:nvPr/>
        </p:nvSpPr>
        <p:spPr bwMode="auto">
          <a:xfrm>
            <a:off x="6811964" y="21828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5" name="Oval 85"/>
          <p:cNvSpPr>
            <a:spLocks noChangeAspect="1" noChangeArrowheads="1"/>
          </p:cNvSpPr>
          <p:nvPr/>
        </p:nvSpPr>
        <p:spPr bwMode="auto">
          <a:xfrm>
            <a:off x="3802064" y="27162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6" name="Oval 86"/>
          <p:cNvSpPr>
            <a:spLocks noChangeAspect="1" noChangeArrowheads="1"/>
          </p:cNvSpPr>
          <p:nvPr/>
        </p:nvSpPr>
        <p:spPr bwMode="auto">
          <a:xfrm>
            <a:off x="2582864" y="27289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7" name="Oval 87"/>
          <p:cNvSpPr>
            <a:spLocks noChangeAspect="1" noChangeArrowheads="1"/>
          </p:cNvSpPr>
          <p:nvPr/>
        </p:nvSpPr>
        <p:spPr bwMode="auto">
          <a:xfrm>
            <a:off x="2138364" y="34147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8" name="Oval 88"/>
          <p:cNvSpPr>
            <a:spLocks noChangeAspect="1" noChangeArrowheads="1"/>
          </p:cNvSpPr>
          <p:nvPr/>
        </p:nvSpPr>
        <p:spPr bwMode="auto">
          <a:xfrm>
            <a:off x="4246564" y="34147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9" name="Oval 89"/>
          <p:cNvSpPr>
            <a:spLocks noChangeAspect="1" noChangeArrowheads="1"/>
          </p:cNvSpPr>
          <p:nvPr/>
        </p:nvSpPr>
        <p:spPr bwMode="auto">
          <a:xfrm>
            <a:off x="2138364" y="57769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0" name="Oval 90"/>
          <p:cNvSpPr>
            <a:spLocks noChangeAspect="1" noChangeArrowheads="1"/>
          </p:cNvSpPr>
          <p:nvPr/>
        </p:nvSpPr>
        <p:spPr bwMode="auto">
          <a:xfrm>
            <a:off x="4271964" y="57642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1" name="Oval 91"/>
          <p:cNvSpPr>
            <a:spLocks noChangeAspect="1" noChangeArrowheads="1"/>
          </p:cNvSpPr>
          <p:nvPr/>
        </p:nvSpPr>
        <p:spPr bwMode="auto">
          <a:xfrm>
            <a:off x="6811964" y="34274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2" name="Oval 92"/>
          <p:cNvSpPr>
            <a:spLocks noChangeAspect="1" noChangeArrowheads="1"/>
          </p:cNvSpPr>
          <p:nvPr/>
        </p:nvSpPr>
        <p:spPr bwMode="auto">
          <a:xfrm>
            <a:off x="6811964" y="26908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3" name="Oval 93"/>
          <p:cNvSpPr>
            <a:spLocks noChangeAspect="1" noChangeArrowheads="1"/>
          </p:cNvSpPr>
          <p:nvPr/>
        </p:nvSpPr>
        <p:spPr bwMode="auto">
          <a:xfrm>
            <a:off x="2582864" y="57642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4" name="Oval 94"/>
          <p:cNvSpPr>
            <a:spLocks noChangeAspect="1" noChangeArrowheads="1"/>
          </p:cNvSpPr>
          <p:nvPr/>
        </p:nvSpPr>
        <p:spPr bwMode="auto">
          <a:xfrm>
            <a:off x="3814764" y="5764214"/>
            <a:ext cx="115887" cy="115887"/>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5" name="Text Box 95"/>
          <p:cNvSpPr txBox="1">
            <a:spLocks noChangeArrowheads="1"/>
          </p:cNvSpPr>
          <p:nvPr/>
        </p:nvSpPr>
        <p:spPr bwMode="auto">
          <a:xfrm>
            <a:off x="3151188" y="5440363"/>
            <a:ext cx="40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800" i="1">
                <a:latin typeface="Times New Roman" panose="02020603050405020304" pitchFamily="18" charset="0"/>
              </a:rPr>
              <a:t>1</a:t>
            </a:r>
          </a:p>
        </p:txBody>
      </p:sp>
      <p:sp>
        <p:nvSpPr>
          <p:cNvPr id="96" name="Text Box 96"/>
          <p:cNvSpPr txBox="1">
            <a:spLocks noChangeArrowheads="1"/>
          </p:cNvSpPr>
          <p:nvPr/>
        </p:nvSpPr>
        <p:spPr bwMode="auto">
          <a:xfrm>
            <a:off x="3214688" y="1916113"/>
            <a:ext cx="40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800" i="1">
                <a:latin typeface="Times New Roman" panose="02020603050405020304" pitchFamily="18" charset="0"/>
              </a:rPr>
              <a:t>1’</a:t>
            </a:r>
          </a:p>
        </p:txBody>
      </p:sp>
      <p:sp>
        <p:nvSpPr>
          <p:cNvPr id="97" name="Text Box 97"/>
          <p:cNvSpPr txBox="1">
            <a:spLocks noChangeArrowheads="1"/>
          </p:cNvSpPr>
          <p:nvPr/>
        </p:nvSpPr>
        <p:spPr bwMode="auto">
          <a:xfrm>
            <a:off x="6858001" y="1990726"/>
            <a:ext cx="536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800" i="1">
                <a:latin typeface="Times New Roman" panose="02020603050405020304" pitchFamily="18" charset="0"/>
              </a:rPr>
              <a:t>1”</a:t>
            </a:r>
          </a:p>
        </p:txBody>
      </p:sp>
      <p:sp>
        <p:nvSpPr>
          <p:cNvPr id="98" name="Text Box 98"/>
          <p:cNvSpPr txBox="1">
            <a:spLocks noChangeArrowheads="1"/>
          </p:cNvSpPr>
          <p:nvPr/>
        </p:nvSpPr>
        <p:spPr bwMode="auto">
          <a:xfrm>
            <a:off x="6832601" y="3460751"/>
            <a:ext cx="798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800" i="1">
                <a:latin typeface="Times New Roman" panose="02020603050405020304" pitchFamily="18" charset="0"/>
              </a:rPr>
              <a:t>2”(3”)</a:t>
            </a:r>
          </a:p>
        </p:txBody>
      </p:sp>
      <p:sp>
        <p:nvSpPr>
          <p:cNvPr id="99" name="Text Box 99"/>
          <p:cNvSpPr txBox="1">
            <a:spLocks noChangeArrowheads="1"/>
          </p:cNvSpPr>
          <p:nvPr/>
        </p:nvSpPr>
        <p:spPr bwMode="auto">
          <a:xfrm>
            <a:off x="6894514" y="2563813"/>
            <a:ext cx="827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4”(5”)</a:t>
            </a:r>
          </a:p>
        </p:txBody>
      </p:sp>
      <p:sp>
        <p:nvSpPr>
          <p:cNvPr id="100" name="Text Box 100"/>
          <p:cNvSpPr txBox="1">
            <a:spLocks noChangeArrowheads="1"/>
          </p:cNvSpPr>
          <p:nvPr/>
        </p:nvSpPr>
        <p:spPr bwMode="auto">
          <a:xfrm>
            <a:off x="2670176" y="2663826"/>
            <a:ext cx="492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4’</a:t>
            </a:r>
          </a:p>
        </p:txBody>
      </p:sp>
      <p:sp>
        <p:nvSpPr>
          <p:cNvPr id="101" name="Text Box 101"/>
          <p:cNvSpPr txBox="1">
            <a:spLocks noChangeArrowheads="1"/>
          </p:cNvSpPr>
          <p:nvPr/>
        </p:nvSpPr>
        <p:spPr bwMode="auto">
          <a:xfrm>
            <a:off x="3452813" y="2678113"/>
            <a:ext cx="3921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800" i="1">
                <a:latin typeface="Times New Roman" panose="02020603050405020304" pitchFamily="18" charset="0"/>
              </a:rPr>
              <a:t>5’</a:t>
            </a:r>
          </a:p>
        </p:txBody>
      </p:sp>
      <p:sp>
        <p:nvSpPr>
          <p:cNvPr id="102" name="Text Box 102"/>
          <p:cNvSpPr txBox="1">
            <a:spLocks noChangeArrowheads="1"/>
          </p:cNvSpPr>
          <p:nvPr/>
        </p:nvSpPr>
        <p:spPr bwMode="auto">
          <a:xfrm>
            <a:off x="2154239" y="3454401"/>
            <a:ext cx="492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2’</a:t>
            </a:r>
          </a:p>
        </p:txBody>
      </p:sp>
      <p:sp>
        <p:nvSpPr>
          <p:cNvPr id="103" name="Text Box 103"/>
          <p:cNvSpPr txBox="1">
            <a:spLocks noChangeArrowheads="1"/>
          </p:cNvSpPr>
          <p:nvPr/>
        </p:nvSpPr>
        <p:spPr bwMode="auto">
          <a:xfrm>
            <a:off x="4302126" y="3454401"/>
            <a:ext cx="492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3’</a:t>
            </a:r>
          </a:p>
        </p:txBody>
      </p:sp>
      <p:sp>
        <p:nvSpPr>
          <p:cNvPr id="104" name="Text Box 104"/>
          <p:cNvSpPr txBox="1">
            <a:spLocks noChangeArrowheads="1"/>
          </p:cNvSpPr>
          <p:nvPr/>
        </p:nvSpPr>
        <p:spPr bwMode="auto">
          <a:xfrm>
            <a:off x="1936750" y="5853113"/>
            <a:ext cx="40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800" i="1">
                <a:latin typeface="Times New Roman" panose="02020603050405020304" pitchFamily="18" charset="0"/>
              </a:rPr>
              <a:t>2</a:t>
            </a:r>
          </a:p>
        </p:txBody>
      </p:sp>
      <p:sp>
        <p:nvSpPr>
          <p:cNvPr id="105" name="Text Box 105"/>
          <p:cNvSpPr txBox="1">
            <a:spLocks noChangeArrowheads="1"/>
          </p:cNvSpPr>
          <p:nvPr/>
        </p:nvSpPr>
        <p:spPr bwMode="auto">
          <a:xfrm>
            <a:off x="2444750" y="5837238"/>
            <a:ext cx="40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800" i="1">
                <a:latin typeface="Times New Roman" panose="02020603050405020304" pitchFamily="18" charset="0"/>
              </a:rPr>
              <a:t>4</a:t>
            </a:r>
          </a:p>
        </p:txBody>
      </p:sp>
      <p:sp>
        <p:nvSpPr>
          <p:cNvPr id="106" name="Text Box 106"/>
          <p:cNvSpPr txBox="1">
            <a:spLocks noChangeArrowheads="1"/>
          </p:cNvSpPr>
          <p:nvPr/>
        </p:nvSpPr>
        <p:spPr bwMode="auto">
          <a:xfrm>
            <a:off x="3751263" y="5808663"/>
            <a:ext cx="40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800" i="1">
                <a:latin typeface="Times New Roman" panose="02020603050405020304" pitchFamily="18" charset="0"/>
              </a:rPr>
              <a:t>5</a:t>
            </a:r>
          </a:p>
        </p:txBody>
      </p:sp>
      <p:sp>
        <p:nvSpPr>
          <p:cNvPr id="107" name="Text Box 107"/>
          <p:cNvSpPr txBox="1">
            <a:spLocks noChangeArrowheads="1"/>
          </p:cNvSpPr>
          <p:nvPr/>
        </p:nvSpPr>
        <p:spPr bwMode="auto">
          <a:xfrm>
            <a:off x="4262438" y="5781676"/>
            <a:ext cx="40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800" i="1">
                <a:latin typeface="Times New Roman" panose="02020603050405020304" pitchFamily="18" charset="0"/>
              </a:rPr>
              <a:t>3</a:t>
            </a:r>
          </a:p>
        </p:txBody>
      </p:sp>
      <p:grpSp>
        <p:nvGrpSpPr>
          <p:cNvPr id="108" name="Group 108"/>
          <p:cNvGrpSpPr>
            <a:grpSpLocks/>
          </p:cNvGrpSpPr>
          <p:nvPr/>
        </p:nvGrpSpPr>
        <p:grpSpPr bwMode="auto">
          <a:xfrm>
            <a:off x="2305051" y="2724150"/>
            <a:ext cx="1878013" cy="2439988"/>
            <a:chOff x="492" y="1716"/>
            <a:chExt cx="1183" cy="1537"/>
          </a:xfrm>
        </p:grpSpPr>
        <p:sp>
          <p:nvSpPr>
            <p:cNvPr id="109" name="Line 109"/>
            <p:cNvSpPr>
              <a:spLocks noChangeShapeType="1"/>
            </p:cNvSpPr>
            <p:nvPr/>
          </p:nvSpPr>
          <p:spPr bwMode="auto">
            <a:xfrm flipV="1">
              <a:off x="1675" y="1723"/>
              <a:ext cx="0" cy="15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110"/>
            <p:cNvSpPr>
              <a:spLocks noChangeShapeType="1"/>
            </p:cNvSpPr>
            <p:nvPr/>
          </p:nvSpPr>
          <p:spPr bwMode="auto">
            <a:xfrm flipV="1">
              <a:off x="492" y="1716"/>
              <a:ext cx="0" cy="1512"/>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 name="Line 111"/>
          <p:cNvSpPr>
            <a:spLocks noChangeShapeType="1"/>
          </p:cNvSpPr>
          <p:nvPr/>
        </p:nvSpPr>
        <p:spPr bwMode="auto">
          <a:xfrm>
            <a:off x="2286000" y="2743200"/>
            <a:ext cx="4591050"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矩形 111"/>
          <p:cNvSpPr/>
          <p:nvPr/>
        </p:nvSpPr>
        <p:spPr>
          <a:xfrm>
            <a:off x="10195387" y="5122732"/>
            <a:ext cx="274434" cy="369332"/>
          </a:xfrm>
          <a:prstGeom prst="rect">
            <a:avLst/>
          </a:prstGeom>
        </p:spPr>
        <p:txBody>
          <a:bodyPr wrap="none">
            <a:spAutoFit/>
          </a:bodyPr>
          <a:lstStyle/>
          <a:p>
            <a:r>
              <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rPr>
              <a:t>Ⅰ</a:t>
            </a:r>
            <a:endParaRPr lang="zh-CN" altLang="en-US" dirty="0"/>
          </a:p>
        </p:txBody>
      </p:sp>
      <p:sp>
        <p:nvSpPr>
          <p:cNvPr id="113" name="矩形 112"/>
          <p:cNvSpPr/>
          <p:nvPr/>
        </p:nvSpPr>
        <p:spPr>
          <a:xfrm>
            <a:off x="9282157" y="6383970"/>
            <a:ext cx="360996" cy="369332"/>
          </a:xfrm>
          <a:prstGeom prst="rect">
            <a:avLst/>
          </a:prstGeom>
        </p:spPr>
        <p:txBody>
          <a:bodyPr wrap="none">
            <a:spAutoFit/>
          </a:bodyPr>
          <a:lstStyle/>
          <a:p>
            <a:r>
              <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rPr>
              <a:t>Ⅱ</a:t>
            </a:r>
            <a:endParaRPr lang="zh-CN" altLang="en-US" dirty="0"/>
          </a:p>
        </p:txBody>
      </p:sp>
      <p:sp>
        <p:nvSpPr>
          <p:cNvPr id="114" name="矩形 113"/>
          <p:cNvSpPr/>
          <p:nvPr/>
        </p:nvSpPr>
        <p:spPr>
          <a:xfrm>
            <a:off x="10897661" y="5574932"/>
            <a:ext cx="447558" cy="369332"/>
          </a:xfrm>
          <a:prstGeom prst="rect">
            <a:avLst/>
          </a:prstGeom>
        </p:spPr>
        <p:txBody>
          <a:bodyPr wrap="none">
            <a:spAutoFit/>
          </a:bodyPr>
          <a:lstStyle/>
          <a:p>
            <a:r>
              <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rPr>
              <a:t>Ⅲ</a:t>
            </a:r>
            <a:endParaRPr lang="zh-CN" altLang="en-US" dirty="0"/>
          </a:p>
        </p:txBody>
      </p:sp>
      <p:sp>
        <p:nvSpPr>
          <p:cNvPr id="115" name="矩形 114"/>
          <p:cNvSpPr/>
          <p:nvPr/>
        </p:nvSpPr>
        <p:spPr>
          <a:xfrm>
            <a:off x="10656055" y="5210176"/>
            <a:ext cx="441146" cy="369332"/>
          </a:xfrm>
          <a:prstGeom prst="rect">
            <a:avLst/>
          </a:prstGeom>
        </p:spPr>
        <p:txBody>
          <a:bodyPr wrap="none">
            <a:spAutoFit/>
          </a:bodyPr>
          <a:lstStyle/>
          <a:p>
            <a:r>
              <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rPr>
              <a:t>Ⅳ</a:t>
            </a:r>
            <a:endParaRPr lang="zh-CN" altLang="en-US" dirty="0"/>
          </a:p>
        </p:txBody>
      </p:sp>
      <p:sp>
        <p:nvSpPr>
          <p:cNvPr id="116" name="矩形 115"/>
          <p:cNvSpPr/>
          <p:nvPr/>
        </p:nvSpPr>
        <p:spPr>
          <a:xfrm>
            <a:off x="9739459" y="5821315"/>
            <a:ext cx="351378" cy="369332"/>
          </a:xfrm>
          <a:prstGeom prst="rect">
            <a:avLst/>
          </a:prstGeom>
        </p:spPr>
        <p:txBody>
          <a:bodyPr wrap="none">
            <a:spAutoFit/>
          </a:bodyPr>
          <a:lstStyle/>
          <a:p>
            <a:r>
              <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rPr>
              <a:t>Ⅴ</a:t>
            </a:r>
            <a:endParaRPr lang="zh-CN" altLang="en-US" dirty="0"/>
          </a:p>
        </p:txBody>
      </p:sp>
    </p:spTree>
    <p:extLst>
      <p:ext uri="{BB962C8B-B14F-4D97-AF65-F5344CB8AC3E}">
        <p14:creationId xmlns:p14="http://schemas.microsoft.com/office/powerpoint/2010/main" val="326686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up)">
                                      <p:cBhvr>
                                        <p:cTn id="11" dur="1000"/>
                                        <p:tgtEl>
                                          <p:spTgt spid="4">
                                            <p:txEl>
                                              <p:pRg st="0" end="0"/>
                                            </p:txEl>
                                          </p:spTgt>
                                        </p:tgtEl>
                                      </p:cBhvr>
                                    </p:animEffect>
                                  </p:childTnLst>
                                </p:cTn>
                              </p:par>
                              <p:par>
                                <p:cTn id="12" presetID="22" presetClass="entr" presetSubtype="1"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up)">
                                      <p:cBhvr>
                                        <p:cTn id="14" dur="10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wipe(up)">
                                      <p:cBhvr>
                                        <p:cTn id="19" dur="10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1000"/>
                                        <p:tgtEl>
                                          <p:spTgt spid="12"/>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499"/>
                                          </p:stCondLst>
                                        </p:cTn>
                                        <p:tgtEl>
                                          <p:spTgt spid="83"/>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wipe(down)">
                                      <p:cBhvr>
                                        <p:cTn id="31" dur="1000"/>
                                        <p:tgtEl>
                                          <p:spTgt spid="95"/>
                                        </p:tgtEl>
                                      </p:cBhvr>
                                    </p:animEffect>
                                  </p:childTnLst>
                                </p:cTn>
                              </p:par>
                            </p:childTnLst>
                          </p:cTn>
                        </p:par>
                        <p:par>
                          <p:cTn id="32" fill="hold">
                            <p:stCondLst>
                              <p:cond delay="2500"/>
                            </p:stCondLst>
                            <p:childTnLst>
                              <p:par>
                                <p:cTn id="33" presetID="1" presetClass="entr" presetSubtype="0" fill="hold" grpId="0" nodeType="afterEffect">
                                  <p:stCondLst>
                                    <p:cond delay="0"/>
                                  </p:stCondLst>
                                  <p:childTnLst>
                                    <p:set>
                                      <p:cBhvr>
                                        <p:cTn id="34" dur="1" fill="hold">
                                          <p:stCondLst>
                                            <p:cond delay="499"/>
                                          </p:stCondLst>
                                        </p:cTn>
                                        <p:tgtEl>
                                          <p:spTgt spid="84"/>
                                        </p:tgtEl>
                                        <p:attrNameLst>
                                          <p:attrName>style.visibility</p:attrName>
                                        </p:attrNameLst>
                                      </p:cBhvr>
                                      <p:to>
                                        <p:strVal val="visible"/>
                                      </p:to>
                                    </p:set>
                                  </p:childTnLst>
                                </p:cTn>
                              </p:par>
                            </p:childTnLst>
                          </p:cTn>
                        </p:par>
                        <p:par>
                          <p:cTn id="35" fill="hold">
                            <p:stCondLst>
                              <p:cond delay="3000"/>
                            </p:stCondLst>
                            <p:childTnLst>
                              <p:par>
                                <p:cTn id="36" presetID="22" presetClass="entr" presetSubtype="4" fill="hold" grpId="0" nodeType="after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wipe(down)">
                                      <p:cBhvr>
                                        <p:cTn id="38" dur="1000"/>
                                        <p:tgtEl>
                                          <p:spTgt spid="9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right)">
                                      <p:cBhvr>
                                        <p:cTn id="43" dur="1000"/>
                                        <p:tgtEl>
                                          <p:spTgt spid="7"/>
                                        </p:tgtEl>
                                      </p:cBhvr>
                                    </p:animEffec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499"/>
                                          </p:stCondLst>
                                        </p:cTn>
                                        <p:tgtEl>
                                          <p:spTgt spid="82"/>
                                        </p:tgtEl>
                                        <p:attrNameLst>
                                          <p:attrName>style.visibility</p:attrName>
                                        </p:attrNameLst>
                                      </p:cBhvr>
                                      <p:to>
                                        <p:strVal val="visible"/>
                                      </p:to>
                                    </p:set>
                                  </p:childTnLst>
                                </p:cTn>
                              </p:par>
                            </p:childTnLst>
                          </p:cTn>
                        </p:par>
                        <p:par>
                          <p:cTn id="47" fill="hold">
                            <p:stCondLst>
                              <p:cond delay="1500"/>
                            </p:stCondLst>
                            <p:childTnLst>
                              <p:par>
                                <p:cTn id="48" presetID="22" presetClass="entr" presetSubtype="4" fill="hold" grpId="0" nodeType="after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wipe(down)">
                                      <p:cBhvr>
                                        <p:cTn id="50" dur="1000"/>
                                        <p:tgtEl>
                                          <p:spTgt spid="96"/>
                                        </p:tgtEl>
                                      </p:cBhvr>
                                    </p:animEffect>
                                  </p:childTnLst>
                                </p:cTn>
                              </p:par>
                            </p:childTnLst>
                          </p:cTn>
                        </p:par>
                        <p:par>
                          <p:cTn id="51" fill="hold">
                            <p:stCondLst>
                              <p:cond delay="2500"/>
                            </p:stCondLst>
                            <p:childTnLst>
                              <p:par>
                                <p:cTn id="52" presetID="1" presetClass="entr" presetSubtype="0" fill="hold" grpId="0" nodeType="afterEffect">
                                  <p:stCondLst>
                                    <p:cond delay="0"/>
                                  </p:stCondLst>
                                  <p:childTnLst>
                                    <p:set>
                                      <p:cBhvr>
                                        <p:cTn id="53" dur="1" fill="hold">
                                          <p:stCondLst>
                                            <p:cond delay="499"/>
                                          </p:stCondLst>
                                        </p:cTn>
                                        <p:tgtEl>
                                          <p:spTgt spid="89"/>
                                        </p:tgtEl>
                                        <p:attrNameLst>
                                          <p:attrName>style.visibility</p:attrName>
                                        </p:attrNameLst>
                                      </p:cBhvr>
                                      <p:to>
                                        <p:strVal val="visible"/>
                                      </p:to>
                                    </p:set>
                                  </p:childTnLst>
                                </p:cTn>
                              </p:par>
                            </p:childTnLst>
                          </p:cTn>
                        </p:par>
                        <p:par>
                          <p:cTn id="54" fill="hold">
                            <p:stCondLst>
                              <p:cond delay="3000"/>
                            </p:stCondLst>
                            <p:childTnLst>
                              <p:par>
                                <p:cTn id="55" presetID="22" presetClass="entr" presetSubtype="1" fill="hold" grpId="0" nodeType="after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up)">
                                      <p:cBhvr>
                                        <p:cTn id="57" dur="1000"/>
                                        <p:tgtEl>
                                          <p:spTgt spid="104"/>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90"/>
                                        </p:tgtEl>
                                        <p:attrNameLst>
                                          <p:attrName>style.visibility</p:attrName>
                                        </p:attrNameLst>
                                      </p:cBhvr>
                                      <p:to>
                                        <p:strVal val="visible"/>
                                      </p:to>
                                    </p:se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107"/>
                                        </p:tgtEl>
                                        <p:attrNameLst>
                                          <p:attrName>style.visibility</p:attrName>
                                        </p:attrNameLst>
                                      </p:cBhvr>
                                      <p:to>
                                        <p:strVal val="visible"/>
                                      </p:to>
                                    </p:set>
                                    <p:animEffect transition="in" filter="wipe(up)">
                                      <p:cBhvr>
                                        <p:cTn id="65" dur="1000"/>
                                        <p:tgtEl>
                                          <p:spTgt spid="10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1000"/>
                                        <p:tgtEl>
                                          <p:spTgt spid="11"/>
                                        </p:tgtEl>
                                      </p:cBhvr>
                                    </p:animEffect>
                                  </p:childTnLst>
                                </p:cTn>
                              </p:par>
                            </p:childTnLst>
                          </p:cTn>
                        </p:par>
                        <p:par>
                          <p:cTn id="71" fill="hold">
                            <p:stCondLst>
                              <p:cond delay="1000"/>
                            </p:stCondLst>
                            <p:childTnLst>
                              <p:par>
                                <p:cTn id="72" presetID="22" presetClass="entr" presetSubtype="4" fill="hold"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down)">
                                      <p:cBhvr>
                                        <p:cTn id="74" dur="1000"/>
                                        <p:tgtEl>
                                          <p:spTgt spid="16"/>
                                        </p:tgtEl>
                                      </p:cBhvr>
                                    </p:animEffect>
                                  </p:childTnLst>
                                </p:cTn>
                              </p:par>
                            </p:childTnLst>
                          </p:cTn>
                        </p:par>
                        <p:par>
                          <p:cTn id="75" fill="hold">
                            <p:stCondLst>
                              <p:cond delay="2000"/>
                            </p:stCondLst>
                            <p:childTnLst>
                              <p:par>
                                <p:cTn id="76" presetID="1" presetClass="entr" presetSubtype="0" fill="hold" grpId="0" nodeType="afterEffect">
                                  <p:stCondLst>
                                    <p:cond delay="0"/>
                                  </p:stCondLst>
                                  <p:childTnLst>
                                    <p:set>
                                      <p:cBhvr>
                                        <p:cTn id="77" dur="1" fill="hold">
                                          <p:stCondLst>
                                            <p:cond delay="499"/>
                                          </p:stCondLst>
                                        </p:cTn>
                                        <p:tgtEl>
                                          <p:spTgt spid="91"/>
                                        </p:tgtEl>
                                        <p:attrNameLst>
                                          <p:attrName>style.visibility</p:attrName>
                                        </p:attrNameLst>
                                      </p:cBhvr>
                                      <p:to>
                                        <p:strVal val="visible"/>
                                      </p:to>
                                    </p:set>
                                  </p:childTnLst>
                                </p:cTn>
                              </p:par>
                            </p:childTnLst>
                          </p:cTn>
                        </p:par>
                        <p:par>
                          <p:cTn id="78" fill="hold">
                            <p:stCondLst>
                              <p:cond delay="2500"/>
                            </p:stCondLst>
                            <p:childTnLst>
                              <p:par>
                                <p:cTn id="79" presetID="22" presetClass="entr" presetSubtype="8" fill="hold" grpId="0" nodeType="afterEffect">
                                  <p:stCondLst>
                                    <p:cond delay="0"/>
                                  </p:stCondLst>
                                  <p:childTnLst>
                                    <p:set>
                                      <p:cBhvr>
                                        <p:cTn id="80" dur="1" fill="hold">
                                          <p:stCondLst>
                                            <p:cond delay="0"/>
                                          </p:stCondLst>
                                        </p:cTn>
                                        <p:tgtEl>
                                          <p:spTgt spid="98"/>
                                        </p:tgtEl>
                                        <p:attrNameLst>
                                          <p:attrName>style.visibility</p:attrName>
                                        </p:attrNameLst>
                                      </p:cBhvr>
                                      <p:to>
                                        <p:strVal val="visible"/>
                                      </p:to>
                                    </p:set>
                                    <p:animEffect transition="in" filter="wipe(left)">
                                      <p:cBhvr>
                                        <p:cTn id="81" dur="1000"/>
                                        <p:tgtEl>
                                          <p:spTgt spid="9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wipe(down)">
                                      <p:cBhvr>
                                        <p:cTn id="86" dur="1000"/>
                                        <p:tgtEl>
                                          <p:spTgt spid="17"/>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499"/>
                                          </p:stCondLst>
                                        </p:cTn>
                                        <p:tgtEl>
                                          <p:spTgt spid="87"/>
                                        </p:tgtEl>
                                        <p:attrNameLst>
                                          <p:attrName>style.visibility</p:attrName>
                                        </p:attrNameLst>
                                      </p:cBhvr>
                                      <p:to>
                                        <p:strVal val="visible"/>
                                      </p:to>
                                    </p:se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wipe(left)">
                                      <p:cBhvr>
                                        <p:cTn id="93" dur="1000"/>
                                        <p:tgtEl>
                                          <p:spTgt spid="102"/>
                                        </p:tgtEl>
                                      </p:cBhvr>
                                    </p:animEffect>
                                  </p:childTnLst>
                                </p:cTn>
                              </p:par>
                            </p:childTnLst>
                          </p:cTn>
                        </p:par>
                        <p:par>
                          <p:cTn id="94" fill="hold">
                            <p:stCondLst>
                              <p:cond delay="2500"/>
                            </p:stCondLst>
                            <p:childTnLst>
                              <p:par>
                                <p:cTn id="95" presetID="1" presetClass="entr" presetSubtype="0" fill="hold" grpId="0" nodeType="afterEffect">
                                  <p:stCondLst>
                                    <p:cond delay="0"/>
                                  </p:stCondLst>
                                  <p:childTnLst>
                                    <p:set>
                                      <p:cBhvr>
                                        <p:cTn id="96" dur="1" fill="hold">
                                          <p:stCondLst>
                                            <p:cond delay="499"/>
                                          </p:stCondLst>
                                        </p:cTn>
                                        <p:tgtEl>
                                          <p:spTgt spid="88"/>
                                        </p:tgtEl>
                                        <p:attrNameLst>
                                          <p:attrName>style.visibility</p:attrName>
                                        </p:attrNameLst>
                                      </p:cBhvr>
                                      <p:to>
                                        <p:strVal val="visible"/>
                                      </p:to>
                                    </p:set>
                                  </p:childTnLst>
                                </p:cTn>
                              </p:par>
                            </p:childTnLst>
                          </p:cTn>
                        </p:par>
                        <p:par>
                          <p:cTn id="97" fill="hold">
                            <p:stCondLst>
                              <p:cond delay="3000"/>
                            </p:stCondLst>
                            <p:childTnLst>
                              <p:par>
                                <p:cTn id="98" presetID="22" presetClass="entr" presetSubtype="8" fill="hold" grpId="0" nodeType="after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left)">
                                      <p:cBhvr>
                                        <p:cTn id="100" dur="1000"/>
                                        <p:tgtEl>
                                          <p:spTgt spid="10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4">
                                            <p:txEl>
                                              <p:pRg st="3" end="3"/>
                                            </p:txEl>
                                          </p:spTgt>
                                        </p:tgtEl>
                                        <p:attrNameLst>
                                          <p:attrName>style.visibility</p:attrName>
                                        </p:attrNameLst>
                                      </p:cBhvr>
                                      <p:to>
                                        <p:strVal val="visible"/>
                                      </p:to>
                                    </p:set>
                                    <p:animEffect transition="in" filter="wipe(up)">
                                      <p:cBhvr>
                                        <p:cTn id="105" dur="1000"/>
                                        <p:tgtEl>
                                          <p:spTgt spid="4">
                                            <p:txEl>
                                              <p:pRg st="3" end="3"/>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wipe(left)">
                                      <p:cBhvr>
                                        <p:cTn id="110" dur="1000"/>
                                        <p:tgtEl>
                                          <p:spTgt spid="5"/>
                                        </p:tgtEl>
                                      </p:cBhvr>
                                    </p:animEffect>
                                  </p:childTnLst>
                                </p:cTn>
                              </p:par>
                            </p:childTnLst>
                          </p:cTn>
                        </p:par>
                        <p:par>
                          <p:cTn id="111" fill="hold">
                            <p:stCondLst>
                              <p:cond delay="1000"/>
                            </p:stCondLst>
                            <p:childTnLst>
                              <p:par>
                                <p:cTn id="112" presetID="1" presetClass="entr" presetSubtype="0" fill="hold" grpId="0" nodeType="afterEffect">
                                  <p:stCondLst>
                                    <p:cond delay="0"/>
                                  </p:stCondLst>
                                  <p:childTnLst>
                                    <p:set>
                                      <p:cBhvr>
                                        <p:cTn id="113" dur="1" fill="hold">
                                          <p:stCondLst>
                                            <p:cond delay="499"/>
                                          </p:stCondLst>
                                        </p:cTn>
                                        <p:tgtEl>
                                          <p:spTgt spid="93"/>
                                        </p:tgtEl>
                                        <p:attrNameLst>
                                          <p:attrName>style.visibility</p:attrName>
                                        </p:attrNameLst>
                                      </p:cBhvr>
                                      <p:to>
                                        <p:strVal val="visible"/>
                                      </p:to>
                                    </p:set>
                                  </p:childTnLst>
                                </p:cTn>
                              </p:par>
                            </p:childTnLst>
                          </p:cTn>
                        </p:par>
                        <p:par>
                          <p:cTn id="114" fill="hold">
                            <p:stCondLst>
                              <p:cond delay="1500"/>
                            </p:stCondLst>
                            <p:childTnLst>
                              <p:par>
                                <p:cTn id="115" presetID="22" presetClass="entr" presetSubtype="1" fill="hold" grpId="0" nodeType="afterEffect">
                                  <p:stCondLst>
                                    <p:cond delay="0"/>
                                  </p:stCondLst>
                                  <p:childTnLst>
                                    <p:set>
                                      <p:cBhvr>
                                        <p:cTn id="116" dur="1" fill="hold">
                                          <p:stCondLst>
                                            <p:cond delay="0"/>
                                          </p:stCondLst>
                                        </p:cTn>
                                        <p:tgtEl>
                                          <p:spTgt spid="105"/>
                                        </p:tgtEl>
                                        <p:attrNameLst>
                                          <p:attrName>style.visibility</p:attrName>
                                        </p:attrNameLst>
                                      </p:cBhvr>
                                      <p:to>
                                        <p:strVal val="visible"/>
                                      </p:to>
                                    </p:set>
                                    <p:animEffect transition="in" filter="wipe(up)">
                                      <p:cBhvr>
                                        <p:cTn id="117" dur="1000"/>
                                        <p:tgtEl>
                                          <p:spTgt spid="105"/>
                                        </p:tgtEl>
                                      </p:cBhvr>
                                    </p:animEffect>
                                  </p:childTnLst>
                                </p:cTn>
                              </p:par>
                            </p:childTnLst>
                          </p:cTn>
                        </p:par>
                        <p:par>
                          <p:cTn id="118" fill="hold">
                            <p:stCondLst>
                              <p:cond delay="2500"/>
                            </p:stCondLst>
                            <p:childTnLst>
                              <p:par>
                                <p:cTn id="119" presetID="1" presetClass="entr" presetSubtype="0" fill="hold" grpId="0" nodeType="afterEffect">
                                  <p:stCondLst>
                                    <p:cond delay="0"/>
                                  </p:stCondLst>
                                  <p:childTnLst>
                                    <p:set>
                                      <p:cBhvr>
                                        <p:cTn id="120" dur="1" fill="hold">
                                          <p:stCondLst>
                                            <p:cond delay="499"/>
                                          </p:stCondLst>
                                        </p:cTn>
                                        <p:tgtEl>
                                          <p:spTgt spid="94"/>
                                        </p:tgtEl>
                                        <p:attrNameLst>
                                          <p:attrName>style.visibility</p:attrName>
                                        </p:attrNameLst>
                                      </p:cBhvr>
                                      <p:to>
                                        <p:strVal val="visible"/>
                                      </p:to>
                                    </p:set>
                                  </p:childTnLst>
                                </p:cTn>
                              </p:par>
                            </p:childTnLst>
                          </p:cTn>
                        </p:par>
                        <p:par>
                          <p:cTn id="121" fill="hold">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wipe(up)">
                                      <p:cBhvr>
                                        <p:cTn id="124" dur="1000"/>
                                        <p:tgtEl>
                                          <p:spTgt spid="10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08"/>
                                        </p:tgtEl>
                                        <p:attrNameLst>
                                          <p:attrName>style.visibility</p:attrName>
                                        </p:attrNameLst>
                                      </p:cBhvr>
                                      <p:to>
                                        <p:strVal val="visible"/>
                                      </p:to>
                                    </p:set>
                                    <p:animEffect transition="in" filter="wipe(down)">
                                      <p:cBhvr>
                                        <p:cTn id="129" dur="1000"/>
                                        <p:tgtEl>
                                          <p:spTgt spid="108"/>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111"/>
                                        </p:tgtEl>
                                        <p:attrNameLst>
                                          <p:attrName>style.visibility</p:attrName>
                                        </p:attrNameLst>
                                      </p:cBhvr>
                                      <p:to>
                                        <p:strVal val="visible"/>
                                      </p:to>
                                    </p:set>
                                    <p:animEffect transition="in" filter="wipe(left)">
                                      <p:cBhvr>
                                        <p:cTn id="133" dur="1000"/>
                                        <p:tgtEl>
                                          <p:spTgt spid="111"/>
                                        </p:tgtEl>
                                      </p:cBhvr>
                                    </p:animEffect>
                                  </p:childTnLst>
                                </p:cTn>
                              </p:par>
                            </p:childTnLst>
                          </p:cTn>
                        </p:par>
                        <p:par>
                          <p:cTn id="134" fill="hold">
                            <p:stCondLst>
                              <p:cond delay="2000"/>
                            </p:stCondLst>
                            <p:childTnLst>
                              <p:par>
                                <p:cTn id="135" presetID="1" presetClass="entr" presetSubtype="0" fill="hold" grpId="0" nodeType="afterEffect">
                                  <p:stCondLst>
                                    <p:cond delay="0"/>
                                  </p:stCondLst>
                                  <p:childTnLst>
                                    <p:set>
                                      <p:cBhvr>
                                        <p:cTn id="136" dur="1" fill="hold">
                                          <p:stCondLst>
                                            <p:cond delay="499"/>
                                          </p:stCondLst>
                                        </p:cTn>
                                        <p:tgtEl>
                                          <p:spTgt spid="92"/>
                                        </p:tgtEl>
                                        <p:attrNameLst>
                                          <p:attrName>style.visibility</p:attrName>
                                        </p:attrNameLst>
                                      </p:cBhvr>
                                      <p:to>
                                        <p:strVal val="visible"/>
                                      </p:to>
                                    </p:set>
                                  </p:childTnLst>
                                </p:cTn>
                              </p:par>
                            </p:childTnLst>
                          </p:cTn>
                        </p:par>
                        <p:par>
                          <p:cTn id="137" fill="hold">
                            <p:stCondLst>
                              <p:cond delay="2500"/>
                            </p:stCondLst>
                            <p:childTnLst>
                              <p:par>
                                <p:cTn id="138" presetID="22" presetClass="entr" presetSubtype="8" fill="hold" grpId="0" nodeType="after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wipe(left)">
                                      <p:cBhvr>
                                        <p:cTn id="140" dur="1000"/>
                                        <p:tgtEl>
                                          <p:spTgt spid="99"/>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nodeType="clickEffect">
                                  <p:stCondLst>
                                    <p:cond delay="0"/>
                                  </p:stCondLst>
                                  <p:childTnLst>
                                    <p:set>
                                      <p:cBhvr>
                                        <p:cTn id="144" dur="1" fill="hold">
                                          <p:stCondLst>
                                            <p:cond delay="0"/>
                                          </p:stCondLst>
                                        </p:cTn>
                                        <p:tgtEl>
                                          <p:spTgt spid="8"/>
                                        </p:tgtEl>
                                        <p:attrNameLst>
                                          <p:attrName>style.visibility</p:attrName>
                                        </p:attrNameLst>
                                      </p:cBhvr>
                                      <p:to>
                                        <p:strVal val="visible"/>
                                      </p:to>
                                    </p:set>
                                    <p:animEffect transition="in" filter="wipe(down)">
                                      <p:cBhvr>
                                        <p:cTn id="145" dur="1000"/>
                                        <p:tgtEl>
                                          <p:spTgt spid="8"/>
                                        </p:tgtEl>
                                      </p:cBhvr>
                                    </p:animEffect>
                                  </p:childTnLst>
                                </p:cTn>
                              </p:par>
                            </p:childTnLst>
                          </p:cTn>
                        </p:par>
                        <p:par>
                          <p:cTn id="146" fill="hold">
                            <p:stCondLst>
                              <p:cond delay="1000"/>
                            </p:stCondLst>
                            <p:childTnLst>
                              <p:par>
                                <p:cTn id="147" presetID="1" presetClass="entr" presetSubtype="0" fill="hold" grpId="0" nodeType="afterEffect">
                                  <p:stCondLst>
                                    <p:cond delay="0"/>
                                  </p:stCondLst>
                                  <p:childTnLst>
                                    <p:set>
                                      <p:cBhvr>
                                        <p:cTn id="148" dur="1" fill="hold">
                                          <p:stCondLst>
                                            <p:cond delay="499"/>
                                          </p:stCondLst>
                                        </p:cTn>
                                        <p:tgtEl>
                                          <p:spTgt spid="86"/>
                                        </p:tgtEl>
                                        <p:attrNameLst>
                                          <p:attrName>style.visibility</p:attrName>
                                        </p:attrNameLst>
                                      </p:cBhvr>
                                      <p:to>
                                        <p:strVal val="visible"/>
                                      </p:to>
                                    </p:set>
                                  </p:childTnLst>
                                </p:cTn>
                              </p:par>
                            </p:childTnLst>
                          </p:cTn>
                        </p:par>
                        <p:par>
                          <p:cTn id="149" fill="hold">
                            <p:stCondLst>
                              <p:cond delay="1500"/>
                            </p:stCondLst>
                            <p:childTnLst>
                              <p:par>
                                <p:cTn id="150" presetID="22" presetClass="entr" presetSubtype="8" fill="hold" grpId="0" nodeType="afterEffect">
                                  <p:stCondLst>
                                    <p:cond delay="0"/>
                                  </p:stCondLst>
                                  <p:childTnLst>
                                    <p:set>
                                      <p:cBhvr>
                                        <p:cTn id="151" dur="1" fill="hold">
                                          <p:stCondLst>
                                            <p:cond delay="0"/>
                                          </p:stCondLst>
                                        </p:cTn>
                                        <p:tgtEl>
                                          <p:spTgt spid="100"/>
                                        </p:tgtEl>
                                        <p:attrNameLst>
                                          <p:attrName>style.visibility</p:attrName>
                                        </p:attrNameLst>
                                      </p:cBhvr>
                                      <p:to>
                                        <p:strVal val="visible"/>
                                      </p:to>
                                    </p:set>
                                    <p:animEffect transition="in" filter="wipe(left)">
                                      <p:cBhvr>
                                        <p:cTn id="152" dur="1000"/>
                                        <p:tgtEl>
                                          <p:spTgt spid="100"/>
                                        </p:tgtEl>
                                      </p:cBhvr>
                                    </p:animEffec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499"/>
                                          </p:stCondLst>
                                        </p:cTn>
                                        <p:tgtEl>
                                          <p:spTgt spid="85"/>
                                        </p:tgtEl>
                                        <p:attrNameLst>
                                          <p:attrName>style.visibility</p:attrName>
                                        </p:attrNameLst>
                                      </p:cBhvr>
                                      <p:to>
                                        <p:strVal val="visible"/>
                                      </p:to>
                                    </p:set>
                                  </p:childTnLst>
                                </p:cTn>
                              </p:par>
                            </p:childTnLst>
                          </p:cTn>
                        </p:par>
                        <p:par>
                          <p:cTn id="156" fill="hold">
                            <p:stCondLst>
                              <p:cond delay="3000"/>
                            </p:stCondLst>
                            <p:childTnLst>
                              <p:par>
                                <p:cTn id="157" presetID="22" presetClass="entr" presetSubtype="2" fill="hold" grpId="0" nodeType="afterEffect">
                                  <p:stCondLst>
                                    <p:cond delay="0"/>
                                  </p:stCondLst>
                                  <p:childTnLst>
                                    <p:set>
                                      <p:cBhvr>
                                        <p:cTn id="158" dur="1" fill="hold">
                                          <p:stCondLst>
                                            <p:cond delay="0"/>
                                          </p:stCondLst>
                                        </p:cTn>
                                        <p:tgtEl>
                                          <p:spTgt spid="101"/>
                                        </p:tgtEl>
                                        <p:attrNameLst>
                                          <p:attrName>style.visibility</p:attrName>
                                        </p:attrNameLst>
                                      </p:cBhvr>
                                      <p:to>
                                        <p:strVal val="visible"/>
                                      </p:to>
                                    </p:set>
                                    <p:animEffect transition="in" filter="wipe(right)">
                                      <p:cBhvr>
                                        <p:cTn id="159" dur="1000"/>
                                        <p:tgtEl>
                                          <p:spTgt spid="101"/>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1" fill="hold" nodeType="clickEffect">
                                  <p:stCondLst>
                                    <p:cond delay="0"/>
                                  </p:stCondLst>
                                  <p:childTnLst>
                                    <p:set>
                                      <p:cBhvr>
                                        <p:cTn id="163" dur="1" fill="hold">
                                          <p:stCondLst>
                                            <p:cond delay="0"/>
                                          </p:stCondLst>
                                        </p:cTn>
                                        <p:tgtEl>
                                          <p:spTgt spid="4">
                                            <p:txEl>
                                              <p:pRg st="4" end="4"/>
                                            </p:txEl>
                                          </p:spTgt>
                                        </p:tgtEl>
                                        <p:attrNameLst>
                                          <p:attrName>style.visibility</p:attrName>
                                        </p:attrNameLst>
                                      </p:cBhvr>
                                      <p:to>
                                        <p:strVal val="visible"/>
                                      </p:to>
                                    </p:set>
                                    <p:animEffect transition="in" filter="wipe(up)">
                                      <p:cBhvr>
                                        <p:cTn id="164" dur="1000"/>
                                        <p:tgtEl>
                                          <p:spTgt spid="4">
                                            <p:txEl>
                                              <p:pRg st="4" end="4"/>
                                            </p:txEl>
                                          </p:spTgt>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10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nodeType="clickEffect">
                                  <p:stCondLst>
                                    <p:cond delay="0"/>
                                  </p:stCondLst>
                                  <p:childTnLst>
                                    <p:set>
                                      <p:cBhvr>
                                        <p:cTn id="173" dur="1" fill="hold">
                                          <p:stCondLst>
                                            <p:cond delay="0"/>
                                          </p:stCondLst>
                                        </p:cTn>
                                        <p:tgtEl>
                                          <p:spTgt spid="4">
                                            <p:txEl>
                                              <p:pRg st="5" end="5"/>
                                            </p:txEl>
                                          </p:spTgt>
                                        </p:tgtEl>
                                        <p:attrNameLst>
                                          <p:attrName>style.visibility</p:attrName>
                                        </p:attrNameLst>
                                      </p:cBhvr>
                                      <p:to>
                                        <p:strVal val="visible"/>
                                      </p:to>
                                    </p:set>
                                    <p:animEffect transition="in" filter="wipe(up)">
                                      <p:cBhvr>
                                        <p:cTn id="174" dur="1000"/>
                                        <p:tgtEl>
                                          <p:spTgt spid="4">
                                            <p:txEl>
                                              <p:pRg st="5" end="5"/>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1" fill="hold" nodeType="clickEffect">
                                  <p:stCondLst>
                                    <p:cond delay="0"/>
                                  </p:stCondLst>
                                  <p:childTnLst>
                                    <p:set>
                                      <p:cBhvr>
                                        <p:cTn id="178" dur="1" fill="hold">
                                          <p:stCondLst>
                                            <p:cond delay="0"/>
                                          </p:stCondLst>
                                        </p:cTn>
                                        <p:tgtEl>
                                          <p:spTgt spid="67"/>
                                        </p:tgtEl>
                                        <p:attrNameLst>
                                          <p:attrName>style.visibility</p:attrName>
                                        </p:attrNameLst>
                                      </p:cBhvr>
                                      <p:to>
                                        <p:strVal val="visible"/>
                                      </p:to>
                                    </p:set>
                                    <p:animEffect transition="in" filter="wipe(up)">
                                      <p:cBhvr>
                                        <p:cTn id="17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9234" y="364233"/>
            <a:ext cx="2031325" cy="646331"/>
          </a:xfrm>
          <a:prstGeom prst="rect">
            <a:avLst/>
          </a:prstGeom>
          <a:effectLst>
            <a:outerShdw blurRad="50800" dist="38100" dir="5400000" algn="t" rotWithShape="0">
              <a:prstClr val="black">
                <a:alpha val="40000"/>
              </a:prstClr>
            </a:outerShdw>
          </a:effectLst>
        </p:spPr>
        <p:txBody>
          <a:bodyPr wrap="none">
            <a:spAutoFit/>
          </a:bodyPr>
          <a:lstStyle/>
          <a:p>
            <a:r>
              <a:rPr lang="zh-CN" altLang="en-US" sz="3600" b="1" i="1"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本章目录</a:t>
            </a:r>
          </a:p>
        </p:txBody>
      </p:sp>
      <p:sp>
        <p:nvSpPr>
          <p:cNvPr id="8" name="矩形 7"/>
          <p:cNvSpPr/>
          <p:nvPr/>
        </p:nvSpPr>
        <p:spPr>
          <a:xfrm>
            <a:off x="5321031" y="1934125"/>
            <a:ext cx="4305569" cy="2794996"/>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sz="2400" dirty="0">
                <a:solidFill>
                  <a:schemeClr val="tx1">
                    <a:lumMod val="95000"/>
                    <a:lumOff val="5000"/>
                  </a:schemeClr>
                </a:solidFill>
                <a:latin typeface="华文细黑" panose="02010600040101010101" pitchFamily="2" charset="-122"/>
                <a:ea typeface="华文细黑" panose="02010600040101010101" pitchFamily="2" charset="-122"/>
              </a:rPr>
              <a:t>4.1 </a:t>
            </a:r>
            <a:r>
              <a:rPr lang="zh-CN" altLang="en-US" sz="2400" dirty="0">
                <a:solidFill>
                  <a:schemeClr val="tx1">
                    <a:lumMod val="95000"/>
                    <a:lumOff val="5000"/>
                  </a:schemeClr>
                </a:solidFill>
                <a:latin typeface="华文细黑" panose="02010600040101010101" pitchFamily="2" charset="-122"/>
                <a:ea typeface="华文细黑" panose="02010600040101010101" pitchFamily="2" charset="-122"/>
              </a:rPr>
              <a:t>平面体</a:t>
            </a:r>
            <a:endParaRPr lang="en-US" altLang="zh-CN" sz="2400" dirty="0">
              <a:solidFill>
                <a:schemeClr val="tx1">
                  <a:lumMod val="95000"/>
                  <a:lumOff val="5000"/>
                </a:schemeClr>
              </a:solidFill>
              <a:latin typeface="华文细黑" panose="02010600040101010101" pitchFamily="2" charset="-122"/>
              <a:ea typeface="华文细黑" panose="02010600040101010101" pitchFamily="2" charset="-122"/>
            </a:endParaRPr>
          </a:p>
          <a:p>
            <a:pPr marL="285750" indent="-285750">
              <a:lnSpc>
                <a:spcPct val="150000"/>
              </a:lnSpc>
              <a:buFont typeface="Wingdings" panose="05000000000000000000" pitchFamily="2" charset="2"/>
              <a:buChar char="u"/>
            </a:pPr>
            <a:r>
              <a:rPr lang="en-US" altLang="zh-CN" sz="2400" dirty="0">
                <a:solidFill>
                  <a:schemeClr val="tx1">
                    <a:lumMod val="95000"/>
                    <a:lumOff val="5000"/>
                  </a:schemeClr>
                </a:solidFill>
                <a:latin typeface="华文细黑" panose="02010600040101010101" pitchFamily="2" charset="-122"/>
                <a:ea typeface="华文细黑" panose="02010600040101010101" pitchFamily="2" charset="-122"/>
              </a:rPr>
              <a:t>4.2 </a:t>
            </a:r>
            <a:r>
              <a:rPr lang="zh-CN" altLang="en-US" sz="2400" dirty="0">
                <a:solidFill>
                  <a:schemeClr val="tx1">
                    <a:lumMod val="95000"/>
                    <a:lumOff val="5000"/>
                  </a:schemeClr>
                </a:solidFill>
                <a:latin typeface="华文细黑" panose="02010600040101010101" pitchFamily="2" charset="-122"/>
                <a:ea typeface="华文细黑" panose="02010600040101010101" pitchFamily="2" charset="-122"/>
              </a:rPr>
              <a:t>回转体</a:t>
            </a:r>
            <a:endParaRPr lang="en-US" altLang="zh-CN" sz="2400" dirty="0">
              <a:solidFill>
                <a:schemeClr val="tx1">
                  <a:lumMod val="95000"/>
                  <a:lumOff val="5000"/>
                </a:schemeClr>
              </a:solidFill>
              <a:latin typeface="华文细黑" panose="02010600040101010101" pitchFamily="2" charset="-122"/>
              <a:ea typeface="华文细黑" panose="02010600040101010101" pitchFamily="2" charset="-122"/>
            </a:endParaRPr>
          </a:p>
          <a:p>
            <a:pPr marL="285750" indent="-285750">
              <a:lnSpc>
                <a:spcPct val="150000"/>
              </a:lnSpc>
              <a:buFont typeface="Wingdings" panose="05000000000000000000" pitchFamily="2" charset="2"/>
              <a:buChar char="u"/>
            </a:pPr>
            <a:r>
              <a:rPr lang="en-US" altLang="zh-CN" sz="2400" dirty="0">
                <a:solidFill>
                  <a:schemeClr val="tx1">
                    <a:lumMod val="95000"/>
                    <a:lumOff val="5000"/>
                  </a:schemeClr>
                </a:solidFill>
                <a:latin typeface="华文细黑" panose="02010600040101010101" pitchFamily="2" charset="-122"/>
                <a:ea typeface="华文细黑" panose="02010600040101010101" pitchFamily="2" charset="-122"/>
              </a:rPr>
              <a:t>4.3 </a:t>
            </a:r>
            <a:r>
              <a:rPr lang="zh-CN" altLang="en-US" sz="2400" dirty="0">
                <a:solidFill>
                  <a:schemeClr val="tx1">
                    <a:lumMod val="95000"/>
                    <a:lumOff val="5000"/>
                  </a:schemeClr>
                </a:solidFill>
                <a:latin typeface="华文细黑" panose="02010600040101010101" pitchFamily="2" charset="-122"/>
                <a:ea typeface="华文细黑" panose="02010600040101010101" pitchFamily="2" charset="-122"/>
              </a:rPr>
              <a:t>平面截切体</a:t>
            </a:r>
            <a:endParaRPr lang="en-US" altLang="zh-CN" sz="2400" dirty="0">
              <a:solidFill>
                <a:schemeClr val="tx1">
                  <a:lumMod val="95000"/>
                  <a:lumOff val="5000"/>
                </a:schemeClr>
              </a:solidFill>
              <a:latin typeface="华文细黑" panose="02010600040101010101" pitchFamily="2" charset="-122"/>
              <a:ea typeface="华文细黑" panose="02010600040101010101" pitchFamily="2" charset="-122"/>
            </a:endParaRPr>
          </a:p>
          <a:p>
            <a:pPr marL="285750" indent="-285750">
              <a:lnSpc>
                <a:spcPct val="150000"/>
              </a:lnSpc>
              <a:buFont typeface="Wingdings" panose="05000000000000000000" pitchFamily="2" charset="2"/>
              <a:buChar char="u"/>
            </a:pPr>
            <a:r>
              <a:rPr lang="en-US" altLang="zh-CN" sz="2400" dirty="0">
                <a:solidFill>
                  <a:schemeClr val="tx1">
                    <a:lumMod val="95000"/>
                    <a:lumOff val="5000"/>
                  </a:schemeClr>
                </a:solidFill>
                <a:latin typeface="华文细黑" panose="02010600040101010101" pitchFamily="2" charset="-122"/>
                <a:ea typeface="华文细黑" panose="02010600040101010101" pitchFamily="2" charset="-122"/>
              </a:rPr>
              <a:t>4.4 </a:t>
            </a:r>
            <a:r>
              <a:rPr lang="zh-CN" altLang="en-US" sz="2400" dirty="0">
                <a:solidFill>
                  <a:schemeClr val="tx1">
                    <a:lumMod val="95000"/>
                    <a:lumOff val="5000"/>
                  </a:schemeClr>
                </a:solidFill>
                <a:latin typeface="华文细黑" panose="02010600040101010101" pitchFamily="2" charset="-122"/>
                <a:ea typeface="华文细黑" panose="02010600040101010101" pitchFamily="2" charset="-122"/>
              </a:rPr>
              <a:t>回转截切体</a:t>
            </a:r>
            <a:endParaRPr lang="en-US" altLang="zh-CN" sz="2400" dirty="0">
              <a:solidFill>
                <a:schemeClr val="tx1">
                  <a:lumMod val="95000"/>
                  <a:lumOff val="5000"/>
                </a:schemeClr>
              </a:solidFill>
              <a:latin typeface="华文细黑" panose="02010600040101010101" pitchFamily="2" charset="-122"/>
              <a:ea typeface="华文细黑" panose="02010600040101010101" pitchFamily="2" charset="-122"/>
            </a:endParaRPr>
          </a:p>
          <a:p>
            <a:pPr marL="285750" indent="-285750">
              <a:lnSpc>
                <a:spcPct val="150000"/>
              </a:lnSpc>
              <a:buFont typeface="Wingdings" panose="05000000000000000000" pitchFamily="2" charset="2"/>
              <a:buChar char="u"/>
            </a:pPr>
            <a:r>
              <a:rPr lang="en-US" altLang="zh-CN" sz="2400" dirty="0">
                <a:solidFill>
                  <a:schemeClr val="tx1">
                    <a:lumMod val="95000"/>
                    <a:lumOff val="5000"/>
                  </a:schemeClr>
                </a:solidFill>
                <a:latin typeface="华文细黑" panose="02010600040101010101" pitchFamily="2" charset="-122"/>
                <a:ea typeface="华文细黑" panose="02010600040101010101" pitchFamily="2" charset="-122"/>
              </a:rPr>
              <a:t>4.5 </a:t>
            </a:r>
            <a:r>
              <a:rPr lang="zh-CN" altLang="en-US" sz="2400" dirty="0">
                <a:solidFill>
                  <a:schemeClr val="tx1">
                    <a:lumMod val="95000"/>
                    <a:lumOff val="5000"/>
                  </a:schemeClr>
                </a:solidFill>
                <a:latin typeface="华文细黑" panose="02010600040101010101" pitchFamily="2" charset="-122"/>
                <a:ea typeface="华文细黑" panose="02010600040101010101" pitchFamily="2" charset="-122"/>
              </a:rPr>
              <a:t>相贯体</a:t>
            </a:r>
            <a:endParaRPr lang="zh-CN" altLang="zh-CN" sz="2400" dirty="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10" name="矩形 9"/>
          <p:cNvSpPr/>
          <p:nvPr/>
        </p:nvSpPr>
        <p:spPr>
          <a:xfrm>
            <a:off x="9771439" y="1429072"/>
            <a:ext cx="1938351" cy="461665"/>
          </a:xfrm>
          <a:prstGeom prst="rect">
            <a:avLst/>
          </a:prstGeom>
        </p:spPr>
        <p:txBody>
          <a:bodyPr wrap="none">
            <a:spAutoFit/>
          </a:bodyPr>
          <a:lstStyle/>
          <a:p>
            <a:r>
              <a:rPr lang="en-US" altLang="zh-CN" sz="2400" b="1" i="1" dirty="0">
                <a:solidFill>
                  <a:srgbClr val="FF6666"/>
                </a:solidFill>
                <a:latin typeface="华文细黑" panose="02010600040101010101" pitchFamily="2" charset="-122"/>
                <a:ea typeface="华文细黑" panose="02010600040101010101" pitchFamily="2" charset="-122"/>
              </a:rPr>
              <a:t>Catalogues</a:t>
            </a:r>
            <a:endParaRPr lang="zh-CN" altLang="en-US" sz="2400" b="1" i="1" dirty="0">
              <a:solidFill>
                <a:srgbClr val="FF6666"/>
              </a:solidFill>
              <a:latin typeface="华文细黑" panose="02010600040101010101" pitchFamily="2" charset="-122"/>
              <a:ea typeface="华文细黑" panose="02010600040101010101" pitchFamily="2" charset="-122"/>
            </a:endParaRPr>
          </a:p>
        </p:txBody>
      </p:sp>
      <p:sp>
        <p:nvSpPr>
          <p:cNvPr id="12" name="矩形 11"/>
          <p:cNvSpPr/>
          <p:nvPr/>
        </p:nvSpPr>
        <p:spPr>
          <a:xfrm>
            <a:off x="1003299" y="5141176"/>
            <a:ext cx="10610357" cy="1231106"/>
          </a:xfrm>
          <a:prstGeom prst="rect">
            <a:avLst/>
          </a:prstGeom>
        </p:spPr>
        <p:txBody>
          <a:bodyPr wrap="square">
            <a:spAutoFit/>
          </a:bodyPr>
          <a:lstStyle/>
          <a:p>
            <a:pPr marL="285750" indent="-285750">
              <a:buFont typeface="Arial" panose="020B0604020202020204" pitchFamily="34" charset="0"/>
              <a:buChar char="•"/>
            </a:pPr>
            <a:r>
              <a:rPr lang="zh-CN" altLang="zh-CN" sz="2000" dirty="0"/>
              <a:t>工程中遇到的形体，根据表面的几何特征和成形过程，一般可以将其几何抽象为基本立体，切割体、相贯体</a:t>
            </a:r>
            <a:r>
              <a:rPr lang="zh-CN" altLang="en-US" sz="2000" dirty="0"/>
              <a:t>，它们是构成形状千变万化的复杂形体的基础。</a:t>
            </a:r>
            <a:endParaRPr lang="en-US" altLang="zh-CN" sz="2000" dirty="0"/>
          </a:p>
          <a:p>
            <a:pPr marL="285750" indent="-285750">
              <a:buFont typeface="Arial" panose="020B0604020202020204" pitchFamily="34" charset="0"/>
              <a:buChar char="•"/>
            </a:pPr>
            <a:r>
              <a:rPr lang="zh-CN" altLang="zh-CN" sz="2000" dirty="0"/>
              <a:t>本章主要介绍基本立体、切割体和相贯体的三视图的画法及其在表面取点、取线的方法。</a:t>
            </a:r>
          </a:p>
          <a:p>
            <a:pPr marL="285750" indent="-285750">
              <a:buFont typeface="Arial" panose="020B0604020202020204" pitchFamily="34" charset="0"/>
              <a:buChar char="•"/>
            </a:pPr>
            <a:endParaRPr lang="zh-CN" altLang="en-US" sz="1400" dirty="0">
              <a:solidFill>
                <a:schemeClr val="bg1">
                  <a:lumMod val="50000"/>
                </a:schemeClr>
              </a:solidFill>
              <a:latin typeface="华文细黑" panose="02010600040101010101" pitchFamily="2" charset="-122"/>
              <a:ea typeface="华文细黑" panose="02010600040101010101" pitchFamily="2" charset="-122"/>
            </a:endParaRPr>
          </a:p>
        </p:txBody>
      </p:sp>
      <p:cxnSp>
        <p:nvCxnSpPr>
          <p:cNvPr id="3" name="直接连接符 2"/>
          <p:cNvCxnSpPr/>
          <p:nvPr/>
        </p:nvCxnSpPr>
        <p:spPr>
          <a:xfrm rot="16200000" flipH="1">
            <a:off x="10754836" y="2785005"/>
            <a:ext cx="1602244" cy="2083"/>
          </a:xfrm>
          <a:prstGeom prst="line">
            <a:avLst/>
          </a:prstGeom>
          <a:ln>
            <a:solidFill>
              <a:srgbClr val="FF6666"/>
            </a:solidFil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447189" y="1679508"/>
            <a:ext cx="4284000" cy="0"/>
          </a:xfrm>
          <a:prstGeom prst="line">
            <a:avLst/>
          </a:prstGeom>
          <a:ln>
            <a:solidFill>
              <a:srgbClr val="FF6666"/>
            </a:solidFill>
          </a:ln>
        </p:spPr>
        <p:style>
          <a:lnRef idx="1">
            <a:schemeClr val="accent1"/>
          </a:lnRef>
          <a:fillRef idx="0">
            <a:schemeClr val="accent1"/>
          </a:fillRef>
          <a:effectRef idx="0">
            <a:schemeClr val="accent1"/>
          </a:effectRef>
          <a:fontRef idx="minor">
            <a:schemeClr val="tx1"/>
          </a:fontRef>
        </p:style>
      </p:cxnSp>
      <p:pic>
        <p:nvPicPr>
          <p:cNvPr id="11" name="Picture 8"/>
          <p:cNvPicPr>
            <a:picLocks noChangeAspect="1" noChangeArrowheads="1"/>
          </p:cNvPicPr>
          <p:nvPr/>
        </p:nvPicPr>
        <p:blipFill>
          <a:blip r:embed="rId2">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03299" y="2062570"/>
            <a:ext cx="4091432" cy="25381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44294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Line 2"/>
          <p:cNvSpPr>
            <a:spLocks noChangeShapeType="1"/>
          </p:cNvSpPr>
          <p:nvPr/>
        </p:nvSpPr>
        <p:spPr bwMode="auto">
          <a:xfrm flipV="1">
            <a:off x="3683000" y="4610100"/>
            <a:ext cx="482600" cy="74930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3"/>
          <p:cNvSpPr>
            <a:spLocks noChangeShapeType="1"/>
          </p:cNvSpPr>
          <p:nvPr/>
        </p:nvSpPr>
        <p:spPr bwMode="auto">
          <a:xfrm>
            <a:off x="3695700" y="5334000"/>
            <a:ext cx="469900" cy="74930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4"/>
          <p:cNvSpPr>
            <a:spLocks noChangeShapeType="1"/>
          </p:cNvSpPr>
          <p:nvPr/>
        </p:nvSpPr>
        <p:spPr bwMode="auto">
          <a:xfrm>
            <a:off x="3683000" y="965200"/>
            <a:ext cx="25400" cy="439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5"/>
          <p:cNvSpPr>
            <a:spLocks noChangeShapeType="1"/>
          </p:cNvSpPr>
          <p:nvPr/>
        </p:nvSpPr>
        <p:spPr bwMode="auto">
          <a:xfrm flipV="1">
            <a:off x="7632700" y="812800"/>
            <a:ext cx="0" cy="290830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6"/>
          <p:cNvSpPr>
            <a:spLocks noChangeShapeType="1"/>
          </p:cNvSpPr>
          <p:nvPr/>
        </p:nvSpPr>
        <p:spPr bwMode="auto">
          <a:xfrm flipH="1">
            <a:off x="2235200" y="5334000"/>
            <a:ext cx="2768600"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7"/>
          <p:cNvSpPr>
            <a:spLocks noChangeShapeType="1"/>
          </p:cNvSpPr>
          <p:nvPr/>
        </p:nvSpPr>
        <p:spPr bwMode="auto">
          <a:xfrm flipV="1">
            <a:off x="6921500" y="977900"/>
            <a:ext cx="698500" cy="180340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8"/>
          <p:cNvSpPr>
            <a:spLocks noChangeShapeType="1"/>
          </p:cNvSpPr>
          <p:nvPr/>
        </p:nvSpPr>
        <p:spPr bwMode="auto">
          <a:xfrm flipH="1" flipV="1">
            <a:off x="7645400" y="965200"/>
            <a:ext cx="711200" cy="181610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9"/>
          <p:cNvSpPr>
            <a:spLocks noChangeShapeType="1"/>
          </p:cNvSpPr>
          <p:nvPr/>
        </p:nvSpPr>
        <p:spPr bwMode="auto">
          <a:xfrm flipH="1" flipV="1">
            <a:off x="3683000" y="990600"/>
            <a:ext cx="469900" cy="176530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Rectangle 10"/>
          <p:cNvSpPr txBox="1">
            <a:spLocks noChangeArrowheads="1"/>
          </p:cNvSpPr>
          <p:nvPr/>
        </p:nvSpPr>
        <p:spPr>
          <a:xfrm>
            <a:off x="611590" y="311151"/>
            <a:ext cx="7285969" cy="480131"/>
          </a:xfrm>
          <a:prstGeom prst="rect">
            <a:avLst/>
          </a:prstGeo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66CC"/>
                </a:solidFill>
                <a:latin typeface="华文细黑" panose="02010600040101010101" pitchFamily="2" charset="-122"/>
                <a:ea typeface="华文细黑" panose="02010600040101010101" pitchFamily="2" charset="-122"/>
                <a:cs typeface="+mn-cs"/>
              </a:rPr>
              <a:t>例</a:t>
            </a:r>
            <a:r>
              <a:rPr lang="en-US" altLang="zh-CN" sz="2800" b="1" dirty="0">
                <a:solidFill>
                  <a:srgbClr val="0066CC"/>
                </a:solidFill>
                <a:latin typeface="华文细黑" panose="02010600040101010101" pitchFamily="2" charset="-122"/>
                <a:ea typeface="华文细黑" panose="02010600040101010101" pitchFamily="2" charset="-122"/>
                <a:cs typeface="+mn-cs"/>
              </a:rPr>
              <a:t>:  </a:t>
            </a:r>
            <a:r>
              <a:rPr lang="zh-CN" altLang="en-US" sz="2800" b="1" dirty="0">
                <a:solidFill>
                  <a:srgbClr val="0066CC"/>
                </a:solidFill>
                <a:latin typeface="华文细黑" panose="02010600040101010101" pitchFamily="2" charset="-122"/>
                <a:ea typeface="华文细黑" panose="02010600040101010101" pitchFamily="2" charset="-122"/>
                <a:cs typeface="+mn-cs"/>
              </a:rPr>
              <a:t>完成带缺口圆锥的水平投影和侧面投影。</a:t>
            </a:r>
          </a:p>
        </p:txBody>
      </p:sp>
      <p:sp>
        <p:nvSpPr>
          <p:cNvPr id="133" name="Freeform 11"/>
          <p:cNvSpPr>
            <a:spLocks noChangeAspect="1" noChangeArrowheads="1"/>
          </p:cNvSpPr>
          <p:nvPr/>
        </p:nvSpPr>
        <p:spPr bwMode="auto">
          <a:xfrm>
            <a:off x="2482851" y="3540126"/>
            <a:ext cx="2417763" cy="3175"/>
          </a:xfrm>
          <a:custGeom>
            <a:avLst/>
            <a:gdLst>
              <a:gd name="T0" fmla="*/ 0 w 7518"/>
              <a:gd name="T1" fmla="*/ 0 h 3175"/>
              <a:gd name="T2" fmla="*/ 7517 w 7518"/>
              <a:gd name="T3" fmla="*/ 0 h 3175"/>
              <a:gd name="T4" fmla="*/ 7518 w 7518"/>
              <a:gd name="T5" fmla="*/ 0 h 3175"/>
            </a:gdLst>
            <a:ahLst/>
            <a:cxnLst>
              <a:cxn ang="0">
                <a:pos x="T0" y="T1"/>
              </a:cxn>
              <a:cxn ang="0">
                <a:pos x="T2" y="T3"/>
              </a:cxn>
              <a:cxn ang="0">
                <a:pos x="T4" y="T5"/>
              </a:cxn>
            </a:cxnLst>
            <a:rect l="0" t="0" r="r" b="b"/>
            <a:pathLst>
              <a:path w="7518" h="3175">
                <a:moveTo>
                  <a:pt x="0" y="0"/>
                </a:moveTo>
                <a:lnTo>
                  <a:pt x="7517" y="0"/>
                </a:lnTo>
                <a:lnTo>
                  <a:pt x="7518"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4" name="Freeform 12"/>
          <p:cNvSpPr>
            <a:spLocks noChangeAspect="1" noChangeArrowheads="1"/>
          </p:cNvSpPr>
          <p:nvPr/>
        </p:nvSpPr>
        <p:spPr bwMode="auto">
          <a:xfrm>
            <a:off x="3690939" y="998539"/>
            <a:ext cx="1209675" cy="2562225"/>
          </a:xfrm>
          <a:custGeom>
            <a:avLst/>
            <a:gdLst>
              <a:gd name="T0" fmla="*/ 3759 w 3759"/>
              <a:gd name="T1" fmla="*/ 7278 h 7278"/>
              <a:gd name="T2" fmla="*/ 0 w 3759"/>
              <a:gd name="T3" fmla="*/ 0 h 7278"/>
              <a:gd name="T4" fmla="*/ 1 w 3759"/>
              <a:gd name="T5" fmla="*/ 0 h 7278"/>
            </a:gdLst>
            <a:ahLst/>
            <a:cxnLst>
              <a:cxn ang="0">
                <a:pos x="T0" y="T1"/>
              </a:cxn>
              <a:cxn ang="0">
                <a:pos x="T2" y="T3"/>
              </a:cxn>
              <a:cxn ang="0">
                <a:pos x="T4" y="T5"/>
              </a:cxn>
            </a:cxnLst>
            <a:rect l="0" t="0" r="r" b="b"/>
            <a:pathLst>
              <a:path w="3759" h="7278">
                <a:moveTo>
                  <a:pt x="3759" y="7278"/>
                </a:moveTo>
                <a:lnTo>
                  <a:pt x="0" y="0"/>
                </a:lnTo>
                <a:lnTo>
                  <a:pt x="1" y="0"/>
                </a:ln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5" name="Oval 13"/>
          <p:cNvSpPr>
            <a:spLocks noChangeAspect="1" noChangeArrowheads="1"/>
          </p:cNvSpPr>
          <p:nvPr/>
        </p:nvSpPr>
        <p:spPr bwMode="auto">
          <a:xfrm>
            <a:off x="2486026" y="4124326"/>
            <a:ext cx="2417763" cy="2417763"/>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6" name="Line 14"/>
          <p:cNvSpPr>
            <a:spLocks noChangeShapeType="1"/>
          </p:cNvSpPr>
          <p:nvPr/>
        </p:nvSpPr>
        <p:spPr bwMode="auto">
          <a:xfrm flipH="1">
            <a:off x="2828925" y="2779713"/>
            <a:ext cx="1322388"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5"/>
          <p:cNvSpPr>
            <a:spLocks noChangeShapeType="1"/>
          </p:cNvSpPr>
          <p:nvPr/>
        </p:nvSpPr>
        <p:spPr bwMode="auto">
          <a:xfrm flipH="1">
            <a:off x="2482850" y="2779713"/>
            <a:ext cx="374650" cy="76041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16"/>
          <p:cNvSpPr>
            <a:spLocks noChangeShapeType="1"/>
          </p:cNvSpPr>
          <p:nvPr/>
        </p:nvSpPr>
        <p:spPr bwMode="auto">
          <a:xfrm>
            <a:off x="2817814" y="5334000"/>
            <a:ext cx="482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17"/>
          <p:cNvSpPr>
            <a:spLocks noChangeShapeType="1"/>
          </p:cNvSpPr>
          <p:nvPr/>
        </p:nvSpPr>
        <p:spPr bwMode="auto">
          <a:xfrm>
            <a:off x="7639050" y="2781301"/>
            <a:ext cx="0" cy="2562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18"/>
          <p:cNvSpPr>
            <a:spLocks noChangeShapeType="1"/>
          </p:cNvSpPr>
          <p:nvPr/>
        </p:nvSpPr>
        <p:spPr bwMode="auto">
          <a:xfrm flipH="1" flipV="1">
            <a:off x="5886450" y="3562350"/>
            <a:ext cx="2781300" cy="278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Oval 19"/>
          <p:cNvSpPr>
            <a:spLocks noChangeAspect="1" noChangeArrowheads="1"/>
          </p:cNvSpPr>
          <p:nvPr/>
        </p:nvSpPr>
        <p:spPr bwMode="auto">
          <a:xfrm>
            <a:off x="2838451" y="4476751"/>
            <a:ext cx="1724025" cy="17240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2" name="Line 20"/>
          <p:cNvSpPr>
            <a:spLocks noChangeShapeType="1"/>
          </p:cNvSpPr>
          <p:nvPr/>
        </p:nvSpPr>
        <p:spPr bwMode="auto">
          <a:xfrm>
            <a:off x="4133850" y="2781300"/>
            <a:ext cx="43116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21"/>
          <p:cNvSpPr>
            <a:spLocks noChangeShapeType="1"/>
          </p:cNvSpPr>
          <p:nvPr/>
        </p:nvSpPr>
        <p:spPr bwMode="auto">
          <a:xfrm>
            <a:off x="2838450" y="2781300"/>
            <a:ext cx="0" cy="2590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22"/>
          <p:cNvSpPr>
            <a:spLocks noChangeShapeType="1"/>
          </p:cNvSpPr>
          <p:nvPr/>
        </p:nvSpPr>
        <p:spPr bwMode="auto">
          <a:xfrm>
            <a:off x="4152900" y="2768600"/>
            <a:ext cx="0" cy="3308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5" name="Group 23"/>
          <p:cNvGrpSpPr>
            <a:grpSpLocks/>
          </p:cNvGrpSpPr>
          <p:nvPr/>
        </p:nvGrpSpPr>
        <p:grpSpPr bwMode="auto">
          <a:xfrm>
            <a:off x="4138613" y="4629151"/>
            <a:ext cx="4248150" cy="1400175"/>
            <a:chOff x="1647" y="2916"/>
            <a:chExt cx="2676" cy="882"/>
          </a:xfrm>
        </p:grpSpPr>
        <p:sp>
          <p:nvSpPr>
            <p:cNvPr id="146" name="Line 24"/>
            <p:cNvSpPr>
              <a:spLocks noChangeShapeType="1"/>
            </p:cNvSpPr>
            <p:nvPr/>
          </p:nvSpPr>
          <p:spPr bwMode="auto">
            <a:xfrm>
              <a:off x="1668" y="2916"/>
              <a:ext cx="175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25"/>
            <p:cNvSpPr>
              <a:spLocks noChangeShapeType="1"/>
            </p:cNvSpPr>
            <p:nvPr/>
          </p:nvSpPr>
          <p:spPr bwMode="auto">
            <a:xfrm>
              <a:off x="1647" y="3798"/>
              <a:ext cx="26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8" name="Group 26"/>
          <p:cNvGrpSpPr>
            <a:grpSpLocks/>
          </p:cNvGrpSpPr>
          <p:nvPr/>
        </p:nvGrpSpPr>
        <p:grpSpPr bwMode="auto">
          <a:xfrm>
            <a:off x="6924676" y="2733675"/>
            <a:ext cx="1438275" cy="3314700"/>
            <a:chOff x="3402" y="1722"/>
            <a:chExt cx="906" cy="2088"/>
          </a:xfrm>
        </p:grpSpPr>
        <p:sp>
          <p:nvSpPr>
            <p:cNvPr id="149" name="Line 27"/>
            <p:cNvSpPr>
              <a:spLocks noChangeShapeType="1"/>
            </p:cNvSpPr>
            <p:nvPr/>
          </p:nvSpPr>
          <p:spPr bwMode="auto">
            <a:xfrm flipV="1">
              <a:off x="3402" y="1740"/>
              <a:ext cx="0" cy="11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28"/>
            <p:cNvSpPr>
              <a:spLocks noChangeShapeType="1"/>
            </p:cNvSpPr>
            <p:nvPr/>
          </p:nvSpPr>
          <p:spPr bwMode="auto">
            <a:xfrm flipV="1">
              <a:off x="4308" y="1722"/>
              <a:ext cx="0" cy="20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 name="Freeform 29"/>
          <p:cNvSpPr>
            <a:spLocks noChangeArrowheads="1"/>
          </p:cNvSpPr>
          <p:nvPr/>
        </p:nvSpPr>
        <p:spPr bwMode="auto">
          <a:xfrm>
            <a:off x="2838450" y="4476750"/>
            <a:ext cx="1309688" cy="1728788"/>
          </a:xfrm>
          <a:custGeom>
            <a:avLst/>
            <a:gdLst>
              <a:gd name="T0" fmla="*/ 825 w 825"/>
              <a:gd name="T1" fmla="*/ 75 h 1089"/>
              <a:gd name="T2" fmla="*/ 792 w 825"/>
              <a:gd name="T3" fmla="*/ 57 h 1089"/>
              <a:gd name="T4" fmla="*/ 762 w 825"/>
              <a:gd name="T5" fmla="*/ 48 h 1089"/>
              <a:gd name="T6" fmla="*/ 738 w 825"/>
              <a:gd name="T7" fmla="*/ 36 h 1089"/>
              <a:gd name="T8" fmla="*/ 678 w 825"/>
              <a:gd name="T9" fmla="*/ 18 h 1089"/>
              <a:gd name="T10" fmla="*/ 618 w 825"/>
              <a:gd name="T11" fmla="*/ 3 h 1089"/>
              <a:gd name="T12" fmla="*/ 588 w 825"/>
              <a:gd name="T13" fmla="*/ 0 h 1089"/>
              <a:gd name="T14" fmla="*/ 507 w 825"/>
              <a:gd name="T15" fmla="*/ 0 h 1089"/>
              <a:gd name="T16" fmla="*/ 441 w 825"/>
              <a:gd name="T17" fmla="*/ 9 h 1089"/>
              <a:gd name="T18" fmla="*/ 405 w 825"/>
              <a:gd name="T19" fmla="*/ 15 h 1089"/>
              <a:gd name="T20" fmla="*/ 354 w 825"/>
              <a:gd name="T21" fmla="*/ 33 h 1089"/>
              <a:gd name="T22" fmla="*/ 303 w 825"/>
              <a:gd name="T23" fmla="*/ 54 h 1089"/>
              <a:gd name="T24" fmla="*/ 276 w 825"/>
              <a:gd name="T25" fmla="*/ 69 h 1089"/>
              <a:gd name="T26" fmla="*/ 243 w 825"/>
              <a:gd name="T27" fmla="*/ 87 h 1089"/>
              <a:gd name="T28" fmla="*/ 210 w 825"/>
              <a:gd name="T29" fmla="*/ 114 h 1089"/>
              <a:gd name="T30" fmla="*/ 189 w 825"/>
              <a:gd name="T31" fmla="*/ 129 h 1089"/>
              <a:gd name="T32" fmla="*/ 156 w 825"/>
              <a:gd name="T33" fmla="*/ 162 h 1089"/>
              <a:gd name="T34" fmla="*/ 129 w 825"/>
              <a:gd name="T35" fmla="*/ 192 h 1089"/>
              <a:gd name="T36" fmla="*/ 102 w 825"/>
              <a:gd name="T37" fmla="*/ 225 h 1089"/>
              <a:gd name="T38" fmla="*/ 81 w 825"/>
              <a:gd name="T39" fmla="*/ 258 h 1089"/>
              <a:gd name="T40" fmla="*/ 63 w 825"/>
              <a:gd name="T41" fmla="*/ 288 h 1089"/>
              <a:gd name="T42" fmla="*/ 48 w 825"/>
              <a:gd name="T43" fmla="*/ 315 h 1089"/>
              <a:gd name="T44" fmla="*/ 33 w 825"/>
              <a:gd name="T45" fmla="*/ 354 h 1089"/>
              <a:gd name="T46" fmla="*/ 18 w 825"/>
              <a:gd name="T47" fmla="*/ 393 h 1089"/>
              <a:gd name="T48" fmla="*/ 9 w 825"/>
              <a:gd name="T49" fmla="*/ 444 h 1089"/>
              <a:gd name="T50" fmla="*/ 3 w 825"/>
              <a:gd name="T51" fmla="*/ 480 h 1089"/>
              <a:gd name="T52" fmla="*/ 0 w 825"/>
              <a:gd name="T53" fmla="*/ 582 h 1089"/>
              <a:gd name="T54" fmla="*/ 6 w 825"/>
              <a:gd name="T55" fmla="*/ 645 h 1089"/>
              <a:gd name="T56" fmla="*/ 18 w 825"/>
              <a:gd name="T57" fmla="*/ 684 h 1089"/>
              <a:gd name="T58" fmla="*/ 33 w 825"/>
              <a:gd name="T59" fmla="*/ 741 h 1089"/>
              <a:gd name="T60" fmla="*/ 45 w 825"/>
              <a:gd name="T61" fmla="*/ 774 h 1089"/>
              <a:gd name="T62" fmla="*/ 60 w 825"/>
              <a:gd name="T63" fmla="*/ 801 h 1089"/>
              <a:gd name="T64" fmla="*/ 75 w 825"/>
              <a:gd name="T65" fmla="*/ 828 h 1089"/>
              <a:gd name="T66" fmla="*/ 117 w 825"/>
              <a:gd name="T67" fmla="*/ 879 h 1089"/>
              <a:gd name="T68" fmla="*/ 141 w 825"/>
              <a:gd name="T69" fmla="*/ 912 h 1089"/>
              <a:gd name="T70" fmla="*/ 168 w 825"/>
              <a:gd name="T71" fmla="*/ 939 h 1089"/>
              <a:gd name="T72" fmla="*/ 204 w 825"/>
              <a:gd name="T73" fmla="*/ 966 h 1089"/>
              <a:gd name="T74" fmla="*/ 231 w 825"/>
              <a:gd name="T75" fmla="*/ 987 h 1089"/>
              <a:gd name="T76" fmla="*/ 270 w 825"/>
              <a:gd name="T77" fmla="*/ 1017 h 1089"/>
              <a:gd name="T78" fmla="*/ 312 w 825"/>
              <a:gd name="T79" fmla="*/ 1038 h 1089"/>
              <a:gd name="T80" fmla="*/ 357 w 825"/>
              <a:gd name="T81" fmla="*/ 1053 h 1089"/>
              <a:gd name="T82" fmla="*/ 414 w 825"/>
              <a:gd name="T83" fmla="*/ 1071 h 1089"/>
              <a:gd name="T84" fmla="*/ 468 w 825"/>
              <a:gd name="T85" fmla="*/ 1077 h 1089"/>
              <a:gd name="T86" fmla="*/ 513 w 825"/>
              <a:gd name="T87" fmla="*/ 1089 h 1089"/>
              <a:gd name="T88" fmla="*/ 543 w 825"/>
              <a:gd name="T89" fmla="*/ 1083 h 1089"/>
              <a:gd name="T90" fmla="*/ 594 w 825"/>
              <a:gd name="T91" fmla="*/ 1086 h 1089"/>
              <a:gd name="T92" fmla="*/ 639 w 825"/>
              <a:gd name="T93" fmla="*/ 1077 h 1089"/>
              <a:gd name="T94" fmla="*/ 684 w 825"/>
              <a:gd name="T95" fmla="*/ 1068 h 1089"/>
              <a:gd name="T96" fmla="*/ 735 w 825"/>
              <a:gd name="T97" fmla="*/ 1056 h 1089"/>
              <a:gd name="T98" fmla="*/ 777 w 825"/>
              <a:gd name="T99" fmla="*/ 1035 h 1089"/>
              <a:gd name="T100" fmla="*/ 798 w 825"/>
              <a:gd name="T101" fmla="*/ 1023 h 1089"/>
              <a:gd name="T102" fmla="*/ 825 w 825"/>
              <a:gd name="T103" fmla="*/ 1008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5" h="1089">
                <a:moveTo>
                  <a:pt x="825" y="75"/>
                </a:moveTo>
                <a:lnTo>
                  <a:pt x="792" y="57"/>
                </a:lnTo>
                <a:lnTo>
                  <a:pt x="762" y="48"/>
                </a:lnTo>
                <a:lnTo>
                  <a:pt x="738" y="36"/>
                </a:lnTo>
                <a:lnTo>
                  <a:pt x="678" y="18"/>
                </a:lnTo>
                <a:lnTo>
                  <a:pt x="618" y="3"/>
                </a:lnTo>
                <a:lnTo>
                  <a:pt x="588" y="0"/>
                </a:lnTo>
                <a:lnTo>
                  <a:pt x="507" y="0"/>
                </a:lnTo>
                <a:lnTo>
                  <a:pt x="441" y="9"/>
                </a:lnTo>
                <a:lnTo>
                  <a:pt x="405" y="15"/>
                </a:lnTo>
                <a:lnTo>
                  <a:pt x="354" y="33"/>
                </a:lnTo>
                <a:lnTo>
                  <a:pt x="303" y="54"/>
                </a:lnTo>
                <a:lnTo>
                  <a:pt x="276" y="69"/>
                </a:lnTo>
                <a:lnTo>
                  <a:pt x="243" y="87"/>
                </a:lnTo>
                <a:lnTo>
                  <a:pt x="210" y="114"/>
                </a:lnTo>
                <a:lnTo>
                  <a:pt x="189" y="129"/>
                </a:lnTo>
                <a:lnTo>
                  <a:pt x="156" y="162"/>
                </a:lnTo>
                <a:lnTo>
                  <a:pt x="129" y="192"/>
                </a:lnTo>
                <a:lnTo>
                  <a:pt x="102" y="225"/>
                </a:lnTo>
                <a:lnTo>
                  <a:pt x="81" y="258"/>
                </a:lnTo>
                <a:lnTo>
                  <a:pt x="63" y="288"/>
                </a:lnTo>
                <a:lnTo>
                  <a:pt x="48" y="315"/>
                </a:lnTo>
                <a:lnTo>
                  <a:pt x="33" y="354"/>
                </a:lnTo>
                <a:lnTo>
                  <a:pt x="18" y="393"/>
                </a:lnTo>
                <a:lnTo>
                  <a:pt x="9" y="444"/>
                </a:lnTo>
                <a:lnTo>
                  <a:pt x="3" y="480"/>
                </a:lnTo>
                <a:lnTo>
                  <a:pt x="0" y="582"/>
                </a:lnTo>
                <a:lnTo>
                  <a:pt x="6" y="645"/>
                </a:lnTo>
                <a:lnTo>
                  <a:pt x="18" y="684"/>
                </a:lnTo>
                <a:lnTo>
                  <a:pt x="33" y="741"/>
                </a:lnTo>
                <a:lnTo>
                  <a:pt x="45" y="774"/>
                </a:lnTo>
                <a:lnTo>
                  <a:pt x="60" y="801"/>
                </a:lnTo>
                <a:lnTo>
                  <a:pt x="75" y="828"/>
                </a:lnTo>
                <a:lnTo>
                  <a:pt x="117" y="879"/>
                </a:lnTo>
                <a:lnTo>
                  <a:pt x="141" y="912"/>
                </a:lnTo>
                <a:lnTo>
                  <a:pt x="168" y="939"/>
                </a:lnTo>
                <a:lnTo>
                  <a:pt x="204" y="966"/>
                </a:lnTo>
                <a:lnTo>
                  <a:pt x="231" y="987"/>
                </a:lnTo>
                <a:lnTo>
                  <a:pt x="270" y="1017"/>
                </a:lnTo>
                <a:lnTo>
                  <a:pt x="312" y="1038"/>
                </a:lnTo>
                <a:lnTo>
                  <a:pt x="357" y="1053"/>
                </a:lnTo>
                <a:lnTo>
                  <a:pt x="414" y="1071"/>
                </a:lnTo>
                <a:lnTo>
                  <a:pt x="468" y="1077"/>
                </a:lnTo>
                <a:lnTo>
                  <a:pt x="513" y="1089"/>
                </a:lnTo>
                <a:lnTo>
                  <a:pt x="543" y="1083"/>
                </a:lnTo>
                <a:lnTo>
                  <a:pt x="594" y="1086"/>
                </a:lnTo>
                <a:lnTo>
                  <a:pt x="639" y="1077"/>
                </a:lnTo>
                <a:lnTo>
                  <a:pt x="684" y="1068"/>
                </a:lnTo>
                <a:lnTo>
                  <a:pt x="735" y="1056"/>
                </a:lnTo>
                <a:lnTo>
                  <a:pt x="777" y="1035"/>
                </a:lnTo>
                <a:lnTo>
                  <a:pt x="798" y="1023"/>
                </a:lnTo>
                <a:lnTo>
                  <a:pt x="825" y="1008"/>
                </a:lnTo>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2" name="Line 30"/>
          <p:cNvSpPr>
            <a:spLocks noChangeShapeType="1"/>
          </p:cNvSpPr>
          <p:nvPr/>
        </p:nvSpPr>
        <p:spPr bwMode="auto">
          <a:xfrm>
            <a:off x="6800850" y="2781300"/>
            <a:ext cx="1695450"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31"/>
          <p:cNvSpPr>
            <a:spLocks noChangeShapeType="1"/>
          </p:cNvSpPr>
          <p:nvPr/>
        </p:nvSpPr>
        <p:spPr bwMode="auto">
          <a:xfrm flipH="1">
            <a:off x="6438900" y="2781300"/>
            <a:ext cx="361950" cy="7810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32"/>
          <p:cNvSpPr>
            <a:spLocks noChangeShapeType="1"/>
          </p:cNvSpPr>
          <p:nvPr/>
        </p:nvSpPr>
        <p:spPr bwMode="auto">
          <a:xfrm>
            <a:off x="8477250" y="2762250"/>
            <a:ext cx="323850" cy="7810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33"/>
          <p:cNvSpPr>
            <a:spLocks noChangeShapeType="1"/>
          </p:cNvSpPr>
          <p:nvPr/>
        </p:nvSpPr>
        <p:spPr bwMode="auto">
          <a:xfrm>
            <a:off x="4152900" y="4610100"/>
            <a:ext cx="0" cy="14478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6" name="Group 34"/>
          <p:cNvGrpSpPr>
            <a:grpSpLocks/>
          </p:cNvGrpSpPr>
          <p:nvPr/>
        </p:nvGrpSpPr>
        <p:grpSpPr bwMode="auto">
          <a:xfrm>
            <a:off x="3340100" y="2400300"/>
            <a:ext cx="869950" cy="406400"/>
            <a:chOff x="1144" y="1512"/>
            <a:chExt cx="548" cy="256"/>
          </a:xfrm>
        </p:grpSpPr>
        <p:sp>
          <p:nvSpPr>
            <p:cNvPr id="157" name="Oval 35"/>
            <p:cNvSpPr>
              <a:spLocks noChangeAspect="1" noChangeArrowheads="1"/>
            </p:cNvSpPr>
            <p:nvPr/>
          </p:nvSpPr>
          <p:spPr bwMode="auto">
            <a:xfrm>
              <a:off x="1619" y="1695"/>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8" name="Text Box 36"/>
            <p:cNvSpPr txBox="1">
              <a:spLocks noChangeArrowheads="1"/>
            </p:cNvSpPr>
            <p:nvPr/>
          </p:nvSpPr>
          <p:spPr bwMode="auto">
            <a:xfrm>
              <a:off x="1144" y="1512"/>
              <a:ext cx="5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3' (4')</a:t>
              </a:r>
            </a:p>
          </p:txBody>
        </p:sp>
      </p:grpSp>
      <p:grpSp>
        <p:nvGrpSpPr>
          <p:cNvPr id="159" name="Group 37"/>
          <p:cNvGrpSpPr>
            <a:grpSpLocks/>
          </p:cNvGrpSpPr>
          <p:nvPr/>
        </p:nvGrpSpPr>
        <p:grpSpPr bwMode="auto">
          <a:xfrm>
            <a:off x="2438400" y="2540001"/>
            <a:ext cx="596900" cy="366713"/>
            <a:chOff x="576" y="1600"/>
            <a:chExt cx="376" cy="231"/>
          </a:xfrm>
        </p:grpSpPr>
        <p:sp>
          <p:nvSpPr>
            <p:cNvPr id="160" name="Oval 38"/>
            <p:cNvSpPr>
              <a:spLocks noChangeAspect="1" noChangeArrowheads="1"/>
            </p:cNvSpPr>
            <p:nvPr/>
          </p:nvSpPr>
          <p:spPr bwMode="auto">
            <a:xfrm>
              <a:off x="803" y="1711"/>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1" name="Text Box 39"/>
            <p:cNvSpPr txBox="1">
              <a:spLocks noChangeArrowheads="1"/>
            </p:cNvSpPr>
            <p:nvPr/>
          </p:nvSpPr>
          <p:spPr bwMode="auto">
            <a:xfrm>
              <a:off x="576" y="1600"/>
              <a:ext cx="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1'</a:t>
              </a:r>
              <a:endParaRPr lang="en-US" altLang="zh-CN" sz="1800" i="1">
                <a:latin typeface="Times New Roman" panose="02020603050405020304" pitchFamily="18" charset="0"/>
                <a:cs typeface="Times New Roman" panose="02020603050405020304" pitchFamily="18" charset="0"/>
              </a:endParaRPr>
            </a:p>
          </p:txBody>
        </p:sp>
      </p:grpSp>
      <p:grpSp>
        <p:nvGrpSpPr>
          <p:cNvPr id="162" name="Group 40"/>
          <p:cNvGrpSpPr>
            <a:grpSpLocks/>
          </p:cNvGrpSpPr>
          <p:nvPr/>
        </p:nvGrpSpPr>
        <p:grpSpPr bwMode="auto">
          <a:xfrm>
            <a:off x="7391400" y="2714625"/>
            <a:ext cx="596900" cy="547688"/>
            <a:chOff x="3696" y="1710"/>
            <a:chExt cx="376" cy="345"/>
          </a:xfrm>
        </p:grpSpPr>
        <p:sp>
          <p:nvSpPr>
            <p:cNvPr id="163" name="Oval 41"/>
            <p:cNvSpPr>
              <a:spLocks noChangeAspect="1" noChangeArrowheads="1"/>
            </p:cNvSpPr>
            <p:nvPr/>
          </p:nvSpPr>
          <p:spPr bwMode="auto">
            <a:xfrm>
              <a:off x="3811" y="1710"/>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4" name="Text Box 42"/>
            <p:cNvSpPr txBox="1">
              <a:spLocks noChangeArrowheads="1"/>
            </p:cNvSpPr>
            <p:nvPr/>
          </p:nvSpPr>
          <p:spPr bwMode="auto">
            <a:xfrm>
              <a:off x="3696" y="1824"/>
              <a:ext cx="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1</a:t>
              </a:r>
              <a:r>
                <a:rPr lang="en-US" altLang="zh-CN" sz="1800" i="1">
                  <a:latin typeface="宋体" panose="02010600030101010101" pitchFamily="2" charset="-122"/>
                </a:rPr>
                <a:t>″</a:t>
              </a:r>
            </a:p>
          </p:txBody>
        </p:sp>
      </p:grpSp>
      <p:grpSp>
        <p:nvGrpSpPr>
          <p:cNvPr id="165" name="Group 43"/>
          <p:cNvGrpSpPr>
            <a:grpSpLocks/>
          </p:cNvGrpSpPr>
          <p:nvPr/>
        </p:nvGrpSpPr>
        <p:grpSpPr bwMode="auto">
          <a:xfrm>
            <a:off x="8297864" y="2349500"/>
            <a:ext cx="681037" cy="495300"/>
            <a:chOff x="4267" y="1480"/>
            <a:chExt cx="429" cy="312"/>
          </a:xfrm>
        </p:grpSpPr>
        <p:sp>
          <p:nvSpPr>
            <p:cNvPr id="166" name="Text Box 44"/>
            <p:cNvSpPr txBox="1">
              <a:spLocks noChangeArrowheads="1"/>
            </p:cNvSpPr>
            <p:nvPr/>
          </p:nvSpPr>
          <p:spPr bwMode="auto">
            <a:xfrm>
              <a:off x="4320" y="1480"/>
              <a:ext cx="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3</a:t>
              </a:r>
              <a:r>
                <a:rPr lang="en-US" altLang="zh-CN" sz="1800" i="1">
                  <a:latin typeface="宋体" panose="02010600030101010101" pitchFamily="2" charset="-122"/>
                </a:rPr>
                <a:t>″</a:t>
              </a:r>
            </a:p>
          </p:txBody>
        </p:sp>
        <p:sp>
          <p:nvSpPr>
            <p:cNvPr id="167" name="Oval 45"/>
            <p:cNvSpPr>
              <a:spLocks noChangeAspect="1" noChangeArrowheads="1"/>
            </p:cNvSpPr>
            <p:nvPr/>
          </p:nvSpPr>
          <p:spPr bwMode="auto">
            <a:xfrm>
              <a:off x="4267" y="1719"/>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68" name="Group 46"/>
          <p:cNvGrpSpPr>
            <a:grpSpLocks/>
          </p:cNvGrpSpPr>
          <p:nvPr/>
        </p:nvGrpSpPr>
        <p:grpSpPr bwMode="auto">
          <a:xfrm>
            <a:off x="6413500" y="2362201"/>
            <a:ext cx="596900" cy="487363"/>
            <a:chOff x="3080" y="1488"/>
            <a:chExt cx="376" cy="307"/>
          </a:xfrm>
        </p:grpSpPr>
        <p:sp>
          <p:nvSpPr>
            <p:cNvPr id="169" name="Text Box 47"/>
            <p:cNvSpPr txBox="1">
              <a:spLocks noChangeArrowheads="1"/>
            </p:cNvSpPr>
            <p:nvPr/>
          </p:nvSpPr>
          <p:spPr bwMode="auto">
            <a:xfrm>
              <a:off x="3080" y="1488"/>
              <a:ext cx="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4</a:t>
              </a:r>
              <a:r>
                <a:rPr lang="en-US" altLang="zh-CN" sz="1800" i="1">
                  <a:latin typeface="宋体" panose="02010600030101010101" pitchFamily="2" charset="-122"/>
                </a:rPr>
                <a:t>″</a:t>
              </a:r>
            </a:p>
          </p:txBody>
        </p:sp>
        <p:sp>
          <p:nvSpPr>
            <p:cNvPr id="170" name="Oval 48"/>
            <p:cNvSpPr>
              <a:spLocks noChangeAspect="1" noChangeArrowheads="1"/>
            </p:cNvSpPr>
            <p:nvPr/>
          </p:nvSpPr>
          <p:spPr bwMode="auto">
            <a:xfrm>
              <a:off x="3367" y="1722"/>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71" name="Group 49"/>
          <p:cNvGrpSpPr>
            <a:grpSpLocks/>
          </p:cNvGrpSpPr>
          <p:nvPr/>
        </p:nvGrpSpPr>
        <p:grpSpPr bwMode="auto">
          <a:xfrm>
            <a:off x="4013200" y="6003925"/>
            <a:ext cx="596900" cy="433388"/>
            <a:chOff x="1568" y="3782"/>
            <a:chExt cx="376" cy="273"/>
          </a:xfrm>
        </p:grpSpPr>
        <p:sp>
          <p:nvSpPr>
            <p:cNvPr id="172" name="Text Box 50"/>
            <p:cNvSpPr txBox="1">
              <a:spLocks noChangeArrowheads="1"/>
            </p:cNvSpPr>
            <p:nvPr/>
          </p:nvSpPr>
          <p:spPr bwMode="auto">
            <a:xfrm>
              <a:off x="1568" y="3824"/>
              <a:ext cx="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3</a:t>
              </a:r>
            </a:p>
          </p:txBody>
        </p:sp>
        <p:sp>
          <p:nvSpPr>
            <p:cNvPr id="173" name="Oval 51"/>
            <p:cNvSpPr>
              <a:spLocks noChangeAspect="1" noChangeArrowheads="1"/>
            </p:cNvSpPr>
            <p:nvPr/>
          </p:nvSpPr>
          <p:spPr bwMode="auto">
            <a:xfrm>
              <a:off x="1627" y="3782"/>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74" name="Group 52"/>
          <p:cNvGrpSpPr>
            <a:grpSpLocks/>
          </p:cNvGrpSpPr>
          <p:nvPr/>
        </p:nvGrpSpPr>
        <p:grpSpPr bwMode="auto">
          <a:xfrm>
            <a:off x="4076700" y="4241800"/>
            <a:ext cx="596900" cy="425450"/>
            <a:chOff x="1608" y="2672"/>
            <a:chExt cx="376" cy="268"/>
          </a:xfrm>
        </p:grpSpPr>
        <p:sp>
          <p:nvSpPr>
            <p:cNvPr id="175" name="Text Box 53"/>
            <p:cNvSpPr txBox="1">
              <a:spLocks noChangeArrowheads="1"/>
            </p:cNvSpPr>
            <p:nvPr/>
          </p:nvSpPr>
          <p:spPr bwMode="auto">
            <a:xfrm>
              <a:off x="1608" y="2672"/>
              <a:ext cx="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4</a:t>
              </a:r>
            </a:p>
          </p:txBody>
        </p:sp>
        <p:sp>
          <p:nvSpPr>
            <p:cNvPr id="176" name="Oval 54"/>
            <p:cNvSpPr>
              <a:spLocks noChangeAspect="1" noChangeArrowheads="1"/>
            </p:cNvSpPr>
            <p:nvPr/>
          </p:nvSpPr>
          <p:spPr bwMode="auto">
            <a:xfrm>
              <a:off x="1627" y="2867"/>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pic>
        <p:nvPicPr>
          <p:cNvPr id="177" name="Picture 57" descr="Snap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6415" r="7994" b="2977"/>
          <a:stretch>
            <a:fillRect/>
          </a:stretch>
        </p:blipFill>
        <p:spPr bwMode="auto">
          <a:xfrm>
            <a:off x="8634414" y="3735389"/>
            <a:ext cx="2033587"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8" name="Group 58"/>
          <p:cNvGrpSpPr>
            <a:grpSpLocks/>
          </p:cNvGrpSpPr>
          <p:nvPr/>
        </p:nvGrpSpPr>
        <p:grpSpPr bwMode="auto">
          <a:xfrm>
            <a:off x="7586664" y="596900"/>
            <a:ext cx="935037" cy="419100"/>
            <a:chOff x="3819" y="376"/>
            <a:chExt cx="589" cy="264"/>
          </a:xfrm>
        </p:grpSpPr>
        <p:sp>
          <p:nvSpPr>
            <p:cNvPr id="179" name="Oval 59"/>
            <p:cNvSpPr>
              <a:spLocks noChangeAspect="1" noChangeArrowheads="1"/>
            </p:cNvSpPr>
            <p:nvPr/>
          </p:nvSpPr>
          <p:spPr bwMode="auto">
            <a:xfrm>
              <a:off x="3819" y="567"/>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0" name="Text Box 60"/>
            <p:cNvSpPr txBox="1">
              <a:spLocks noChangeArrowheads="1"/>
            </p:cNvSpPr>
            <p:nvPr/>
          </p:nvSpPr>
          <p:spPr bwMode="auto">
            <a:xfrm>
              <a:off x="3896" y="376"/>
              <a:ext cx="5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2</a:t>
              </a:r>
              <a:r>
                <a:rPr lang="en-US" altLang="zh-CN" sz="1800" i="1">
                  <a:latin typeface="宋体" panose="02010600030101010101" pitchFamily="2" charset="-122"/>
                </a:rPr>
                <a:t>″</a:t>
              </a:r>
            </a:p>
          </p:txBody>
        </p:sp>
      </p:grpSp>
      <p:grpSp>
        <p:nvGrpSpPr>
          <p:cNvPr id="181" name="Group 61"/>
          <p:cNvGrpSpPr>
            <a:grpSpLocks/>
          </p:cNvGrpSpPr>
          <p:nvPr/>
        </p:nvGrpSpPr>
        <p:grpSpPr bwMode="auto">
          <a:xfrm>
            <a:off x="2476500" y="5029200"/>
            <a:ext cx="596900" cy="376238"/>
            <a:chOff x="600" y="3168"/>
            <a:chExt cx="376" cy="237"/>
          </a:xfrm>
        </p:grpSpPr>
        <p:sp>
          <p:nvSpPr>
            <p:cNvPr id="182" name="Oval 62"/>
            <p:cNvSpPr>
              <a:spLocks noChangeAspect="1" noChangeArrowheads="1"/>
            </p:cNvSpPr>
            <p:nvPr/>
          </p:nvSpPr>
          <p:spPr bwMode="auto">
            <a:xfrm>
              <a:off x="793" y="3332"/>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3" name="Text Box 63"/>
            <p:cNvSpPr txBox="1">
              <a:spLocks noChangeArrowheads="1"/>
            </p:cNvSpPr>
            <p:nvPr/>
          </p:nvSpPr>
          <p:spPr bwMode="auto">
            <a:xfrm>
              <a:off x="600" y="3168"/>
              <a:ext cx="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1</a:t>
              </a:r>
              <a:endParaRPr lang="en-US" altLang="zh-CN" sz="1800" i="1">
                <a:latin typeface="Times New Roman" panose="02020603050405020304" pitchFamily="18" charset="0"/>
                <a:cs typeface="Times New Roman" panose="02020603050405020304" pitchFamily="18" charset="0"/>
              </a:endParaRPr>
            </a:p>
          </p:txBody>
        </p:sp>
      </p:grpSp>
      <p:sp>
        <p:nvSpPr>
          <p:cNvPr id="184" name="Line 64"/>
          <p:cNvSpPr>
            <a:spLocks noChangeShapeType="1"/>
          </p:cNvSpPr>
          <p:nvPr/>
        </p:nvSpPr>
        <p:spPr bwMode="auto">
          <a:xfrm>
            <a:off x="6451600" y="3556000"/>
            <a:ext cx="23495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65"/>
          <p:cNvSpPr>
            <a:spLocks noChangeShapeType="1"/>
          </p:cNvSpPr>
          <p:nvPr/>
        </p:nvSpPr>
        <p:spPr bwMode="auto">
          <a:xfrm>
            <a:off x="3695700" y="3873500"/>
            <a:ext cx="0" cy="281940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66"/>
          <p:cNvSpPr>
            <a:spLocks noChangeShapeType="1"/>
          </p:cNvSpPr>
          <p:nvPr/>
        </p:nvSpPr>
        <p:spPr bwMode="auto">
          <a:xfrm flipH="1" flipV="1">
            <a:off x="3683000" y="825500"/>
            <a:ext cx="12700" cy="289560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7" name="Group 67"/>
          <p:cNvGrpSpPr>
            <a:grpSpLocks/>
          </p:cNvGrpSpPr>
          <p:nvPr/>
        </p:nvGrpSpPr>
        <p:grpSpPr bwMode="auto">
          <a:xfrm>
            <a:off x="3624264" y="596900"/>
            <a:ext cx="973137" cy="444500"/>
            <a:chOff x="1323" y="376"/>
            <a:chExt cx="613" cy="280"/>
          </a:xfrm>
        </p:grpSpPr>
        <p:sp>
          <p:nvSpPr>
            <p:cNvPr id="188" name="Text Box 68"/>
            <p:cNvSpPr txBox="1">
              <a:spLocks noChangeArrowheads="1"/>
            </p:cNvSpPr>
            <p:nvPr/>
          </p:nvSpPr>
          <p:spPr bwMode="auto">
            <a:xfrm>
              <a:off x="1424" y="376"/>
              <a:ext cx="5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2'</a:t>
              </a:r>
              <a:endParaRPr lang="en-US" altLang="zh-CN" sz="1800" i="1">
                <a:latin typeface="Times New Roman" panose="02020603050405020304" pitchFamily="18" charset="0"/>
                <a:cs typeface="Times New Roman" panose="02020603050405020304" pitchFamily="18" charset="0"/>
              </a:endParaRPr>
            </a:p>
          </p:txBody>
        </p:sp>
        <p:sp>
          <p:nvSpPr>
            <p:cNvPr id="189" name="Oval 69"/>
            <p:cNvSpPr>
              <a:spLocks noChangeAspect="1" noChangeArrowheads="1"/>
            </p:cNvSpPr>
            <p:nvPr/>
          </p:nvSpPr>
          <p:spPr bwMode="auto">
            <a:xfrm>
              <a:off x="1323" y="583"/>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90" name="Group 70"/>
          <p:cNvGrpSpPr>
            <a:grpSpLocks/>
          </p:cNvGrpSpPr>
          <p:nvPr/>
        </p:nvGrpSpPr>
        <p:grpSpPr bwMode="auto">
          <a:xfrm>
            <a:off x="3340100" y="5003800"/>
            <a:ext cx="596900" cy="388938"/>
            <a:chOff x="1144" y="3152"/>
            <a:chExt cx="376" cy="245"/>
          </a:xfrm>
        </p:grpSpPr>
        <p:sp>
          <p:nvSpPr>
            <p:cNvPr id="191" name="Text Box 71"/>
            <p:cNvSpPr txBox="1">
              <a:spLocks noChangeArrowheads="1"/>
            </p:cNvSpPr>
            <p:nvPr/>
          </p:nvSpPr>
          <p:spPr bwMode="auto">
            <a:xfrm>
              <a:off x="1144" y="3152"/>
              <a:ext cx="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i="1">
                  <a:latin typeface="Times New Roman" panose="02020603050405020304" pitchFamily="18" charset="0"/>
                </a:rPr>
                <a:t>2</a:t>
              </a:r>
              <a:endParaRPr lang="en-US" altLang="zh-CN" sz="1800" i="1">
                <a:latin typeface="Times New Roman" panose="02020603050405020304" pitchFamily="18" charset="0"/>
                <a:cs typeface="Times New Roman" panose="02020603050405020304" pitchFamily="18" charset="0"/>
              </a:endParaRPr>
            </a:p>
          </p:txBody>
        </p:sp>
        <p:sp>
          <p:nvSpPr>
            <p:cNvPr id="192" name="Oval 72"/>
            <p:cNvSpPr>
              <a:spLocks noChangeAspect="1" noChangeArrowheads="1"/>
            </p:cNvSpPr>
            <p:nvPr/>
          </p:nvSpPr>
          <p:spPr bwMode="auto">
            <a:xfrm>
              <a:off x="1345" y="3324"/>
              <a:ext cx="73" cy="73"/>
            </a:xfrm>
            <a:prstGeom prst="ellipse">
              <a:avLst/>
            </a:prstGeom>
            <a:solidFill>
              <a:srgbClr val="FF0000"/>
            </a:solidFill>
            <a:ln w="285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93" name="Line 73"/>
          <p:cNvSpPr>
            <a:spLocks noChangeShapeType="1"/>
          </p:cNvSpPr>
          <p:nvPr/>
        </p:nvSpPr>
        <p:spPr bwMode="auto">
          <a:xfrm>
            <a:off x="3695700" y="952500"/>
            <a:ext cx="3937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28753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10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strips(downLeft)">
                                      <p:cBhvr>
                                        <p:cTn id="12" dur="1000"/>
                                        <p:tgtEl>
                                          <p:spTgt spid="143"/>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181"/>
                                        </p:tgtEl>
                                        <p:attrNameLst>
                                          <p:attrName>style.visibility</p:attrName>
                                        </p:attrNameLst>
                                      </p:cBhvr>
                                      <p:to>
                                        <p:strVal val="visible"/>
                                      </p:to>
                                    </p:set>
                                    <p:animEffect transition="in" filter="dissolve">
                                      <p:cBhvr>
                                        <p:cTn id="16" dur="1000"/>
                                        <p:tgtEl>
                                          <p:spTgt spid="18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1000"/>
                                        <p:tgtEl>
                                          <p:spTgt spid="138"/>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39"/>
                                        </p:tgtEl>
                                        <p:attrNameLst>
                                          <p:attrName>style.visibility</p:attrName>
                                        </p:attrNameLst>
                                      </p:cBhvr>
                                      <p:to>
                                        <p:strVal val="visible"/>
                                      </p:to>
                                    </p:set>
                                    <p:animEffect transition="in" filter="wipe(down)">
                                      <p:cBhvr>
                                        <p:cTn id="25" dur="1000"/>
                                        <p:tgtEl>
                                          <p:spTgt spid="139"/>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142"/>
                                        </p:tgtEl>
                                        <p:attrNameLst>
                                          <p:attrName>style.visibility</p:attrName>
                                        </p:attrNameLst>
                                      </p:cBhvr>
                                      <p:to>
                                        <p:strVal val="visible"/>
                                      </p:to>
                                    </p:set>
                                    <p:animEffect transition="in" filter="strips(downRight)">
                                      <p:cBhvr>
                                        <p:cTn id="28" dur="1000"/>
                                        <p:tgtEl>
                                          <p:spTgt spid="14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62"/>
                                        </p:tgtEl>
                                        <p:attrNameLst>
                                          <p:attrName>style.visibility</p:attrName>
                                        </p:attrNameLst>
                                      </p:cBhvr>
                                      <p:to>
                                        <p:strVal val="visible"/>
                                      </p:to>
                                    </p:set>
                                    <p:animEffect transition="in" filter="dissolve">
                                      <p:cBhvr>
                                        <p:cTn id="33" dur="1000"/>
                                        <p:tgtEl>
                                          <p:spTgt spid="16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87"/>
                                        </p:tgtEl>
                                        <p:attrNameLst>
                                          <p:attrName>style.visibility</p:attrName>
                                        </p:attrNameLst>
                                      </p:cBhvr>
                                      <p:to>
                                        <p:strVal val="visible"/>
                                      </p:to>
                                    </p:set>
                                    <p:animEffect transition="in" filter="dissolve">
                                      <p:cBhvr>
                                        <p:cTn id="38" dur="1000"/>
                                        <p:tgtEl>
                                          <p:spTgt spid="18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wipe(up)">
                                      <p:cBhvr>
                                        <p:cTn id="43" dur="1000"/>
                                        <p:tgtEl>
                                          <p:spTgt spid="126"/>
                                        </p:tgtEl>
                                      </p:cBhvr>
                                    </p:animEffect>
                                  </p:childTnLst>
                                </p:cTn>
                              </p:par>
                            </p:childTnLst>
                          </p:cTn>
                        </p:par>
                        <p:par>
                          <p:cTn id="44" fill="hold">
                            <p:stCondLst>
                              <p:cond delay="1000"/>
                            </p:stCondLst>
                            <p:childTnLst>
                              <p:par>
                                <p:cTn id="45" presetID="9" presetClass="entr" presetSubtype="0" fill="hold" nodeType="afterEffect">
                                  <p:stCondLst>
                                    <p:cond delay="0"/>
                                  </p:stCondLst>
                                  <p:childTnLst>
                                    <p:set>
                                      <p:cBhvr>
                                        <p:cTn id="46" dur="1" fill="hold">
                                          <p:stCondLst>
                                            <p:cond delay="0"/>
                                          </p:stCondLst>
                                        </p:cTn>
                                        <p:tgtEl>
                                          <p:spTgt spid="190"/>
                                        </p:tgtEl>
                                        <p:attrNameLst>
                                          <p:attrName>style.visibility</p:attrName>
                                        </p:attrNameLst>
                                      </p:cBhvr>
                                      <p:to>
                                        <p:strVal val="visible"/>
                                      </p:to>
                                    </p:set>
                                    <p:animEffect transition="in" filter="dissolve">
                                      <p:cBhvr>
                                        <p:cTn id="47" dur="1000"/>
                                        <p:tgtEl>
                                          <p:spTgt spid="19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3"/>
                                        </p:tgtEl>
                                        <p:attrNameLst>
                                          <p:attrName>style.visibility</p:attrName>
                                        </p:attrNameLst>
                                      </p:cBhvr>
                                      <p:to>
                                        <p:strVal val="visible"/>
                                      </p:to>
                                    </p:set>
                                    <p:animEffect transition="in" filter="wipe(left)">
                                      <p:cBhvr>
                                        <p:cTn id="52" dur="1000"/>
                                        <p:tgtEl>
                                          <p:spTgt spid="193"/>
                                        </p:tgtEl>
                                      </p:cBhvr>
                                    </p:animEffect>
                                  </p:childTnLst>
                                </p:cTn>
                              </p:par>
                            </p:childTnLst>
                          </p:cTn>
                        </p:par>
                        <p:par>
                          <p:cTn id="53" fill="hold">
                            <p:stCondLst>
                              <p:cond delay="1000"/>
                            </p:stCondLst>
                            <p:childTnLst>
                              <p:par>
                                <p:cTn id="54" presetID="9" presetClass="entr" presetSubtype="0" fill="hold" nodeType="afterEffect">
                                  <p:stCondLst>
                                    <p:cond delay="0"/>
                                  </p:stCondLst>
                                  <p:childTnLst>
                                    <p:set>
                                      <p:cBhvr>
                                        <p:cTn id="55" dur="1" fill="hold">
                                          <p:stCondLst>
                                            <p:cond delay="0"/>
                                          </p:stCondLst>
                                        </p:cTn>
                                        <p:tgtEl>
                                          <p:spTgt spid="178"/>
                                        </p:tgtEl>
                                        <p:attrNameLst>
                                          <p:attrName>style.visibility</p:attrName>
                                        </p:attrNameLst>
                                      </p:cBhvr>
                                      <p:to>
                                        <p:strVal val="visible"/>
                                      </p:to>
                                    </p:set>
                                    <p:animEffect transition="in" filter="dissolve">
                                      <p:cBhvr>
                                        <p:cTn id="56" dur="1000"/>
                                        <p:tgtEl>
                                          <p:spTgt spid="17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1"/>
                                        </p:tgtEl>
                                        <p:attrNameLst>
                                          <p:attrName>style.visibility</p:attrName>
                                        </p:attrNameLst>
                                      </p:cBhvr>
                                      <p:to>
                                        <p:strVal val="visible"/>
                                      </p:to>
                                    </p:set>
                                    <p:animEffect transition="in" filter="wipe(left)">
                                      <p:cBhvr>
                                        <p:cTn id="61" dur="1000"/>
                                        <p:tgtEl>
                                          <p:spTgt spid="14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56"/>
                                        </p:tgtEl>
                                        <p:attrNameLst>
                                          <p:attrName>style.visibility</p:attrName>
                                        </p:attrNameLst>
                                      </p:cBhvr>
                                      <p:to>
                                        <p:strVal val="visible"/>
                                      </p:to>
                                    </p:set>
                                    <p:animEffect transition="in" filter="dissolve">
                                      <p:cBhvr>
                                        <p:cTn id="66" dur="1000"/>
                                        <p:tgtEl>
                                          <p:spTgt spid="156"/>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12"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strips(downLeft)">
                                      <p:cBhvr>
                                        <p:cTn id="71" dur="1000"/>
                                        <p:tgtEl>
                                          <p:spTgt spid="144"/>
                                        </p:tgtEl>
                                      </p:cBhvr>
                                    </p:animEffect>
                                  </p:childTnLst>
                                </p:cTn>
                              </p:par>
                            </p:childTnLst>
                          </p:cTn>
                        </p:par>
                        <p:par>
                          <p:cTn id="72" fill="hold">
                            <p:stCondLst>
                              <p:cond delay="1000"/>
                            </p:stCondLst>
                            <p:childTnLst>
                              <p:par>
                                <p:cTn id="73" presetID="9" presetClass="entr" presetSubtype="0" fill="hold" nodeType="afterEffect">
                                  <p:stCondLst>
                                    <p:cond delay="0"/>
                                  </p:stCondLst>
                                  <p:childTnLst>
                                    <p:set>
                                      <p:cBhvr>
                                        <p:cTn id="74" dur="1" fill="hold">
                                          <p:stCondLst>
                                            <p:cond delay="0"/>
                                          </p:stCondLst>
                                        </p:cTn>
                                        <p:tgtEl>
                                          <p:spTgt spid="171"/>
                                        </p:tgtEl>
                                        <p:attrNameLst>
                                          <p:attrName>style.visibility</p:attrName>
                                        </p:attrNameLst>
                                      </p:cBhvr>
                                      <p:to>
                                        <p:strVal val="visible"/>
                                      </p:to>
                                    </p:set>
                                    <p:animEffect transition="in" filter="dissolve">
                                      <p:cBhvr>
                                        <p:cTn id="75" dur="1000"/>
                                        <p:tgtEl>
                                          <p:spTgt spid="171"/>
                                        </p:tgtEl>
                                      </p:cBhvr>
                                    </p:animEffect>
                                  </p:childTnLst>
                                </p:cTn>
                              </p:par>
                            </p:childTnLst>
                          </p:cTn>
                        </p:par>
                        <p:par>
                          <p:cTn id="76" fill="hold">
                            <p:stCondLst>
                              <p:cond delay="2000"/>
                            </p:stCondLst>
                            <p:childTnLst>
                              <p:par>
                                <p:cTn id="77" presetID="9" presetClass="entr" presetSubtype="0" fill="hold" nodeType="afterEffect">
                                  <p:stCondLst>
                                    <p:cond delay="0"/>
                                  </p:stCondLst>
                                  <p:childTnLst>
                                    <p:set>
                                      <p:cBhvr>
                                        <p:cTn id="78" dur="1" fill="hold">
                                          <p:stCondLst>
                                            <p:cond delay="0"/>
                                          </p:stCondLst>
                                        </p:cTn>
                                        <p:tgtEl>
                                          <p:spTgt spid="174"/>
                                        </p:tgtEl>
                                        <p:attrNameLst>
                                          <p:attrName>style.visibility</p:attrName>
                                        </p:attrNameLst>
                                      </p:cBhvr>
                                      <p:to>
                                        <p:strVal val="visible"/>
                                      </p:to>
                                    </p:set>
                                    <p:animEffect transition="in" filter="dissolve">
                                      <p:cBhvr>
                                        <p:cTn id="79" dur="1000"/>
                                        <p:tgtEl>
                                          <p:spTgt spid="17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45"/>
                                        </p:tgtEl>
                                        <p:attrNameLst>
                                          <p:attrName>style.visibility</p:attrName>
                                        </p:attrNameLst>
                                      </p:cBhvr>
                                      <p:to>
                                        <p:strVal val="visible"/>
                                      </p:to>
                                    </p:set>
                                    <p:animEffect transition="in" filter="wipe(left)">
                                      <p:cBhvr>
                                        <p:cTn id="84" dur="1000"/>
                                        <p:tgtEl>
                                          <p:spTgt spid="145"/>
                                        </p:tgtEl>
                                      </p:cBhvr>
                                    </p:animEffect>
                                  </p:childTnLst>
                                </p:cTn>
                              </p:par>
                            </p:childTnLst>
                          </p:cTn>
                        </p:par>
                        <p:par>
                          <p:cTn id="85" fill="hold">
                            <p:stCondLst>
                              <p:cond delay="1000"/>
                            </p:stCondLst>
                            <p:childTnLst>
                              <p:par>
                                <p:cTn id="86" presetID="22" presetClass="entr" presetSubtype="4" fill="hold" nodeType="afterEffect">
                                  <p:stCondLst>
                                    <p:cond delay="0"/>
                                  </p:stCondLst>
                                  <p:childTnLst>
                                    <p:set>
                                      <p:cBhvr>
                                        <p:cTn id="87" dur="1" fill="hold">
                                          <p:stCondLst>
                                            <p:cond delay="0"/>
                                          </p:stCondLst>
                                        </p:cTn>
                                        <p:tgtEl>
                                          <p:spTgt spid="148"/>
                                        </p:tgtEl>
                                        <p:attrNameLst>
                                          <p:attrName>style.visibility</p:attrName>
                                        </p:attrNameLst>
                                      </p:cBhvr>
                                      <p:to>
                                        <p:strVal val="visible"/>
                                      </p:to>
                                    </p:set>
                                    <p:animEffect transition="in" filter="wipe(down)">
                                      <p:cBhvr>
                                        <p:cTn id="88" dur="1000"/>
                                        <p:tgtEl>
                                          <p:spTgt spid="148"/>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nodeType="clickEffect">
                                  <p:stCondLst>
                                    <p:cond delay="0"/>
                                  </p:stCondLst>
                                  <p:childTnLst>
                                    <p:set>
                                      <p:cBhvr>
                                        <p:cTn id="92" dur="1" fill="hold">
                                          <p:stCondLst>
                                            <p:cond delay="0"/>
                                          </p:stCondLst>
                                        </p:cTn>
                                        <p:tgtEl>
                                          <p:spTgt spid="165"/>
                                        </p:tgtEl>
                                        <p:attrNameLst>
                                          <p:attrName>style.visibility</p:attrName>
                                        </p:attrNameLst>
                                      </p:cBhvr>
                                      <p:to>
                                        <p:strVal val="visible"/>
                                      </p:to>
                                    </p:set>
                                    <p:animEffect transition="in" filter="dissolve">
                                      <p:cBhvr>
                                        <p:cTn id="93" dur="1000"/>
                                        <p:tgtEl>
                                          <p:spTgt spid="165"/>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dissolve">
                                      <p:cBhvr>
                                        <p:cTn id="97" dur="1000"/>
                                        <p:tgtEl>
                                          <p:spTgt spid="16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52"/>
                                        </p:tgtEl>
                                        <p:attrNameLst>
                                          <p:attrName>style.visibility</p:attrName>
                                        </p:attrNameLst>
                                      </p:cBhvr>
                                      <p:to>
                                        <p:strVal val="visible"/>
                                      </p:to>
                                    </p:set>
                                    <p:animEffect transition="in" filter="wipe(left)">
                                      <p:cBhvr>
                                        <p:cTn id="102" dur="1000"/>
                                        <p:tgtEl>
                                          <p:spTgt spid="15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nodeType="clickEffect">
                                  <p:stCondLst>
                                    <p:cond delay="0"/>
                                  </p:stCondLst>
                                  <p:childTnLst>
                                    <p:set>
                                      <p:cBhvr>
                                        <p:cTn id="106" dur="1" fill="hold">
                                          <p:stCondLst>
                                            <p:cond delay="0"/>
                                          </p:stCondLst>
                                        </p:cTn>
                                        <p:tgtEl>
                                          <p:spTgt spid="151"/>
                                        </p:tgtEl>
                                        <p:attrNameLst>
                                          <p:attrName>style.visibility</p:attrName>
                                        </p:attrNameLst>
                                      </p:cBhvr>
                                      <p:to>
                                        <p:strVal val="visible"/>
                                      </p:to>
                                    </p:set>
                                    <p:animEffect transition="in" filter="wipe(right)">
                                      <p:cBhvr>
                                        <p:cTn id="107" dur="1000"/>
                                        <p:tgtEl>
                                          <p:spTgt spid="15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1000"/>
                                        <p:tgtEl>
                                          <p:spTgt spid="12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wipe(down)">
                                      <p:cBhvr>
                                        <p:cTn id="115" dur="1000"/>
                                        <p:tgtEl>
                                          <p:spTgt spid="13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2" fill="hold" grpId="0" nodeType="clickEffect">
                                  <p:stCondLst>
                                    <p:cond delay="0"/>
                                  </p:stCondLst>
                                  <p:childTnLst>
                                    <p:set>
                                      <p:cBhvr>
                                        <p:cTn id="119" dur="1" fill="hold">
                                          <p:stCondLst>
                                            <p:cond delay="0"/>
                                          </p:stCondLst>
                                        </p:cTn>
                                        <p:tgtEl>
                                          <p:spTgt spid="124"/>
                                        </p:tgtEl>
                                        <p:attrNameLst>
                                          <p:attrName>style.visibility</p:attrName>
                                        </p:attrNameLst>
                                      </p:cBhvr>
                                      <p:to>
                                        <p:strVal val="visible"/>
                                      </p:to>
                                    </p:set>
                                    <p:animEffect transition="in" filter="wipe(right)">
                                      <p:cBhvr>
                                        <p:cTn id="120" dur="1000"/>
                                        <p:tgtEl>
                                          <p:spTgt spid="124"/>
                                        </p:tgtEl>
                                      </p:cBhvr>
                                    </p:animEffect>
                                  </p:childTnLst>
                                </p:cTn>
                              </p:par>
                              <p:par>
                                <p:cTn id="121" presetID="22" presetClass="entr" presetSubtype="2" fill="hold" grpId="0" nodeType="withEffect">
                                  <p:stCondLst>
                                    <p:cond delay="0"/>
                                  </p:stCondLst>
                                  <p:childTnLst>
                                    <p:set>
                                      <p:cBhvr>
                                        <p:cTn id="122" dur="1" fill="hold">
                                          <p:stCondLst>
                                            <p:cond delay="0"/>
                                          </p:stCondLst>
                                        </p:cTn>
                                        <p:tgtEl>
                                          <p:spTgt spid="125"/>
                                        </p:tgtEl>
                                        <p:attrNameLst>
                                          <p:attrName>style.visibility</p:attrName>
                                        </p:attrNameLst>
                                      </p:cBhvr>
                                      <p:to>
                                        <p:strVal val="visible"/>
                                      </p:to>
                                    </p:set>
                                    <p:animEffect transition="in" filter="wipe(right)">
                                      <p:cBhvr>
                                        <p:cTn id="123" dur="1000"/>
                                        <p:tgtEl>
                                          <p:spTgt spid="125"/>
                                        </p:tgtEl>
                                      </p:cBhvr>
                                    </p:animEffect>
                                  </p:childTnLst>
                                </p:cTn>
                              </p:par>
                            </p:childTnLst>
                          </p:cTn>
                        </p:par>
                      </p:childTnLst>
                    </p:cTn>
                  </p:par>
                  <p:par>
                    <p:cTn id="124" fill="hold">
                      <p:stCondLst>
                        <p:cond delay="indefinite"/>
                      </p:stCondLst>
                      <p:childTnLst>
                        <p:par>
                          <p:cTn id="125" fill="hold">
                            <p:stCondLst>
                              <p:cond delay="0"/>
                            </p:stCondLst>
                            <p:childTnLst>
                              <p:par>
                                <p:cTn id="126" presetID="18" presetClass="entr" presetSubtype="12" fill="hold" grpId="0" nodeType="clickEffect">
                                  <p:stCondLst>
                                    <p:cond delay="0"/>
                                  </p:stCondLst>
                                  <p:childTnLst>
                                    <p:set>
                                      <p:cBhvr>
                                        <p:cTn id="127" dur="1" fill="hold">
                                          <p:stCondLst>
                                            <p:cond delay="0"/>
                                          </p:stCondLst>
                                        </p:cTn>
                                        <p:tgtEl>
                                          <p:spTgt spid="155"/>
                                        </p:tgtEl>
                                        <p:attrNameLst>
                                          <p:attrName>style.visibility</p:attrName>
                                        </p:attrNameLst>
                                      </p:cBhvr>
                                      <p:to>
                                        <p:strVal val="visible"/>
                                      </p:to>
                                    </p:set>
                                    <p:animEffect transition="in" filter="strips(downLeft)">
                                      <p:cBhvr>
                                        <p:cTn id="128" dur="1000"/>
                                        <p:tgtEl>
                                          <p:spTgt spid="155"/>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43"/>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38"/>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145"/>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48"/>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140"/>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126"/>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14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193"/>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187"/>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78"/>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65"/>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62"/>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68"/>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181"/>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90"/>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74"/>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171"/>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159"/>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156"/>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139"/>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26" grpId="1" animBg="1"/>
      <p:bldP spid="129" grpId="0" animBg="1"/>
      <p:bldP spid="130" grpId="0" animBg="1"/>
      <p:bldP spid="138" grpId="0" animBg="1"/>
      <p:bldP spid="138" grpId="1" animBg="1"/>
      <p:bldP spid="139" grpId="0" animBg="1"/>
      <p:bldP spid="139" grpId="1" animBg="1"/>
      <p:bldP spid="140" grpId="0" animBg="1"/>
      <p:bldP spid="141" grpId="0" animBg="1"/>
      <p:bldP spid="142" grpId="0" animBg="1"/>
      <p:bldP spid="142" grpId="1" animBg="1"/>
      <p:bldP spid="143" grpId="0" animBg="1"/>
      <p:bldP spid="143" grpId="1" animBg="1"/>
      <p:bldP spid="144" grpId="0" animBg="1"/>
      <p:bldP spid="144" grpId="1" animBg="1"/>
      <p:bldP spid="152" grpId="0" animBg="1"/>
      <p:bldP spid="155" grpId="0" animBg="1"/>
      <p:bldP spid="193" grpId="0" animBg="1"/>
      <p:bldP spid="19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76345" y="1100138"/>
            <a:ext cx="6326188" cy="1851025"/>
            <a:chOff x="0" y="0"/>
            <a:chExt cx="3985" cy="1166"/>
          </a:xfrm>
        </p:grpSpPr>
        <p:grpSp>
          <p:nvGrpSpPr>
            <p:cNvPr id="3" name="Group 3"/>
            <p:cNvGrpSpPr>
              <a:grpSpLocks/>
            </p:cNvGrpSpPr>
            <p:nvPr/>
          </p:nvGrpSpPr>
          <p:grpSpPr bwMode="auto">
            <a:xfrm>
              <a:off x="2732" y="0"/>
              <a:ext cx="1253" cy="1166"/>
              <a:chOff x="0" y="0"/>
              <a:chExt cx="1253" cy="1166"/>
            </a:xfrm>
          </p:grpSpPr>
          <p:sp>
            <p:nvSpPr>
              <p:cNvPr id="16" name="Oval 4"/>
              <p:cNvSpPr>
                <a:spLocks noChangeArrowheads="1"/>
              </p:cNvSpPr>
              <p:nvPr/>
            </p:nvSpPr>
            <p:spPr bwMode="auto">
              <a:xfrm>
                <a:off x="96" y="42"/>
                <a:ext cx="1086" cy="1029"/>
              </a:xfrm>
              <a:prstGeom prst="ellipse">
                <a:avLst/>
              </a:pr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7" name="Oval 5"/>
              <p:cNvSpPr>
                <a:spLocks noChangeArrowheads="1"/>
              </p:cNvSpPr>
              <p:nvPr/>
            </p:nvSpPr>
            <p:spPr bwMode="auto">
              <a:xfrm>
                <a:off x="325" y="270"/>
                <a:ext cx="628" cy="559"/>
              </a:xfrm>
              <a:prstGeom prst="ellipse">
                <a:avLst/>
              </a:pr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8" name="Line 6"/>
              <p:cNvSpPr>
                <a:spLocks noChangeShapeType="1"/>
              </p:cNvSpPr>
              <p:nvPr/>
            </p:nvSpPr>
            <p:spPr bwMode="auto">
              <a:xfrm>
                <a:off x="0" y="556"/>
                <a:ext cx="1253" cy="0"/>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 name="Rectangle 7"/>
              <p:cNvSpPr>
                <a:spLocks noChangeArrowheads="1"/>
              </p:cNvSpPr>
              <p:nvPr/>
            </p:nvSpPr>
            <p:spPr bwMode="auto">
              <a:xfrm>
                <a:off x="325" y="213"/>
                <a:ext cx="628" cy="1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0" name="Freeform 8"/>
              <p:cNvSpPr>
                <a:spLocks/>
              </p:cNvSpPr>
              <p:nvPr/>
            </p:nvSpPr>
            <p:spPr bwMode="auto">
              <a:xfrm>
                <a:off x="124" y="382"/>
                <a:ext cx="1027" cy="3"/>
              </a:xfrm>
              <a:custGeom>
                <a:avLst/>
                <a:gdLst>
                  <a:gd name="T0" fmla="*/ 0 w 862"/>
                  <a:gd name="T1" fmla="*/ 211 h 2"/>
                  <a:gd name="T2" fmla="*/ 7051 w 862"/>
                  <a:gd name="T3" fmla="*/ 0 h 2"/>
                  <a:gd name="T4" fmla="*/ 0 60000 65536"/>
                  <a:gd name="T5" fmla="*/ 0 60000 65536"/>
                  <a:gd name="T6" fmla="*/ 0 w 862"/>
                  <a:gd name="T7" fmla="*/ 0 h 2"/>
                  <a:gd name="T8" fmla="*/ 862 w 862"/>
                  <a:gd name="T9" fmla="*/ 2 h 2"/>
                </a:gdLst>
                <a:ahLst/>
                <a:cxnLst>
                  <a:cxn ang="T4">
                    <a:pos x="T0" y="T1"/>
                  </a:cxn>
                  <a:cxn ang="T5">
                    <a:pos x="T2" y="T3"/>
                  </a:cxn>
                </a:cxnLst>
                <a:rect l="T6" t="T7" r="T8" b="T9"/>
                <a:pathLst>
                  <a:path w="862" h="2">
                    <a:moveTo>
                      <a:pt x="0" y="2"/>
                    </a:moveTo>
                    <a:lnTo>
                      <a:pt x="862" y="0"/>
                    </a:lnTo>
                  </a:path>
                </a:pathLst>
              </a:custGeom>
              <a:noFill/>
              <a:ln w="2857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1" name="Line 9"/>
              <p:cNvSpPr>
                <a:spLocks noChangeShapeType="1"/>
              </p:cNvSpPr>
              <p:nvPr/>
            </p:nvSpPr>
            <p:spPr bwMode="auto">
              <a:xfrm>
                <a:off x="634" y="0"/>
                <a:ext cx="0" cy="1166"/>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4" name="Group 10"/>
            <p:cNvGrpSpPr>
              <a:grpSpLocks/>
            </p:cNvGrpSpPr>
            <p:nvPr/>
          </p:nvGrpSpPr>
          <p:grpSpPr bwMode="auto">
            <a:xfrm>
              <a:off x="0" y="42"/>
              <a:ext cx="2477" cy="1029"/>
              <a:chOff x="0" y="0"/>
              <a:chExt cx="2477" cy="1029"/>
            </a:xfrm>
          </p:grpSpPr>
          <p:sp>
            <p:nvSpPr>
              <p:cNvPr id="5" name="Line 11"/>
              <p:cNvSpPr>
                <a:spLocks noChangeShapeType="1"/>
              </p:cNvSpPr>
              <p:nvPr/>
            </p:nvSpPr>
            <p:spPr bwMode="auto">
              <a:xfrm>
                <a:off x="0" y="514"/>
                <a:ext cx="2477" cy="0"/>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 name="Line 12"/>
              <p:cNvSpPr>
                <a:spLocks noChangeShapeType="1"/>
              </p:cNvSpPr>
              <p:nvPr/>
            </p:nvSpPr>
            <p:spPr bwMode="auto">
              <a:xfrm flipV="1">
                <a:off x="708" y="343"/>
                <a:ext cx="0" cy="501"/>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 name="Line 13"/>
              <p:cNvSpPr>
                <a:spLocks noChangeShapeType="1"/>
              </p:cNvSpPr>
              <p:nvPr/>
            </p:nvSpPr>
            <p:spPr bwMode="auto">
              <a:xfrm>
                <a:off x="118" y="514"/>
                <a:ext cx="590" cy="33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 name="Line 14"/>
              <p:cNvSpPr>
                <a:spLocks noChangeShapeType="1"/>
              </p:cNvSpPr>
              <p:nvPr/>
            </p:nvSpPr>
            <p:spPr bwMode="auto">
              <a:xfrm flipV="1">
                <a:off x="118" y="340"/>
                <a:ext cx="295" cy="174"/>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 name="Line 15"/>
              <p:cNvSpPr>
                <a:spLocks noChangeShapeType="1"/>
              </p:cNvSpPr>
              <p:nvPr/>
            </p:nvSpPr>
            <p:spPr bwMode="auto">
              <a:xfrm>
                <a:off x="708" y="844"/>
                <a:ext cx="707"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Line 16"/>
              <p:cNvSpPr>
                <a:spLocks noChangeShapeType="1"/>
              </p:cNvSpPr>
              <p:nvPr/>
            </p:nvSpPr>
            <p:spPr bwMode="auto">
              <a:xfrm>
                <a:off x="1415" y="343"/>
                <a:ext cx="0" cy="686"/>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 name="Line 17"/>
              <p:cNvSpPr>
                <a:spLocks noChangeShapeType="1"/>
              </p:cNvSpPr>
              <p:nvPr/>
            </p:nvSpPr>
            <p:spPr bwMode="auto">
              <a:xfrm>
                <a:off x="1415" y="1029"/>
                <a:ext cx="944"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 name="Line 18"/>
              <p:cNvSpPr>
                <a:spLocks noChangeShapeType="1"/>
              </p:cNvSpPr>
              <p:nvPr/>
            </p:nvSpPr>
            <p:spPr bwMode="auto">
              <a:xfrm>
                <a:off x="2123" y="0"/>
                <a:ext cx="236"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9"/>
              <p:cNvSpPr>
                <a:spLocks noChangeShapeType="1"/>
              </p:cNvSpPr>
              <p:nvPr/>
            </p:nvSpPr>
            <p:spPr bwMode="auto">
              <a:xfrm>
                <a:off x="2359" y="0"/>
                <a:ext cx="0" cy="1029"/>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20"/>
              <p:cNvSpPr>
                <a:spLocks noChangeShapeType="1"/>
              </p:cNvSpPr>
              <p:nvPr/>
            </p:nvSpPr>
            <p:spPr bwMode="auto">
              <a:xfrm>
                <a:off x="413" y="343"/>
                <a:ext cx="1356"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5" name="Line 21"/>
              <p:cNvSpPr>
                <a:spLocks noChangeShapeType="1"/>
              </p:cNvSpPr>
              <p:nvPr/>
            </p:nvSpPr>
            <p:spPr bwMode="auto">
              <a:xfrm flipV="1">
                <a:off x="1769" y="0"/>
                <a:ext cx="354" cy="343"/>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sp>
        <p:nvSpPr>
          <p:cNvPr id="22" name="Freeform 22"/>
          <p:cNvSpPr>
            <a:spLocks/>
          </p:cNvSpPr>
          <p:nvPr/>
        </p:nvSpPr>
        <p:spPr bwMode="auto">
          <a:xfrm>
            <a:off x="4092570" y="3609975"/>
            <a:ext cx="584200" cy="1468438"/>
          </a:xfrm>
          <a:custGeom>
            <a:avLst/>
            <a:gdLst>
              <a:gd name="T0" fmla="*/ 0 w 368"/>
              <a:gd name="T1" fmla="*/ 0 h 925"/>
              <a:gd name="T2" fmla="*/ 2147483647 w 368"/>
              <a:gd name="T3" fmla="*/ 2147483647 h 925"/>
              <a:gd name="T4" fmla="*/ 2147483647 w 368"/>
              <a:gd name="T5" fmla="*/ 2147483647 h 925"/>
              <a:gd name="T6" fmla="*/ 2147483647 w 368"/>
              <a:gd name="T7" fmla="*/ 2147483647 h 925"/>
              <a:gd name="T8" fmla="*/ 2147483647 w 368"/>
              <a:gd name="T9" fmla="*/ 2147483647 h 925"/>
              <a:gd name="T10" fmla="*/ 2147483647 w 368"/>
              <a:gd name="T11" fmla="*/ 2147483647 h 925"/>
              <a:gd name="T12" fmla="*/ 2147483647 w 368"/>
              <a:gd name="T13" fmla="*/ 2147483647 h 925"/>
              <a:gd name="T14" fmla="*/ 2147483647 w 368"/>
              <a:gd name="T15" fmla="*/ 2147483647 h 925"/>
              <a:gd name="T16" fmla="*/ 2147483647 w 368"/>
              <a:gd name="T17" fmla="*/ 2147483647 h 925"/>
              <a:gd name="T18" fmla="*/ 2147483647 w 368"/>
              <a:gd name="T19" fmla="*/ 2147483647 h 925"/>
              <a:gd name="T20" fmla="*/ 2147483647 w 368"/>
              <a:gd name="T21" fmla="*/ 2147483647 h 925"/>
              <a:gd name="T22" fmla="*/ 2147483647 w 368"/>
              <a:gd name="T23" fmla="*/ 2147483647 h 925"/>
              <a:gd name="T24" fmla="*/ 2147483647 w 368"/>
              <a:gd name="T25" fmla="*/ 2147483647 h 9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8"/>
              <a:gd name="T40" fmla="*/ 0 h 925"/>
              <a:gd name="T41" fmla="*/ 368 w 368"/>
              <a:gd name="T42" fmla="*/ 925 h 9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8" h="925">
                <a:moveTo>
                  <a:pt x="0" y="0"/>
                </a:moveTo>
                <a:cubicBezTo>
                  <a:pt x="16" y="5"/>
                  <a:pt x="81" y="17"/>
                  <a:pt x="113" y="28"/>
                </a:cubicBezTo>
                <a:cubicBezTo>
                  <a:pt x="145" y="39"/>
                  <a:pt x="166" y="43"/>
                  <a:pt x="194" y="65"/>
                </a:cubicBezTo>
                <a:cubicBezTo>
                  <a:pt x="222" y="87"/>
                  <a:pt x="260" y="130"/>
                  <a:pt x="284" y="163"/>
                </a:cubicBezTo>
                <a:cubicBezTo>
                  <a:pt x="308" y="196"/>
                  <a:pt x="328" y="231"/>
                  <a:pt x="340" y="262"/>
                </a:cubicBezTo>
                <a:cubicBezTo>
                  <a:pt x="352" y="293"/>
                  <a:pt x="349" y="316"/>
                  <a:pt x="354" y="347"/>
                </a:cubicBezTo>
                <a:cubicBezTo>
                  <a:pt x="359" y="378"/>
                  <a:pt x="368" y="408"/>
                  <a:pt x="368" y="446"/>
                </a:cubicBezTo>
                <a:cubicBezTo>
                  <a:pt x="368" y="484"/>
                  <a:pt x="361" y="533"/>
                  <a:pt x="354" y="573"/>
                </a:cubicBezTo>
                <a:cubicBezTo>
                  <a:pt x="347" y="613"/>
                  <a:pt x="340" y="651"/>
                  <a:pt x="326" y="686"/>
                </a:cubicBezTo>
                <a:cubicBezTo>
                  <a:pt x="312" y="721"/>
                  <a:pt x="291" y="755"/>
                  <a:pt x="270" y="784"/>
                </a:cubicBezTo>
                <a:cubicBezTo>
                  <a:pt x="249" y="813"/>
                  <a:pt x="223" y="842"/>
                  <a:pt x="197" y="861"/>
                </a:cubicBezTo>
                <a:cubicBezTo>
                  <a:pt x="171" y="880"/>
                  <a:pt x="144" y="886"/>
                  <a:pt x="114" y="897"/>
                </a:cubicBezTo>
                <a:cubicBezTo>
                  <a:pt x="84" y="908"/>
                  <a:pt x="35" y="919"/>
                  <a:pt x="15" y="925"/>
                </a:cubicBezTo>
              </a:path>
            </a:pathLst>
          </a:custGeom>
          <a:noFill/>
          <a:ln w="28575" cmpd="sng">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23" name="Group 23"/>
          <p:cNvGrpSpPr>
            <a:grpSpLocks/>
          </p:cNvGrpSpPr>
          <p:nvPr/>
        </p:nvGrpSpPr>
        <p:grpSpPr bwMode="auto">
          <a:xfrm>
            <a:off x="1276345" y="3527425"/>
            <a:ext cx="3932238" cy="1633538"/>
            <a:chOff x="0" y="0"/>
            <a:chExt cx="2016" cy="864"/>
          </a:xfrm>
        </p:grpSpPr>
        <p:sp>
          <p:nvSpPr>
            <p:cNvPr id="24" name="Line 24"/>
            <p:cNvSpPr>
              <a:spLocks noChangeShapeType="1"/>
            </p:cNvSpPr>
            <p:nvPr/>
          </p:nvSpPr>
          <p:spPr bwMode="auto">
            <a:xfrm>
              <a:off x="1152" y="0"/>
              <a:ext cx="0" cy="864"/>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Line 25"/>
            <p:cNvSpPr>
              <a:spLocks noChangeShapeType="1"/>
            </p:cNvSpPr>
            <p:nvPr/>
          </p:nvSpPr>
          <p:spPr bwMode="auto">
            <a:xfrm>
              <a:off x="576" y="155"/>
              <a:ext cx="0" cy="554"/>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 name="Line 26"/>
            <p:cNvSpPr>
              <a:spLocks noChangeShapeType="1"/>
            </p:cNvSpPr>
            <p:nvPr/>
          </p:nvSpPr>
          <p:spPr bwMode="auto">
            <a:xfrm>
              <a:off x="0" y="432"/>
              <a:ext cx="2016" cy="0"/>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7" name="Line 27"/>
            <p:cNvSpPr>
              <a:spLocks noChangeShapeType="1"/>
            </p:cNvSpPr>
            <p:nvPr/>
          </p:nvSpPr>
          <p:spPr bwMode="auto">
            <a:xfrm flipV="1">
              <a:off x="96" y="155"/>
              <a:ext cx="480" cy="277"/>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 name="Line 28"/>
            <p:cNvSpPr>
              <a:spLocks noChangeShapeType="1"/>
            </p:cNvSpPr>
            <p:nvPr/>
          </p:nvSpPr>
          <p:spPr bwMode="auto">
            <a:xfrm>
              <a:off x="96" y="432"/>
              <a:ext cx="480" cy="277"/>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29"/>
            <p:cNvSpPr>
              <a:spLocks noChangeShapeType="1"/>
            </p:cNvSpPr>
            <p:nvPr/>
          </p:nvSpPr>
          <p:spPr bwMode="auto">
            <a:xfrm>
              <a:off x="576" y="155"/>
              <a:ext cx="576" cy="0"/>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Line 30"/>
            <p:cNvSpPr>
              <a:spLocks noChangeShapeType="1"/>
            </p:cNvSpPr>
            <p:nvPr/>
          </p:nvSpPr>
          <p:spPr bwMode="auto">
            <a:xfrm>
              <a:off x="576" y="709"/>
              <a:ext cx="576" cy="0"/>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Line 31"/>
            <p:cNvSpPr>
              <a:spLocks noChangeShapeType="1"/>
            </p:cNvSpPr>
            <p:nvPr/>
          </p:nvSpPr>
          <p:spPr bwMode="auto">
            <a:xfrm>
              <a:off x="1152" y="0"/>
              <a:ext cx="768" cy="0"/>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 name="Line 32"/>
            <p:cNvSpPr>
              <a:spLocks noChangeShapeType="1"/>
            </p:cNvSpPr>
            <p:nvPr/>
          </p:nvSpPr>
          <p:spPr bwMode="auto">
            <a:xfrm>
              <a:off x="1152" y="864"/>
              <a:ext cx="768" cy="0"/>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Line 33"/>
            <p:cNvSpPr>
              <a:spLocks noChangeShapeType="1"/>
            </p:cNvSpPr>
            <p:nvPr/>
          </p:nvSpPr>
          <p:spPr bwMode="auto">
            <a:xfrm>
              <a:off x="1920" y="0"/>
              <a:ext cx="0" cy="864"/>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4" name="Line 34"/>
          <p:cNvSpPr>
            <a:spLocks noChangeShapeType="1"/>
          </p:cNvSpPr>
          <p:nvPr/>
        </p:nvSpPr>
        <p:spPr bwMode="auto">
          <a:xfrm>
            <a:off x="1931983" y="1711325"/>
            <a:ext cx="0" cy="2625725"/>
          </a:xfrm>
          <a:prstGeom prst="line">
            <a:avLst/>
          </a:prstGeom>
          <a:noFill/>
          <a:ln w="9525" cmpd="sng">
            <a:solidFill>
              <a:srgbClr val="FF0000"/>
            </a:solidFill>
            <a:round/>
            <a:headEnd/>
            <a:tailEnd type="oval"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5" name="Freeform 35"/>
          <p:cNvSpPr>
            <a:spLocks/>
          </p:cNvSpPr>
          <p:nvPr/>
        </p:nvSpPr>
        <p:spPr bwMode="auto">
          <a:xfrm>
            <a:off x="2411408" y="3959225"/>
            <a:ext cx="1120775" cy="1588"/>
          </a:xfrm>
          <a:custGeom>
            <a:avLst/>
            <a:gdLst>
              <a:gd name="T0" fmla="*/ 0 w 706"/>
              <a:gd name="T1" fmla="*/ 0 h 1"/>
              <a:gd name="T2" fmla="*/ 2147483647 w 706"/>
              <a:gd name="T3" fmla="*/ 0 h 1"/>
              <a:gd name="T4" fmla="*/ 0 60000 65536"/>
              <a:gd name="T5" fmla="*/ 0 60000 65536"/>
              <a:gd name="T6" fmla="*/ 0 w 706"/>
              <a:gd name="T7" fmla="*/ 0 h 1"/>
              <a:gd name="T8" fmla="*/ 706 w 706"/>
              <a:gd name="T9" fmla="*/ 1 h 1"/>
            </a:gdLst>
            <a:ahLst/>
            <a:cxnLst>
              <a:cxn ang="T4">
                <a:pos x="T0" y="T1"/>
              </a:cxn>
              <a:cxn ang="T5">
                <a:pos x="T2" y="T3"/>
              </a:cxn>
            </a:cxnLst>
            <a:rect l="T6" t="T7" r="T8" b="T9"/>
            <a:pathLst>
              <a:path w="706" h="1">
                <a:moveTo>
                  <a:pt x="0" y="0"/>
                </a:moveTo>
                <a:lnTo>
                  <a:pt x="706" y="0"/>
                </a:lnTo>
              </a:path>
            </a:pathLst>
          </a:custGeom>
          <a:noFill/>
          <a:ln w="28575" cmpd="sng">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 name="Line 36"/>
          <p:cNvSpPr>
            <a:spLocks noChangeShapeType="1"/>
          </p:cNvSpPr>
          <p:nvPr/>
        </p:nvSpPr>
        <p:spPr bwMode="auto">
          <a:xfrm>
            <a:off x="2400295" y="4745038"/>
            <a:ext cx="1122363" cy="0"/>
          </a:xfrm>
          <a:prstGeom prst="line">
            <a:avLst/>
          </a:prstGeom>
          <a:noFill/>
          <a:ln w="28575"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 name="Freeform 37"/>
          <p:cNvSpPr>
            <a:spLocks/>
          </p:cNvSpPr>
          <p:nvPr/>
        </p:nvSpPr>
        <p:spPr bwMode="auto">
          <a:xfrm>
            <a:off x="2141533" y="1538288"/>
            <a:ext cx="1587" cy="3451225"/>
          </a:xfrm>
          <a:custGeom>
            <a:avLst/>
            <a:gdLst>
              <a:gd name="T0" fmla="*/ 0 w 1"/>
              <a:gd name="T1" fmla="*/ 0 h 2174"/>
              <a:gd name="T2" fmla="*/ 0 w 1"/>
              <a:gd name="T3" fmla="*/ 2147483647 h 2174"/>
              <a:gd name="T4" fmla="*/ 0 60000 65536"/>
              <a:gd name="T5" fmla="*/ 0 60000 65536"/>
              <a:gd name="T6" fmla="*/ 0 w 1"/>
              <a:gd name="T7" fmla="*/ 0 h 2174"/>
              <a:gd name="T8" fmla="*/ 1 w 1"/>
              <a:gd name="T9" fmla="*/ 2174 h 2174"/>
            </a:gdLst>
            <a:ahLst/>
            <a:cxnLst>
              <a:cxn ang="T4">
                <a:pos x="T0" y="T1"/>
              </a:cxn>
              <a:cxn ang="T5">
                <a:pos x="T2" y="T3"/>
              </a:cxn>
            </a:cxnLst>
            <a:rect l="T6" t="T7" r="T8" b="T9"/>
            <a:pathLst>
              <a:path w="1" h="2174">
                <a:moveTo>
                  <a:pt x="0" y="0"/>
                </a:moveTo>
                <a:lnTo>
                  <a:pt x="0" y="2174"/>
                </a:lnTo>
              </a:path>
            </a:pathLst>
          </a:custGeom>
          <a:noFill/>
          <a:ln w="9525"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8" name="Freeform 38"/>
          <p:cNvSpPr>
            <a:spLocks/>
          </p:cNvSpPr>
          <p:nvPr/>
        </p:nvSpPr>
        <p:spPr bwMode="auto">
          <a:xfrm>
            <a:off x="1931983" y="3959225"/>
            <a:ext cx="501650" cy="793750"/>
          </a:xfrm>
          <a:custGeom>
            <a:avLst/>
            <a:gdLst>
              <a:gd name="T0" fmla="*/ 2147483647 w 316"/>
              <a:gd name="T1" fmla="*/ 0 h 500"/>
              <a:gd name="T2" fmla="*/ 2147483647 w 316"/>
              <a:gd name="T3" fmla="*/ 2147483647 h 500"/>
              <a:gd name="T4" fmla="*/ 2147483647 w 316"/>
              <a:gd name="T5" fmla="*/ 2147483647 h 500"/>
              <a:gd name="T6" fmla="*/ 2147483647 w 316"/>
              <a:gd name="T7" fmla="*/ 2147483647 h 500"/>
              <a:gd name="T8" fmla="*/ 2147483647 w 316"/>
              <a:gd name="T9" fmla="*/ 2147483647 h 500"/>
              <a:gd name="T10" fmla="*/ 0 60000 65536"/>
              <a:gd name="T11" fmla="*/ 0 60000 65536"/>
              <a:gd name="T12" fmla="*/ 0 60000 65536"/>
              <a:gd name="T13" fmla="*/ 0 60000 65536"/>
              <a:gd name="T14" fmla="*/ 0 60000 65536"/>
              <a:gd name="T15" fmla="*/ 0 w 316"/>
              <a:gd name="T16" fmla="*/ 0 h 500"/>
              <a:gd name="T17" fmla="*/ 316 w 316"/>
              <a:gd name="T18" fmla="*/ 500 h 500"/>
            </a:gdLst>
            <a:ahLst/>
            <a:cxnLst>
              <a:cxn ang="T10">
                <a:pos x="T0" y="T1"/>
              </a:cxn>
              <a:cxn ang="T11">
                <a:pos x="T2" y="T3"/>
              </a:cxn>
              <a:cxn ang="T12">
                <a:pos x="T4" y="T5"/>
              </a:cxn>
              <a:cxn ang="T13">
                <a:pos x="T6" y="T7"/>
              </a:cxn>
              <a:cxn ang="T14">
                <a:pos x="T8" y="T9"/>
              </a:cxn>
            </a:cxnLst>
            <a:rect l="T15" t="T16" r="T17" b="T18"/>
            <a:pathLst>
              <a:path w="316" h="500">
                <a:moveTo>
                  <a:pt x="316" y="0"/>
                </a:moveTo>
                <a:cubicBezTo>
                  <a:pt x="283" y="13"/>
                  <a:pt x="171" y="54"/>
                  <a:pt x="119" y="94"/>
                </a:cubicBezTo>
                <a:cubicBezTo>
                  <a:pt x="67" y="134"/>
                  <a:pt x="0" y="191"/>
                  <a:pt x="1" y="243"/>
                </a:cubicBezTo>
                <a:cubicBezTo>
                  <a:pt x="2" y="294"/>
                  <a:pt x="75" y="359"/>
                  <a:pt x="125" y="402"/>
                </a:cubicBezTo>
                <a:cubicBezTo>
                  <a:pt x="176" y="445"/>
                  <a:pt x="265" y="480"/>
                  <a:pt x="302" y="500"/>
                </a:cubicBezTo>
              </a:path>
            </a:pathLst>
          </a:custGeom>
          <a:noFill/>
          <a:ln w="28575" cmpd="sng">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9" name="Line 39"/>
          <p:cNvSpPr>
            <a:spLocks noChangeShapeType="1"/>
          </p:cNvSpPr>
          <p:nvPr/>
        </p:nvSpPr>
        <p:spPr bwMode="auto">
          <a:xfrm>
            <a:off x="3522658" y="3617913"/>
            <a:ext cx="561975" cy="0"/>
          </a:xfrm>
          <a:prstGeom prst="line">
            <a:avLst/>
          </a:prstGeom>
          <a:noFill/>
          <a:ln w="28575" cmpd="sng">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0" name="Line 40"/>
          <p:cNvSpPr>
            <a:spLocks noChangeShapeType="1"/>
          </p:cNvSpPr>
          <p:nvPr/>
        </p:nvSpPr>
        <p:spPr bwMode="auto">
          <a:xfrm>
            <a:off x="3522658" y="5070475"/>
            <a:ext cx="561975" cy="0"/>
          </a:xfrm>
          <a:prstGeom prst="line">
            <a:avLst/>
          </a:prstGeom>
          <a:noFill/>
          <a:ln w="28575" cmpd="sng">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 name="Line 41"/>
          <p:cNvSpPr>
            <a:spLocks noChangeShapeType="1"/>
          </p:cNvSpPr>
          <p:nvPr/>
        </p:nvSpPr>
        <p:spPr bwMode="auto">
          <a:xfrm>
            <a:off x="4089395" y="3617913"/>
            <a:ext cx="0" cy="1452562"/>
          </a:xfrm>
          <a:prstGeom prst="line">
            <a:avLst/>
          </a:prstGeom>
          <a:noFill/>
          <a:ln w="28575" cmpd="sng">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2" name="Line 42"/>
          <p:cNvSpPr>
            <a:spLocks noChangeShapeType="1"/>
          </p:cNvSpPr>
          <p:nvPr/>
        </p:nvSpPr>
        <p:spPr bwMode="auto">
          <a:xfrm>
            <a:off x="4646608" y="1166813"/>
            <a:ext cx="0" cy="3176587"/>
          </a:xfrm>
          <a:prstGeom prst="line">
            <a:avLst/>
          </a:prstGeom>
          <a:noFill/>
          <a:ln w="9525" cmpd="sng">
            <a:solidFill>
              <a:srgbClr val="FF0000"/>
            </a:solidFill>
            <a:round/>
            <a:headEnd/>
            <a:tailEnd type="oval"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 name="Line 43"/>
          <p:cNvSpPr>
            <a:spLocks noChangeShapeType="1"/>
          </p:cNvSpPr>
          <p:nvPr/>
        </p:nvSpPr>
        <p:spPr bwMode="auto">
          <a:xfrm>
            <a:off x="3522658" y="3943350"/>
            <a:ext cx="0" cy="801688"/>
          </a:xfrm>
          <a:prstGeom prst="line">
            <a:avLst/>
          </a:prstGeom>
          <a:noFill/>
          <a:ln w="28575" cmpd="sng">
            <a:solidFill>
              <a:schemeClr val="bg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4" name="Line 44"/>
          <p:cNvSpPr>
            <a:spLocks noChangeShapeType="1"/>
          </p:cNvSpPr>
          <p:nvPr/>
        </p:nvSpPr>
        <p:spPr bwMode="auto">
          <a:xfrm>
            <a:off x="3522658" y="3970338"/>
            <a:ext cx="0" cy="809625"/>
          </a:xfrm>
          <a:prstGeom prst="line">
            <a:avLst/>
          </a:prstGeom>
          <a:noFill/>
          <a:ln w="12700" cmpd="sng">
            <a:solidFill>
              <a:schemeClr val="tx1"/>
            </a:solidFill>
            <a:prstDash val="lg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 name="Line 45"/>
          <p:cNvSpPr>
            <a:spLocks noChangeShapeType="1"/>
          </p:cNvSpPr>
          <p:nvPr/>
        </p:nvSpPr>
        <p:spPr bwMode="auto">
          <a:xfrm>
            <a:off x="3522658" y="4745038"/>
            <a:ext cx="0" cy="325437"/>
          </a:xfrm>
          <a:prstGeom prst="line">
            <a:avLst/>
          </a:prstGeom>
          <a:noFill/>
          <a:ln w="28575" cmpd="sng">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6" name="Freeform 46"/>
          <p:cNvSpPr>
            <a:spLocks/>
          </p:cNvSpPr>
          <p:nvPr/>
        </p:nvSpPr>
        <p:spPr bwMode="auto">
          <a:xfrm>
            <a:off x="3522658" y="3644900"/>
            <a:ext cx="1587" cy="314325"/>
          </a:xfrm>
          <a:custGeom>
            <a:avLst/>
            <a:gdLst>
              <a:gd name="T0" fmla="*/ 0 w 1"/>
              <a:gd name="T1" fmla="*/ 0 h 198"/>
              <a:gd name="T2" fmla="*/ 0 w 1"/>
              <a:gd name="T3" fmla="*/ 2147483647 h 198"/>
              <a:gd name="T4" fmla="*/ 0 60000 65536"/>
              <a:gd name="T5" fmla="*/ 0 60000 65536"/>
              <a:gd name="T6" fmla="*/ 0 w 1"/>
              <a:gd name="T7" fmla="*/ 0 h 198"/>
              <a:gd name="T8" fmla="*/ 1 w 1"/>
              <a:gd name="T9" fmla="*/ 198 h 198"/>
            </a:gdLst>
            <a:ahLst/>
            <a:cxnLst>
              <a:cxn ang="T4">
                <a:pos x="T0" y="T1"/>
              </a:cxn>
              <a:cxn ang="T5">
                <a:pos x="T2" y="T3"/>
              </a:cxn>
            </a:cxnLst>
            <a:rect l="T6" t="T7" r="T8" b="T9"/>
            <a:pathLst>
              <a:path w="1" h="198">
                <a:moveTo>
                  <a:pt x="0" y="0"/>
                </a:moveTo>
                <a:lnTo>
                  <a:pt x="0" y="198"/>
                </a:lnTo>
              </a:path>
            </a:pathLst>
          </a:custGeom>
          <a:noFill/>
          <a:ln w="28575" cmpd="sng">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7" name="Text Box 47"/>
          <p:cNvSpPr txBox="1">
            <a:spLocks noChangeArrowheads="1"/>
          </p:cNvSpPr>
          <p:nvPr/>
        </p:nvSpPr>
        <p:spPr bwMode="auto">
          <a:xfrm>
            <a:off x="6831008" y="1609725"/>
            <a:ext cx="4175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a:solidFill>
                  <a:srgbClr val="FF0000"/>
                </a:solidFill>
              </a:rPr>
              <a:t>●</a:t>
            </a:r>
            <a:endParaRPr lang="en-US" altLang="zh-CN" sz="600">
              <a:solidFill>
                <a:srgbClr val="FF33CC"/>
              </a:solidFill>
            </a:endParaRPr>
          </a:p>
        </p:txBody>
      </p:sp>
      <p:sp>
        <p:nvSpPr>
          <p:cNvPr id="48" name="Text Box 48"/>
          <p:cNvSpPr txBox="1">
            <a:spLocks noChangeArrowheads="1"/>
          </p:cNvSpPr>
          <p:nvPr/>
        </p:nvSpPr>
        <p:spPr bwMode="auto">
          <a:xfrm>
            <a:off x="6079930" y="1605738"/>
            <a:ext cx="5746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dirty="0">
                <a:solidFill>
                  <a:srgbClr val="FF0000"/>
                </a:solidFill>
              </a:rPr>
              <a:t>●</a:t>
            </a:r>
          </a:p>
        </p:txBody>
      </p:sp>
      <p:sp>
        <p:nvSpPr>
          <p:cNvPr id="49" name="Line 49"/>
          <p:cNvSpPr>
            <a:spLocks noChangeShapeType="1"/>
          </p:cNvSpPr>
          <p:nvPr/>
        </p:nvSpPr>
        <p:spPr bwMode="auto">
          <a:xfrm>
            <a:off x="2120895" y="2341563"/>
            <a:ext cx="4772025" cy="0"/>
          </a:xfrm>
          <a:prstGeom prst="line">
            <a:avLst/>
          </a:prstGeom>
          <a:noFill/>
          <a:ln w="9525" cmpd="sng">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50" name="Group 50"/>
          <p:cNvGrpSpPr>
            <a:grpSpLocks/>
          </p:cNvGrpSpPr>
          <p:nvPr/>
        </p:nvGrpSpPr>
        <p:grpSpPr bwMode="auto">
          <a:xfrm>
            <a:off x="6248290" y="1616075"/>
            <a:ext cx="981213" cy="196849"/>
            <a:chOff x="0" y="-1"/>
            <a:chExt cx="667" cy="124"/>
          </a:xfrm>
        </p:grpSpPr>
        <p:sp>
          <p:nvSpPr>
            <p:cNvPr id="51" name="Text Box 51"/>
            <p:cNvSpPr txBox="1">
              <a:spLocks noChangeArrowheads="1"/>
            </p:cNvSpPr>
            <p:nvPr/>
          </p:nvSpPr>
          <p:spPr bwMode="auto">
            <a:xfrm>
              <a:off x="0" y="7"/>
              <a:ext cx="18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a:solidFill>
                    <a:srgbClr val="FF0000"/>
                  </a:solidFill>
                </a:rPr>
                <a:t>●</a:t>
              </a:r>
              <a:endParaRPr lang="en-US" altLang="zh-CN" sz="600">
                <a:solidFill>
                  <a:srgbClr val="FF33CC"/>
                </a:solidFill>
              </a:endParaRPr>
            </a:p>
          </p:txBody>
        </p:sp>
        <p:sp>
          <p:nvSpPr>
            <p:cNvPr id="52" name="Text Box 52"/>
            <p:cNvSpPr txBox="1">
              <a:spLocks noChangeArrowheads="1"/>
            </p:cNvSpPr>
            <p:nvPr/>
          </p:nvSpPr>
          <p:spPr bwMode="auto">
            <a:xfrm>
              <a:off x="453" y="-1"/>
              <a:ext cx="21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a:solidFill>
                    <a:srgbClr val="FF0000"/>
                  </a:solidFill>
                </a:rPr>
                <a:t>●</a:t>
              </a:r>
              <a:endParaRPr lang="en-US" altLang="zh-CN" sz="600">
                <a:solidFill>
                  <a:srgbClr val="FF33CC"/>
                </a:solidFill>
              </a:endParaRPr>
            </a:p>
          </p:txBody>
        </p:sp>
      </p:grpSp>
      <p:grpSp>
        <p:nvGrpSpPr>
          <p:cNvPr id="53" name="Group 53"/>
          <p:cNvGrpSpPr>
            <a:grpSpLocks/>
          </p:cNvGrpSpPr>
          <p:nvPr/>
        </p:nvGrpSpPr>
        <p:grpSpPr bwMode="auto">
          <a:xfrm>
            <a:off x="5640383" y="1611313"/>
            <a:ext cx="1966912" cy="190500"/>
            <a:chOff x="0" y="0"/>
            <a:chExt cx="1270" cy="134"/>
          </a:xfrm>
        </p:grpSpPr>
        <p:sp>
          <p:nvSpPr>
            <p:cNvPr id="54" name="Text Box 54"/>
            <p:cNvSpPr txBox="1">
              <a:spLocks noChangeArrowheads="1"/>
            </p:cNvSpPr>
            <p:nvPr/>
          </p:nvSpPr>
          <p:spPr bwMode="auto">
            <a:xfrm>
              <a:off x="1056" y="0"/>
              <a:ext cx="21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a:solidFill>
                    <a:srgbClr val="FF0000"/>
                  </a:solidFill>
                </a:rPr>
                <a:t>●</a:t>
              </a:r>
              <a:endParaRPr lang="en-US" altLang="zh-CN" sz="700">
                <a:solidFill>
                  <a:srgbClr val="FF33CC"/>
                </a:solidFill>
              </a:endParaRPr>
            </a:p>
          </p:txBody>
        </p:sp>
        <p:sp>
          <p:nvSpPr>
            <p:cNvPr id="55" name="Text Box 55"/>
            <p:cNvSpPr txBox="1">
              <a:spLocks noChangeArrowheads="1"/>
            </p:cNvSpPr>
            <p:nvPr/>
          </p:nvSpPr>
          <p:spPr bwMode="auto">
            <a:xfrm>
              <a:off x="0" y="4"/>
              <a:ext cx="21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a:solidFill>
                    <a:srgbClr val="FF0000"/>
                  </a:solidFill>
                </a:rPr>
                <a:t>●</a:t>
              </a:r>
              <a:endParaRPr lang="en-US" altLang="zh-CN" sz="700">
                <a:solidFill>
                  <a:srgbClr val="FF33CC"/>
                </a:solidFill>
              </a:endParaRPr>
            </a:p>
          </p:txBody>
        </p:sp>
      </p:grpSp>
      <p:sp>
        <p:nvSpPr>
          <p:cNvPr id="56" name="Line 56"/>
          <p:cNvSpPr>
            <a:spLocks noChangeShapeType="1"/>
          </p:cNvSpPr>
          <p:nvPr/>
        </p:nvSpPr>
        <p:spPr bwMode="auto">
          <a:xfrm flipV="1">
            <a:off x="4089395" y="1706563"/>
            <a:ext cx="0" cy="3363912"/>
          </a:xfrm>
          <a:prstGeom prst="line">
            <a:avLst/>
          </a:prstGeom>
          <a:noFill/>
          <a:ln w="9525" cmpd="sng">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7" name="Freeform 57"/>
          <p:cNvSpPr>
            <a:spLocks/>
          </p:cNvSpPr>
          <p:nvPr/>
        </p:nvSpPr>
        <p:spPr bwMode="auto">
          <a:xfrm>
            <a:off x="4383083" y="1427163"/>
            <a:ext cx="1587" cy="3606800"/>
          </a:xfrm>
          <a:custGeom>
            <a:avLst/>
            <a:gdLst>
              <a:gd name="T0" fmla="*/ 0 w 1"/>
              <a:gd name="T1" fmla="*/ 0 h 2272"/>
              <a:gd name="T2" fmla="*/ 0 w 1"/>
              <a:gd name="T3" fmla="*/ 2147483647 h 2272"/>
              <a:gd name="T4" fmla="*/ 0 60000 65536"/>
              <a:gd name="T5" fmla="*/ 0 60000 65536"/>
              <a:gd name="T6" fmla="*/ 0 w 1"/>
              <a:gd name="T7" fmla="*/ 0 h 2272"/>
              <a:gd name="T8" fmla="*/ 1 w 1"/>
              <a:gd name="T9" fmla="*/ 2272 h 2272"/>
            </a:gdLst>
            <a:ahLst/>
            <a:cxnLst>
              <a:cxn ang="T4">
                <a:pos x="T0" y="T1"/>
              </a:cxn>
              <a:cxn ang="T5">
                <a:pos x="T2" y="T3"/>
              </a:cxn>
            </a:cxnLst>
            <a:rect l="T6" t="T7" r="T8" b="T9"/>
            <a:pathLst>
              <a:path w="1" h="2272">
                <a:moveTo>
                  <a:pt x="0" y="0"/>
                </a:moveTo>
                <a:lnTo>
                  <a:pt x="0" y="2272"/>
                </a:lnTo>
              </a:path>
            </a:pathLst>
          </a:custGeom>
          <a:noFill/>
          <a:ln w="9525"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8" name="Freeform 58"/>
          <p:cNvSpPr>
            <a:spLocks/>
          </p:cNvSpPr>
          <p:nvPr/>
        </p:nvSpPr>
        <p:spPr bwMode="auto">
          <a:xfrm>
            <a:off x="4383083" y="1427163"/>
            <a:ext cx="3205162" cy="1587"/>
          </a:xfrm>
          <a:custGeom>
            <a:avLst/>
            <a:gdLst>
              <a:gd name="T0" fmla="*/ 0 w 2019"/>
              <a:gd name="T1" fmla="*/ 0 h 1"/>
              <a:gd name="T2" fmla="*/ 2147483647 w 2019"/>
              <a:gd name="T3" fmla="*/ 0 h 1"/>
              <a:gd name="T4" fmla="*/ 0 60000 65536"/>
              <a:gd name="T5" fmla="*/ 0 60000 65536"/>
              <a:gd name="T6" fmla="*/ 0 w 2019"/>
              <a:gd name="T7" fmla="*/ 0 h 1"/>
              <a:gd name="T8" fmla="*/ 2019 w 2019"/>
              <a:gd name="T9" fmla="*/ 1 h 1"/>
            </a:gdLst>
            <a:ahLst/>
            <a:cxnLst>
              <a:cxn ang="T4">
                <a:pos x="T0" y="T1"/>
              </a:cxn>
              <a:cxn ang="T5">
                <a:pos x="T2" y="T3"/>
              </a:cxn>
            </a:cxnLst>
            <a:rect l="T6" t="T7" r="T8" b="T9"/>
            <a:pathLst>
              <a:path w="2019" h="1">
                <a:moveTo>
                  <a:pt x="0" y="0"/>
                </a:moveTo>
                <a:lnTo>
                  <a:pt x="2019" y="0"/>
                </a:lnTo>
              </a:path>
            </a:pathLst>
          </a:custGeom>
          <a:noFill/>
          <a:ln w="9525"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59" name="Group 59"/>
          <p:cNvGrpSpPr>
            <a:grpSpLocks/>
          </p:cNvGrpSpPr>
          <p:nvPr/>
        </p:nvGrpSpPr>
        <p:grpSpPr bwMode="auto">
          <a:xfrm>
            <a:off x="5884858" y="1341438"/>
            <a:ext cx="1512887" cy="169862"/>
            <a:chOff x="0" y="0"/>
            <a:chExt cx="982" cy="107"/>
          </a:xfrm>
        </p:grpSpPr>
        <p:sp>
          <p:nvSpPr>
            <p:cNvPr id="60" name="Text Box 60"/>
            <p:cNvSpPr txBox="1">
              <a:spLocks noChangeArrowheads="1"/>
            </p:cNvSpPr>
            <p:nvPr/>
          </p:nvSpPr>
          <p:spPr bwMode="auto">
            <a:xfrm>
              <a:off x="817" y="1"/>
              <a:ext cx="16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0000"/>
                  </a:solidFill>
                </a:rPr>
                <a:t>●</a:t>
              </a:r>
              <a:endParaRPr lang="en-US" altLang="zh-CN" sz="600">
                <a:solidFill>
                  <a:srgbClr val="FF33CC"/>
                </a:solidFill>
              </a:endParaRPr>
            </a:p>
          </p:txBody>
        </p:sp>
        <p:sp>
          <p:nvSpPr>
            <p:cNvPr id="61" name="Text Box 61"/>
            <p:cNvSpPr txBox="1">
              <a:spLocks noChangeArrowheads="1"/>
            </p:cNvSpPr>
            <p:nvPr/>
          </p:nvSpPr>
          <p:spPr bwMode="auto">
            <a:xfrm>
              <a:off x="0" y="0"/>
              <a:ext cx="1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0000"/>
                  </a:solidFill>
                </a:rPr>
                <a:t>●</a:t>
              </a:r>
              <a:endParaRPr lang="en-US" altLang="zh-CN" sz="600">
                <a:solidFill>
                  <a:srgbClr val="FF33CC"/>
                </a:solidFill>
              </a:endParaRPr>
            </a:p>
          </p:txBody>
        </p:sp>
      </p:grpSp>
      <p:grpSp>
        <p:nvGrpSpPr>
          <p:cNvPr id="62" name="Group 62"/>
          <p:cNvGrpSpPr>
            <a:grpSpLocks/>
          </p:cNvGrpSpPr>
          <p:nvPr/>
        </p:nvGrpSpPr>
        <p:grpSpPr bwMode="auto">
          <a:xfrm>
            <a:off x="4303708" y="3530600"/>
            <a:ext cx="184150" cy="1603375"/>
            <a:chOff x="0" y="0"/>
            <a:chExt cx="116" cy="1010"/>
          </a:xfrm>
        </p:grpSpPr>
        <p:sp>
          <p:nvSpPr>
            <p:cNvPr id="63" name="Text Box 63"/>
            <p:cNvSpPr txBox="1">
              <a:spLocks noChangeArrowheads="1"/>
            </p:cNvSpPr>
            <p:nvPr/>
          </p:nvSpPr>
          <p:spPr bwMode="auto">
            <a:xfrm rot="16200000">
              <a:off x="-60" y="60"/>
              <a:ext cx="2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a:solidFill>
                    <a:srgbClr val="FF0000"/>
                  </a:solidFill>
                </a:rPr>
                <a:t>●</a:t>
              </a:r>
            </a:p>
          </p:txBody>
        </p:sp>
        <p:sp>
          <p:nvSpPr>
            <p:cNvPr id="64" name="Text Box 64"/>
            <p:cNvSpPr txBox="1">
              <a:spLocks noChangeArrowheads="1"/>
            </p:cNvSpPr>
            <p:nvPr/>
          </p:nvSpPr>
          <p:spPr bwMode="auto">
            <a:xfrm rot="16200000">
              <a:off x="-49" y="845"/>
              <a:ext cx="21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a:solidFill>
                    <a:srgbClr val="FF0000"/>
                  </a:solidFill>
                </a:rPr>
                <a:t>●</a:t>
              </a:r>
            </a:p>
          </p:txBody>
        </p:sp>
      </p:grpSp>
      <p:sp>
        <p:nvSpPr>
          <p:cNvPr id="66" name="Line 66"/>
          <p:cNvSpPr>
            <a:spLocks noChangeShapeType="1"/>
          </p:cNvSpPr>
          <p:nvPr/>
        </p:nvSpPr>
        <p:spPr bwMode="auto">
          <a:xfrm>
            <a:off x="2400295" y="3941763"/>
            <a:ext cx="0" cy="801687"/>
          </a:xfrm>
          <a:prstGeom prst="line">
            <a:avLst/>
          </a:prstGeom>
          <a:noFill/>
          <a:ln w="28575" cmpd="sng">
            <a:solidFill>
              <a:schemeClr val="bg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67" name="Group 67"/>
          <p:cNvGrpSpPr>
            <a:grpSpLocks/>
          </p:cNvGrpSpPr>
          <p:nvPr/>
        </p:nvGrpSpPr>
        <p:grpSpPr bwMode="auto">
          <a:xfrm>
            <a:off x="2008183" y="4025900"/>
            <a:ext cx="269875" cy="668338"/>
            <a:chOff x="0" y="0"/>
            <a:chExt cx="170" cy="421"/>
          </a:xfrm>
        </p:grpSpPr>
        <p:sp>
          <p:nvSpPr>
            <p:cNvPr id="68" name="Text Box 68"/>
            <p:cNvSpPr txBox="1">
              <a:spLocks noChangeArrowheads="1"/>
            </p:cNvSpPr>
            <p:nvPr/>
          </p:nvSpPr>
          <p:spPr bwMode="auto">
            <a:xfrm>
              <a:off x="6" y="315"/>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0000"/>
                  </a:solidFill>
                </a:rPr>
                <a:t>●</a:t>
              </a:r>
            </a:p>
          </p:txBody>
        </p:sp>
        <p:sp>
          <p:nvSpPr>
            <p:cNvPr id="69" name="Text Box 69"/>
            <p:cNvSpPr txBox="1">
              <a:spLocks noChangeArrowheads="1"/>
            </p:cNvSpPr>
            <p:nvPr/>
          </p:nvSpPr>
          <p:spPr bwMode="auto">
            <a:xfrm>
              <a:off x="0" y="0"/>
              <a:ext cx="17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0000"/>
                  </a:solidFill>
                </a:rPr>
                <a:t>●</a:t>
              </a:r>
            </a:p>
          </p:txBody>
        </p:sp>
      </p:grpSp>
      <p:grpSp>
        <p:nvGrpSpPr>
          <p:cNvPr id="70" name="Group 70"/>
          <p:cNvGrpSpPr>
            <a:grpSpLocks/>
          </p:cNvGrpSpPr>
          <p:nvPr/>
        </p:nvGrpSpPr>
        <p:grpSpPr bwMode="auto">
          <a:xfrm>
            <a:off x="3389308" y="3540125"/>
            <a:ext cx="268287" cy="1619250"/>
            <a:chOff x="0" y="0"/>
            <a:chExt cx="169" cy="1020"/>
          </a:xfrm>
        </p:grpSpPr>
        <p:sp>
          <p:nvSpPr>
            <p:cNvPr id="71" name="Text Box 71"/>
            <p:cNvSpPr txBox="1">
              <a:spLocks noChangeArrowheads="1"/>
            </p:cNvSpPr>
            <p:nvPr/>
          </p:nvSpPr>
          <p:spPr bwMode="auto">
            <a:xfrm>
              <a:off x="5" y="0"/>
              <a:ext cx="16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a:solidFill>
                    <a:srgbClr val="FF0000"/>
                  </a:solidFill>
                </a:rPr>
                <a:t>●</a:t>
              </a:r>
            </a:p>
          </p:txBody>
        </p:sp>
        <p:sp>
          <p:nvSpPr>
            <p:cNvPr id="72" name="Text Box 72"/>
            <p:cNvSpPr txBox="1">
              <a:spLocks noChangeArrowheads="1"/>
            </p:cNvSpPr>
            <p:nvPr/>
          </p:nvSpPr>
          <p:spPr bwMode="auto">
            <a:xfrm>
              <a:off x="0" y="904"/>
              <a:ext cx="16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00">
                  <a:solidFill>
                    <a:srgbClr val="FF0000"/>
                  </a:solidFill>
                </a:rPr>
                <a:t>●</a:t>
              </a:r>
            </a:p>
          </p:txBody>
        </p:sp>
      </p:grpSp>
      <p:grpSp>
        <p:nvGrpSpPr>
          <p:cNvPr id="73" name="Group 73"/>
          <p:cNvGrpSpPr>
            <a:grpSpLocks/>
          </p:cNvGrpSpPr>
          <p:nvPr/>
        </p:nvGrpSpPr>
        <p:grpSpPr bwMode="auto">
          <a:xfrm>
            <a:off x="2268533" y="3876675"/>
            <a:ext cx="265112" cy="955675"/>
            <a:chOff x="0" y="0"/>
            <a:chExt cx="167" cy="602"/>
          </a:xfrm>
        </p:grpSpPr>
        <p:sp>
          <p:nvSpPr>
            <p:cNvPr id="74" name="Text Box 74"/>
            <p:cNvSpPr txBox="1">
              <a:spLocks noChangeArrowheads="1"/>
            </p:cNvSpPr>
            <p:nvPr/>
          </p:nvSpPr>
          <p:spPr bwMode="auto">
            <a:xfrm>
              <a:off x="0" y="496"/>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0000"/>
                  </a:solidFill>
                </a:rPr>
                <a:t>●</a:t>
              </a:r>
            </a:p>
          </p:txBody>
        </p:sp>
        <p:sp>
          <p:nvSpPr>
            <p:cNvPr id="75" name="Text Box 75"/>
            <p:cNvSpPr txBox="1">
              <a:spLocks noChangeArrowheads="1"/>
            </p:cNvSpPr>
            <p:nvPr/>
          </p:nvSpPr>
          <p:spPr bwMode="auto">
            <a:xfrm>
              <a:off x="11" y="0"/>
              <a:ext cx="1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00">
                  <a:solidFill>
                    <a:srgbClr val="FF0000"/>
                  </a:solidFill>
                </a:rPr>
                <a:t>●</a:t>
              </a:r>
            </a:p>
          </p:txBody>
        </p:sp>
      </p:grpSp>
      <p:sp>
        <p:nvSpPr>
          <p:cNvPr id="76" name="Line 76"/>
          <p:cNvSpPr>
            <a:spLocks noChangeShapeType="1"/>
          </p:cNvSpPr>
          <p:nvPr/>
        </p:nvSpPr>
        <p:spPr bwMode="auto">
          <a:xfrm>
            <a:off x="2397120" y="3941763"/>
            <a:ext cx="0" cy="801687"/>
          </a:xfrm>
          <a:prstGeom prst="line">
            <a:avLst/>
          </a:prstGeom>
          <a:noFill/>
          <a:ln w="12700" cmpd="sng">
            <a:solidFill>
              <a:schemeClr val="tx1"/>
            </a:solidFill>
            <a:prstDash val="lg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7" name="Text Box 77"/>
          <p:cNvSpPr txBox="1">
            <a:spLocks noChangeArrowheads="1"/>
          </p:cNvSpPr>
          <p:nvPr/>
        </p:nvSpPr>
        <p:spPr bwMode="auto">
          <a:xfrm>
            <a:off x="1107274" y="5486602"/>
            <a:ext cx="1004411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solidFill>
                  <a:schemeClr val="tx2"/>
                </a:solidFill>
              </a:rPr>
              <a:t>    </a:t>
            </a:r>
            <a:r>
              <a:rPr lang="zh-CN" altLang="en-US" sz="2400" b="1" dirty="0">
                <a:latin typeface="华文细黑" panose="02010600040101010101" pitchFamily="2" charset="-122"/>
                <a:ea typeface="华文细黑" panose="02010600040101010101" pitchFamily="2" charset="-122"/>
              </a:rPr>
              <a:t>首先分析复合回转体由哪些基本回转体组成以及它们的连接关系，然后</a:t>
            </a:r>
            <a:r>
              <a:rPr lang="zh-CN" altLang="en-US" sz="2400" b="1" dirty="0">
                <a:solidFill>
                  <a:srgbClr val="FF6666"/>
                </a:solidFill>
                <a:latin typeface="华文细黑" panose="02010600040101010101" pitchFamily="2" charset="-122"/>
                <a:ea typeface="华文细黑" panose="02010600040101010101" pitchFamily="2" charset="-122"/>
              </a:rPr>
              <a:t>分别求出这些基本回转体的截交线，并依次将其连接。</a:t>
            </a:r>
          </a:p>
        </p:txBody>
      </p:sp>
      <p:sp>
        <p:nvSpPr>
          <p:cNvPr id="78" name="Oval 78"/>
          <p:cNvSpPr>
            <a:spLocks noChangeArrowheads="1"/>
          </p:cNvSpPr>
          <p:nvPr/>
        </p:nvSpPr>
        <p:spPr bwMode="auto">
          <a:xfrm>
            <a:off x="6210295" y="1611313"/>
            <a:ext cx="842963" cy="730250"/>
          </a:xfrm>
          <a:prstGeom prst="ellipse">
            <a:avLst/>
          </a:prstGeom>
          <a:noFill/>
          <a:ln w="952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79" name="Group 79"/>
          <p:cNvGrpSpPr>
            <a:grpSpLocks/>
          </p:cNvGrpSpPr>
          <p:nvPr/>
        </p:nvGrpSpPr>
        <p:grpSpPr bwMode="auto">
          <a:xfrm>
            <a:off x="1040609" y="1086052"/>
            <a:ext cx="6858000" cy="4400550"/>
            <a:chOff x="0" y="0"/>
            <a:chExt cx="4320" cy="2772"/>
          </a:xfrm>
        </p:grpSpPr>
        <p:sp>
          <p:nvSpPr>
            <p:cNvPr id="80" name="Rectangle 80"/>
            <p:cNvSpPr>
              <a:spLocks noChangeArrowheads="1"/>
            </p:cNvSpPr>
            <p:nvPr/>
          </p:nvSpPr>
          <p:spPr bwMode="auto">
            <a:xfrm>
              <a:off x="0" y="0"/>
              <a:ext cx="4320" cy="27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1" name="Line 81"/>
            <p:cNvSpPr>
              <a:spLocks noChangeShapeType="1"/>
            </p:cNvSpPr>
            <p:nvPr/>
          </p:nvSpPr>
          <p:spPr bwMode="auto">
            <a:xfrm>
              <a:off x="788" y="1793"/>
              <a:ext cx="0" cy="68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2" name="Line 82"/>
            <p:cNvSpPr>
              <a:spLocks noChangeShapeType="1"/>
            </p:cNvSpPr>
            <p:nvPr/>
          </p:nvSpPr>
          <p:spPr bwMode="auto">
            <a:xfrm>
              <a:off x="1508" y="1603"/>
              <a:ext cx="0" cy="106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3" name="Line 83"/>
            <p:cNvSpPr>
              <a:spLocks noChangeShapeType="1"/>
            </p:cNvSpPr>
            <p:nvPr/>
          </p:nvSpPr>
          <p:spPr bwMode="auto">
            <a:xfrm>
              <a:off x="138" y="2133"/>
              <a:ext cx="2412" cy="0"/>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4" name="Line 84"/>
            <p:cNvSpPr>
              <a:spLocks noChangeShapeType="1"/>
            </p:cNvSpPr>
            <p:nvPr/>
          </p:nvSpPr>
          <p:spPr bwMode="auto">
            <a:xfrm flipV="1">
              <a:off x="188" y="1793"/>
              <a:ext cx="600" cy="34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5" name="Line 85"/>
            <p:cNvSpPr>
              <a:spLocks noChangeShapeType="1"/>
            </p:cNvSpPr>
            <p:nvPr/>
          </p:nvSpPr>
          <p:spPr bwMode="auto">
            <a:xfrm>
              <a:off x="188" y="2133"/>
              <a:ext cx="600" cy="34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6" name="Line 86"/>
            <p:cNvSpPr>
              <a:spLocks noChangeShapeType="1"/>
            </p:cNvSpPr>
            <p:nvPr/>
          </p:nvSpPr>
          <p:spPr bwMode="auto">
            <a:xfrm>
              <a:off x="788" y="1793"/>
              <a:ext cx="720"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7" name="Line 87"/>
            <p:cNvSpPr>
              <a:spLocks noChangeShapeType="1"/>
            </p:cNvSpPr>
            <p:nvPr/>
          </p:nvSpPr>
          <p:spPr bwMode="auto">
            <a:xfrm>
              <a:off x="788" y="2473"/>
              <a:ext cx="720"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8" name="Line 88"/>
            <p:cNvSpPr>
              <a:spLocks noChangeShapeType="1"/>
            </p:cNvSpPr>
            <p:nvPr/>
          </p:nvSpPr>
          <p:spPr bwMode="auto">
            <a:xfrm>
              <a:off x="1508" y="1603"/>
              <a:ext cx="961"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9" name="Line 89"/>
            <p:cNvSpPr>
              <a:spLocks noChangeShapeType="1"/>
            </p:cNvSpPr>
            <p:nvPr/>
          </p:nvSpPr>
          <p:spPr bwMode="auto">
            <a:xfrm>
              <a:off x="1508" y="2663"/>
              <a:ext cx="961"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 name="Line 90"/>
            <p:cNvSpPr>
              <a:spLocks noChangeShapeType="1"/>
            </p:cNvSpPr>
            <p:nvPr/>
          </p:nvSpPr>
          <p:spPr bwMode="auto">
            <a:xfrm>
              <a:off x="2469" y="1596"/>
              <a:ext cx="0" cy="1074"/>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1" name="Line 91"/>
            <p:cNvSpPr>
              <a:spLocks noChangeShapeType="1"/>
            </p:cNvSpPr>
            <p:nvPr/>
          </p:nvSpPr>
          <p:spPr bwMode="auto">
            <a:xfrm>
              <a:off x="152" y="602"/>
              <a:ext cx="2368" cy="0"/>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 name="Line 92"/>
            <p:cNvSpPr>
              <a:spLocks noChangeShapeType="1"/>
            </p:cNvSpPr>
            <p:nvPr/>
          </p:nvSpPr>
          <p:spPr bwMode="auto">
            <a:xfrm flipV="1">
              <a:off x="788" y="426"/>
              <a:ext cx="0" cy="516"/>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3" name="Line 93"/>
            <p:cNvSpPr>
              <a:spLocks noChangeShapeType="1"/>
            </p:cNvSpPr>
            <p:nvPr/>
          </p:nvSpPr>
          <p:spPr bwMode="auto">
            <a:xfrm>
              <a:off x="188" y="602"/>
              <a:ext cx="600" cy="34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4" name="Line 94"/>
            <p:cNvSpPr>
              <a:spLocks noChangeShapeType="1"/>
            </p:cNvSpPr>
            <p:nvPr/>
          </p:nvSpPr>
          <p:spPr bwMode="auto">
            <a:xfrm flipV="1">
              <a:off x="188" y="423"/>
              <a:ext cx="300" cy="179"/>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5" name="Line 95"/>
            <p:cNvSpPr>
              <a:spLocks noChangeShapeType="1"/>
            </p:cNvSpPr>
            <p:nvPr/>
          </p:nvSpPr>
          <p:spPr bwMode="auto">
            <a:xfrm>
              <a:off x="788" y="942"/>
              <a:ext cx="720"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6" name="Line 96"/>
            <p:cNvSpPr>
              <a:spLocks noChangeShapeType="1"/>
            </p:cNvSpPr>
            <p:nvPr/>
          </p:nvSpPr>
          <p:spPr bwMode="auto">
            <a:xfrm>
              <a:off x="1508" y="426"/>
              <a:ext cx="0" cy="706"/>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7" name="Line 97"/>
            <p:cNvSpPr>
              <a:spLocks noChangeShapeType="1"/>
            </p:cNvSpPr>
            <p:nvPr/>
          </p:nvSpPr>
          <p:spPr bwMode="auto">
            <a:xfrm>
              <a:off x="1501" y="1132"/>
              <a:ext cx="976"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8" name="Line 98"/>
            <p:cNvSpPr>
              <a:spLocks noChangeShapeType="1"/>
            </p:cNvSpPr>
            <p:nvPr/>
          </p:nvSpPr>
          <p:spPr bwMode="auto">
            <a:xfrm>
              <a:off x="2229" y="72"/>
              <a:ext cx="240"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9" name="Line 99"/>
            <p:cNvSpPr>
              <a:spLocks noChangeShapeType="1"/>
            </p:cNvSpPr>
            <p:nvPr/>
          </p:nvSpPr>
          <p:spPr bwMode="auto">
            <a:xfrm>
              <a:off x="2469" y="64"/>
              <a:ext cx="0" cy="1075"/>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 name="Line 100"/>
            <p:cNvSpPr>
              <a:spLocks noChangeShapeType="1"/>
            </p:cNvSpPr>
            <p:nvPr/>
          </p:nvSpPr>
          <p:spPr bwMode="auto">
            <a:xfrm>
              <a:off x="488" y="426"/>
              <a:ext cx="1381"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1" name="Line 101"/>
            <p:cNvSpPr>
              <a:spLocks noChangeShapeType="1"/>
            </p:cNvSpPr>
            <p:nvPr/>
          </p:nvSpPr>
          <p:spPr bwMode="auto">
            <a:xfrm flipV="1">
              <a:off x="1869" y="72"/>
              <a:ext cx="360" cy="354"/>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02" name="Group 102"/>
            <p:cNvGrpSpPr>
              <a:grpSpLocks/>
            </p:cNvGrpSpPr>
            <p:nvPr/>
          </p:nvGrpSpPr>
          <p:grpSpPr bwMode="auto">
            <a:xfrm>
              <a:off x="2882" y="8"/>
              <a:ext cx="1256" cy="1165"/>
              <a:chOff x="0" y="0"/>
              <a:chExt cx="1282" cy="1165"/>
            </a:xfrm>
          </p:grpSpPr>
          <p:sp>
            <p:nvSpPr>
              <p:cNvPr id="116" name="Oval 103"/>
              <p:cNvSpPr>
                <a:spLocks noChangeArrowheads="1"/>
              </p:cNvSpPr>
              <p:nvPr/>
            </p:nvSpPr>
            <p:spPr bwMode="auto">
              <a:xfrm>
                <a:off x="80" y="64"/>
                <a:ext cx="1141" cy="1060"/>
              </a:xfrm>
              <a:prstGeom prst="ellipse">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7" name="Oval 104"/>
              <p:cNvSpPr>
                <a:spLocks noChangeArrowheads="1"/>
              </p:cNvSpPr>
              <p:nvPr/>
            </p:nvSpPr>
            <p:spPr bwMode="auto">
              <a:xfrm>
                <a:off x="321" y="300"/>
                <a:ext cx="659" cy="575"/>
              </a:xfrm>
              <a:prstGeom prst="ellipse">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8" name="Rectangle 105"/>
              <p:cNvSpPr>
                <a:spLocks noChangeArrowheads="1"/>
              </p:cNvSpPr>
              <p:nvPr/>
            </p:nvSpPr>
            <p:spPr bwMode="auto">
              <a:xfrm>
                <a:off x="321" y="242"/>
                <a:ext cx="659"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9" name="Line 106"/>
              <p:cNvSpPr>
                <a:spLocks noChangeShapeType="1"/>
              </p:cNvSpPr>
              <p:nvPr/>
            </p:nvSpPr>
            <p:spPr bwMode="auto">
              <a:xfrm>
                <a:off x="646" y="0"/>
                <a:ext cx="0" cy="1165"/>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0" name="Freeform 107"/>
              <p:cNvSpPr>
                <a:spLocks/>
              </p:cNvSpPr>
              <p:nvPr/>
            </p:nvSpPr>
            <p:spPr bwMode="auto">
              <a:xfrm>
                <a:off x="111" y="415"/>
                <a:ext cx="1077" cy="3"/>
              </a:xfrm>
              <a:custGeom>
                <a:avLst/>
                <a:gdLst>
                  <a:gd name="T0" fmla="*/ 0 w 862"/>
                  <a:gd name="T1" fmla="*/ 211 h 2"/>
                  <a:gd name="T2" fmla="*/ 12479 w 862"/>
                  <a:gd name="T3" fmla="*/ 0 h 2"/>
                  <a:gd name="T4" fmla="*/ 0 60000 65536"/>
                  <a:gd name="T5" fmla="*/ 0 60000 65536"/>
                  <a:gd name="T6" fmla="*/ 0 w 862"/>
                  <a:gd name="T7" fmla="*/ 0 h 2"/>
                  <a:gd name="T8" fmla="*/ 862 w 862"/>
                  <a:gd name="T9" fmla="*/ 2 h 2"/>
                </a:gdLst>
                <a:ahLst/>
                <a:cxnLst>
                  <a:cxn ang="T4">
                    <a:pos x="T0" y="T1"/>
                  </a:cxn>
                  <a:cxn ang="T5">
                    <a:pos x="T2" y="T3"/>
                  </a:cxn>
                </a:cxnLst>
                <a:rect l="T6" t="T7" r="T8" b="T9"/>
                <a:pathLst>
                  <a:path w="862" h="2">
                    <a:moveTo>
                      <a:pt x="0" y="2"/>
                    </a:moveTo>
                    <a:lnTo>
                      <a:pt x="862" y="0"/>
                    </a:lnTo>
                  </a:path>
                </a:pathLst>
              </a:custGeom>
              <a:noFill/>
              <a:ln w="381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21" name="Line 108"/>
              <p:cNvSpPr>
                <a:spLocks noChangeShapeType="1"/>
              </p:cNvSpPr>
              <p:nvPr/>
            </p:nvSpPr>
            <p:spPr bwMode="auto">
              <a:xfrm>
                <a:off x="0" y="594"/>
                <a:ext cx="1282" cy="0"/>
              </a:xfrm>
              <a:prstGeom prst="line">
                <a:avLst/>
              </a:prstGeom>
              <a:noFill/>
              <a:ln w="12700" cmpd="sng">
                <a:solidFill>
                  <a:schemeClr val="tx1"/>
                </a:solidFill>
                <a:prstDash val="lg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03" name="Line 109"/>
            <p:cNvSpPr>
              <a:spLocks noChangeShapeType="1"/>
            </p:cNvSpPr>
            <p:nvPr/>
          </p:nvSpPr>
          <p:spPr bwMode="auto">
            <a:xfrm>
              <a:off x="1508" y="1662"/>
              <a:ext cx="361" cy="0"/>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4" name="Line 110"/>
            <p:cNvSpPr>
              <a:spLocks noChangeShapeType="1"/>
            </p:cNvSpPr>
            <p:nvPr/>
          </p:nvSpPr>
          <p:spPr bwMode="auto">
            <a:xfrm>
              <a:off x="1508" y="2604"/>
              <a:ext cx="361" cy="0"/>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5" name="Line 111"/>
            <p:cNvSpPr>
              <a:spLocks noChangeShapeType="1"/>
            </p:cNvSpPr>
            <p:nvPr/>
          </p:nvSpPr>
          <p:spPr bwMode="auto">
            <a:xfrm>
              <a:off x="1872" y="1662"/>
              <a:ext cx="0" cy="942"/>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6" name="Line 112"/>
            <p:cNvSpPr>
              <a:spLocks noChangeShapeType="1"/>
            </p:cNvSpPr>
            <p:nvPr/>
          </p:nvSpPr>
          <p:spPr bwMode="auto">
            <a:xfrm>
              <a:off x="1508" y="1873"/>
              <a:ext cx="0" cy="520"/>
            </a:xfrm>
            <a:prstGeom prst="line">
              <a:avLst/>
            </a:prstGeom>
            <a:noFill/>
            <a:ln w="57150" cmpd="sng">
              <a:solidFill>
                <a:schemeClr val="bg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7" name="Line 113"/>
            <p:cNvSpPr>
              <a:spLocks noChangeShapeType="1"/>
            </p:cNvSpPr>
            <p:nvPr/>
          </p:nvSpPr>
          <p:spPr bwMode="auto">
            <a:xfrm>
              <a:off x="1510" y="1881"/>
              <a:ext cx="0" cy="525"/>
            </a:xfrm>
            <a:prstGeom prst="line">
              <a:avLst/>
            </a:prstGeom>
            <a:noFill/>
            <a:ln w="12700" cmpd="sng">
              <a:solidFill>
                <a:schemeClr val="tx1"/>
              </a:solidFill>
              <a:prstDash val="lg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8" name="Line 114"/>
            <p:cNvSpPr>
              <a:spLocks noChangeShapeType="1"/>
            </p:cNvSpPr>
            <p:nvPr/>
          </p:nvSpPr>
          <p:spPr bwMode="auto">
            <a:xfrm>
              <a:off x="1508" y="2393"/>
              <a:ext cx="0" cy="211"/>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9" name="Line 115"/>
            <p:cNvSpPr>
              <a:spLocks noChangeShapeType="1"/>
            </p:cNvSpPr>
            <p:nvPr/>
          </p:nvSpPr>
          <p:spPr bwMode="auto">
            <a:xfrm>
              <a:off x="1508" y="1662"/>
              <a:ext cx="0" cy="226"/>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0" name="Line 116"/>
            <p:cNvSpPr>
              <a:spLocks noChangeShapeType="1"/>
            </p:cNvSpPr>
            <p:nvPr/>
          </p:nvSpPr>
          <p:spPr bwMode="auto">
            <a:xfrm>
              <a:off x="788" y="1886"/>
              <a:ext cx="0" cy="520"/>
            </a:xfrm>
            <a:prstGeom prst="line">
              <a:avLst/>
            </a:prstGeom>
            <a:noFill/>
            <a:ln w="38100" cmpd="sng">
              <a:solidFill>
                <a:schemeClr val="bg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1" name="Line 117"/>
            <p:cNvSpPr>
              <a:spLocks noChangeShapeType="1"/>
            </p:cNvSpPr>
            <p:nvPr/>
          </p:nvSpPr>
          <p:spPr bwMode="auto">
            <a:xfrm>
              <a:off x="788" y="1886"/>
              <a:ext cx="0" cy="520"/>
            </a:xfrm>
            <a:prstGeom prst="line">
              <a:avLst/>
            </a:prstGeom>
            <a:noFill/>
            <a:ln w="12700" cmpd="sng">
              <a:solidFill>
                <a:schemeClr val="tx1"/>
              </a:solidFill>
              <a:prstDash val="lg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2" name="Freeform 118"/>
            <p:cNvSpPr>
              <a:spLocks/>
            </p:cNvSpPr>
            <p:nvPr/>
          </p:nvSpPr>
          <p:spPr bwMode="auto">
            <a:xfrm>
              <a:off x="1873" y="1670"/>
              <a:ext cx="367" cy="932"/>
            </a:xfrm>
            <a:custGeom>
              <a:avLst/>
              <a:gdLst>
                <a:gd name="T0" fmla="*/ 0 w 367"/>
                <a:gd name="T1" fmla="*/ 0 h 932"/>
                <a:gd name="T2" fmla="*/ 113 w 367"/>
                <a:gd name="T3" fmla="*/ 15 h 932"/>
                <a:gd name="T4" fmla="*/ 197 w 367"/>
                <a:gd name="T5" fmla="*/ 71 h 932"/>
                <a:gd name="T6" fmla="*/ 282 w 367"/>
                <a:gd name="T7" fmla="*/ 156 h 932"/>
                <a:gd name="T8" fmla="*/ 325 w 367"/>
                <a:gd name="T9" fmla="*/ 240 h 932"/>
                <a:gd name="T10" fmla="*/ 353 w 367"/>
                <a:gd name="T11" fmla="*/ 353 h 932"/>
                <a:gd name="T12" fmla="*/ 367 w 367"/>
                <a:gd name="T13" fmla="*/ 466 h 932"/>
                <a:gd name="T14" fmla="*/ 353 w 367"/>
                <a:gd name="T15" fmla="*/ 551 h 932"/>
                <a:gd name="T16" fmla="*/ 325 w 367"/>
                <a:gd name="T17" fmla="*/ 664 h 932"/>
                <a:gd name="T18" fmla="*/ 282 w 367"/>
                <a:gd name="T19" fmla="*/ 763 h 932"/>
                <a:gd name="T20" fmla="*/ 212 w 367"/>
                <a:gd name="T21" fmla="*/ 847 h 932"/>
                <a:gd name="T22" fmla="*/ 127 w 367"/>
                <a:gd name="T23" fmla="*/ 904 h 932"/>
                <a:gd name="T24" fmla="*/ 0 w 367"/>
                <a:gd name="T25" fmla="*/ 932 h 9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7"/>
                <a:gd name="T40" fmla="*/ 0 h 932"/>
                <a:gd name="T41" fmla="*/ 367 w 367"/>
                <a:gd name="T42" fmla="*/ 932 h 9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7" h="932">
                  <a:moveTo>
                    <a:pt x="0" y="0"/>
                  </a:moveTo>
                  <a:cubicBezTo>
                    <a:pt x="21" y="2"/>
                    <a:pt x="80" y="3"/>
                    <a:pt x="113" y="15"/>
                  </a:cubicBezTo>
                  <a:cubicBezTo>
                    <a:pt x="146" y="27"/>
                    <a:pt x="169" y="47"/>
                    <a:pt x="197" y="71"/>
                  </a:cubicBezTo>
                  <a:cubicBezTo>
                    <a:pt x="225" y="95"/>
                    <a:pt x="261" y="128"/>
                    <a:pt x="282" y="156"/>
                  </a:cubicBezTo>
                  <a:cubicBezTo>
                    <a:pt x="303" y="184"/>
                    <a:pt x="313" y="207"/>
                    <a:pt x="325" y="240"/>
                  </a:cubicBezTo>
                  <a:cubicBezTo>
                    <a:pt x="337" y="273"/>
                    <a:pt x="346" y="315"/>
                    <a:pt x="353" y="353"/>
                  </a:cubicBezTo>
                  <a:cubicBezTo>
                    <a:pt x="360" y="391"/>
                    <a:pt x="367" y="433"/>
                    <a:pt x="367" y="466"/>
                  </a:cubicBezTo>
                  <a:cubicBezTo>
                    <a:pt x="367" y="499"/>
                    <a:pt x="360" y="518"/>
                    <a:pt x="353" y="551"/>
                  </a:cubicBezTo>
                  <a:cubicBezTo>
                    <a:pt x="346" y="584"/>
                    <a:pt x="337" y="629"/>
                    <a:pt x="325" y="664"/>
                  </a:cubicBezTo>
                  <a:cubicBezTo>
                    <a:pt x="313" y="699"/>
                    <a:pt x="301" y="733"/>
                    <a:pt x="282" y="763"/>
                  </a:cubicBezTo>
                  <a:cubicBezTo>
                    <a:pt x="263" y="793"/>
                    <a:pt x="238" y="824"/>
                    <a:pt x="212" y="847"/>
                  </a:cubicBezTo>
                  <a:cubicBezTo>
                    <a:pt x="186" y="870"/>
                    <a:pt x="162" y="890"/>
                    <a:pt x="127" y="904"/>
                  </a:cubicBezTo>
                  <a:cubicBezTo>
                    <a:pt x="92" y="918"/>
                    <a:pt x="27" y="926"/>
                    <a:pt x="0" y="932"/>
                  </a:cubicBezTo>
                </a:path>
              </a:pathLst>
            </a:custGeom>
            <a:noFill/>
            <a:ln w="381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3" name="Line 119"/>
            <p:cNvSpPr>
              <a:spLocks noChangeShapeType="1"/>
            </p:cNvSpPr>
            <p:nvPr/>
          </p:nvSpPr>
          <p:spPr bwMode="auto">
            <a:xfrm>
              <a:off x="788" y="1873"/>
              <a:ext cx="720" cy="0"/>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4" name="Line 120"/>
            <p:cNvSpPr>
              <a:spLocks noChangeShapeType="1"/>
            </p:cNvSpPr>
            <p:nvPr/>
          </p:nvSpPr>
          <p:spPr bwMode="auto">
            <a:xfrm>
              <a:off x="788" y="2393"/>
              <a:ext cx="720" cy="0"/>
            </a:xfrm>
            <a:prstGeom prst="line">
              <a:avLst/>
            </a:prstGeom>
            <a:noFill/>
            <a:ln w="38100" cmpd="sng">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5" name="Freeform 121"/>
            <p:cNvSpPr>
              <a:spLocks/>
            </p:cNvSpPr>
            <p:nvPr/>
          </p:nvSpPr>
          <p:spPr bwMode="auto">
            <a:xfrm>
              <a:off x="488" y="1881"/>
              <a:ext cx="308" cy="517"/>
            </a:xfrm>
            <a:custGeom>
              <a:avLst/>
              <a:gdLst>
                <a:gd name="T0" fmla="*/ 3576 w 246"/>
                <a:gd name="T1" fmla="*/ 0 h 422"/>
                <a:gd name="T2" fmla="*/ 1432 w 246"/>
                <a:gd name="T3" fmla="*/ 920 h 422"/>
                <a:gd name="T4" fmla="*/ 1 w 246"/>
                <a:gd name="T5" fmla="*/ 2353 h 422"/>
                <a:gd name="T6" fmla="*/ 1511 w 246"/>
                <a:gd name="T7" fmla="*/ 3895 h 422"/>
                <a:gd name="T8" fmla="*/ 3652 w 246"/>
                <a:gd name="T9" fmla="*/ 4826 h 422"/>
                <a:gd name="T10" fmla="*/ 0 60000 65536"/>
                <a:gd name="T11" fmla="*/ 0 60000 65536"/>
                <a:gd name="T12" fmla="*/ 0 60000 65536"/>
                <a:gd name="T13" fmla="*/ 0 60000 65536"/>
                <a:gd name="T14" fmla="*/ 0 60000 65536"/>
                <a:gd name="T15" fmla="*/ 0 w 246"/>
                <a:gd name="T16" fmla="*/ 0 h 422"/>
                <a:gd name="T17" fmla="*/ 246 w 246"/>
                <a:gd name="T18" fmla="*/ 422 h 422"/>
              </a:gdLst>
              <a:ahLst/>
              <a:cxnLst>
                <a:cxn ang="T10">
                  <a:pos x="T0" y="T1"/>
                </a:cxn>
                <a:cxn ang="T11">
                  <a:pos x="T2" y="T3"/>
                </a:cxn>
                <a:cxn ang="T12">
                  <a:pos x="T4" y="T5"/>
                </a:cxn>
                <a:cxn ang="T13">
                  <a:pos x="T6" y="T7"/>
                </a:cxn>
                <a:cxn ang="T14">
                  <a:pos x="T8" y="T9"/>
                </a:cxn>
              </a:cxnLst>
              <a:rect l="T15" t="T16" r="T17" b="T18"/>
              <a:pathLst>
                <a:path w="246" h="422">
                  <a:moveTo>
                    <a:pt x="241" y="0"/>
                  </a:moveTo>
                  <a:cubicBezTo>
                    <a:pt x="217" y="13"/>
                    <a:pt x="137" y="47"/>
                    <a:pt x="97" y="81"/>
                  </a:cubicBezTo>
                  <a:cubicBezTo>
                    <a:pt x="57" y="115"/>
                    <a:pt x="0" y="163"/>
                    <a:pt x="1" y="206"/>
                  </a:cubicBezTo>
                  <a:cubicBezTo>
                    <a:pt x="2" y="249"/>
                    <a:pt x="61" y="304"/>
                    <a:pt x="102" y="340"/>
                  </a:cubicBezTo>
                  <a:cubicBezTo>
                    <a:pt x="143" y="376"/>
                    <a:pt x="216" y="405"/>
                    <a:pt x="246" y="422"/>
                  </a:cubicBezTo>
                </a:path>
              </a:pathLst>
            </a:custGeom>
            <a:noFill/>
            <a:ln w="381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122" name="Text Box 122"/>
          <p:cNvSpPr txBox="1">
            <a:spLocks noChangeArrowheads="1"/>
          </p:cNvSpPr>
          <p:nvPr/>
        </p:nvSpPr>
        <p:spPr bwMode="auto">
          <a:xfrm>
            <a:off x="615152" y="385924"/>
            <a:ext cx="7454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a:solidFill>
                  <a:srgbClr val="0066CC"/>
                </a:solidFill>
                <a:latin typeface="华文细黑" panose="02010600040101010101" pitchFamily="2" charset="-122"/>
                <a:ea typeface="华文细黑" panose="02010600040101010101" pitchFamily="2" charset="-122"/>
              </a:rPr>
              <a:t>例：求作复合回转体的俯视图</a:t>
            </a:r>
          </a:p>
        </p:txBody>
      </p:sp>
      <p:pic>
        <p:nvPicPr>
          <p:cNvPr id="123" name="Picture 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620" y="3379788"/>
            <a:ext cx="2895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86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blinds(horizontal)">
                                      <p:cBhvr>
                                        <p:cTn id="7" dur="500"/>
                                        <p:tgtEl>
                                          <p:spTgt spid="12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additive="base">
                                        <p:cTn id="15" dur="500" fill="hold"/>
                                        <p:tgtEl>
                                          <p:spTgt spid="77"/>
                                        </p:tgtEl>
                                        <p:attrNameLst>
                                          <p:attrName>ppt_x</p:attrName>
                                        </p:attrNameLst>
                                      </p:cBhvr>
                                      <p:tavLst>
                                        <p:tav tm="0">
                                          <p:val>
                                            <p:strVal val="#ppt_x"/>
                                          </p:val>
                                        </p:tav>
                                        <p:tav tm="100000">
                                          <p:val>
                                            <p:strVal val="#ppt_x"/>
                                          </p:val>
                                        </p:tav>
                                      </p:tavLst>
                                    </p:anim>
                                    <p:anim calcmode="lin" valueType="num">
                                      <p:cBhvr additive="base">
                                        <p:cTn id="1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dissolve">
                                      <p:cBhvr>
                                        <p:cTn id="21" dur="500"/>
                                        <p:tgtEl>
                                          <p:spTgt spid="12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32"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p:cTn id="36" dur="500" fill="hold"/>
                                        <p:tgtEl>
                                          <p:spTgt spid="48"/>
                                        </p:tgtEl>
                                        <p:attrNameLst>
                                          <p:attrName>ppt_w</p:attrName>
                                        </p:attrNameLst>
                                      </p:cBhvr>
                                      <p:tavLst>
                                        <p:tav tm="0">
                                          <p:val>
                                            <p:strVal val="4*#ppt_w"/>
                                          </p:val>
                                        </p:tav>
                                        <p:tav tm="100000">
                                          <p:val>
                                            <p:strVal val="#ppt_w"/>
                                          </p:val>
                                        </p:tav>
                                      </p:tavLst>
                                    </p:anim>
                                    <p:anim calcmode="lin" valueType="num">
                                      <p:cBhvr>
                                        <p:cTn id="37" dur="500" fill="hold"/>
                                        <p:tgtEl>
                                          <p:spTgt spid="48"/>
                                        </p:tgtEl>
                                        <p:attrNameLst>
                                          <p:attrName>ppt_h</p:attrName>
                                        </p:attrNameLst>
                                      </p:cBhvr>
                                      <p:tavLst>
                                        <p:tav tm="0">
                                          <p:val>
                                            <p:strVal val="4*#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32"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strVal val="4*#ppt_w"/>
                                          </p:val>
                                        </p:tav>
                                        <p:tav tm="100000">
                                          <p:val>
                                            <p:strVal val="#ppt_w"/>
                                          </p:val>
                                        </p:tav>
                                      </p:tavLst>
                                    </p:anim>
                                    <p:anim calcmode="lin" valueType="num">
                                      <p:cBhvr>
                                        <p:cTn id="43" dur="500" fill="hold"/>
                                        <p:tgtEl>
                                          <p:spTgt spid="47"/>
                                        </p:tgtEl>
                                        <p:attrNameLst>
                                          <p:attrName>ppt_h</p:attrName>
                                        </p:attrNameLst>
                                      </p:cBhvr>
                                      <p:tavLst>
                                        <p:tav tm="0">
                                          <p:val>
                                            <p:strVal val="4*#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3" fill="hold" nodeType="clickEffect">
                                  <p:stCondLst>
                                    <p:cond delay="0"/>
                                  </p:stCondLst>
                                  <p:childTnLst>
                                    <p:set>
                                      <p:cBhvr>
                                        <p:cTn id="47" dur="1" fill="hold">
                                          <p:stCondLst>
                                            <p:cond delay="0"/>
                                          </p:stCondLst>
                                        </p:cTn>
                                        <p:tgtEl>
                                          <p:spTgt spid="73"/>
                                        </p:tgtEl>
                                        <p:attrNameLst>
                                          <p:attrName>style.visibility</p:attrName>
                                        </p:attrNameLst>
                                      </p:cBhvr>
                                      <p:to>
                                        <p:strVal val="visible"/>
                                      </p:to>
                                    </p:set>
                                    <p:anim calcmode="lin" valueType="num">
                                      <p:cBhvr additive="base">
                                        <p:cTn id="48" dur="500" fill="hold"/>
                                        <p:tgtEl>
                                          <p:spTgt spid="73"/>
                                        </p:tgtEl>
                                        <p:attrNameLst>
                                          <p:attrName>ppt_x</p:attrName>
                                        </p:attrNameLst>
                                      </p:cBhvr>
                                      <p:tavLst>
                                        <p:tav tm="0">
                                          <p:val>
                                            <p:strVal val="1+#ppt_w/2"/>
                                          </p:val>
                                        </p:tav>
                                        <p:tav tm="100000">
                                          <p:val>
                                            <p:strVal val="#ppt_x"/>
                                          </p:val>
                                        </p:tav>
                                      </p:tavLst>
                                    </p:anim>
                                    <p:anim calcmode="lin" valueType="num">
                                      <p:cBhvr additive="base">
                                        <p:cTn id="49" dur="500" fill="hold"/>
                                        <p:tgtEl>
                                          <p:spTgt spid="73"/>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up)">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500"/>
                                        <p:tgtEl>
                                          <p:spTgt spid="4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wipe(left)">
                                      <p:cBhvr>
                                        <p:cTn id="64" dur="500"/>
                                        <p:tgtEl>
                                          <p:spTgt spid="78"/>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1" fill="hold" nodeType="clickEffect">
                                  <p:stCondLst>
                                    <p:cond delay="0"/>
                                  </p:stCondLst>
                                  <p:childTnLst>
                                    <p:set>
                                      <p:cBhvr>
                                        <p:cTn id="68" dur="1" fill="hold">
                                          <p:stCondLst>
                                            <p:cond delay="0"/>
                                          </p:stCondLst>
                                        </p:cTn>
                                        <p:tgtEl>
                                          <p:spTgt spid="50"/>
                                        </p:tgtEl>
                                        <p:attrNameLst>
                                          <p:attrName>style.visibility</p:attrName>
                                        </p:attrNameLst>
                                      </p:cBhvr>
                                      <p:to>
                                        <p:strVal val="visible"/>
                                      </p:to>
                                    </p:set>
                                    <p:anim calcmode="lin" valueType="num">
                                      <p:cBhvr additive="base">
                                        <p:cTn id="69" dur="500" fill="hold"/>
                                        <p:tgtEl>
                                          <p:spTgt spid="50"/>
                                        </p:tgtEl>
                                        <p:attrNameLst>
                                          <p:attrName>ppt_x</p:attrName>
                                        </p:attrNameLst>
                                      </p:cBhvr>
                                      <p:tavLst>
                                        <p:tav tm="0">
                                          <p:val>
                                            <p:strVal val="#ppt_x"/>
                                          </p:val>
                                        </p:tav>
                                        <p:tav tm="100000">
                                          <p:val>
                                            <p:strVal val="#ppt_x"/>
                                          </p:val>
                                        </p:tav>
                                      </p:tavLst>
                                    </p:anim>
                                    <p:anim calcmode="lin" valueType="num">
                                      <p:cBhvr additive="base">
                                        <p:cTn id="70"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3" fill="hold" nodeType="click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fill="hold"/>
                                        <p:tgtEl>
                                          <p:spTgt spid="67"/>
                                        </p:tgtEl>
                                        <p:attrNameLst>
                                          <p:attrName>ppt_x</p:attrName>
                                        </p:attrNameLst>
                                      </p:cBhvr>
                                      <p:tavLst>
                                        <p:tav tm="0">
                                          <p:val>
                                            <p:strVal val="1+#ppt_w/2"/>
                                          </p:val>
                                        </p:tav>
                                        <p:tav tm="100000">
                                          <p:val>
                                            <p:strVal val="#ppt_x"/>
                                          </p:val>
                                        </p:tav>
                                      </p:tavLst>
                                    </p:anim>
                                    <p:anim calcmode="lin" valueType="num">
                                      <p:cBhvr additive="base">
                                        <p:cTn id="76"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up)">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left)">
                                      <p:cBhvr>
                                        <p:cTn id="86" dur="500"/>
                                        <p:tgtEl>
                                          <p:spTgt spid="3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left)">
                                      <p:cBhvr>
                                        <p:cTn id="91" dur="500"/>
                                        <p:tgtEl>
                                          <p:spTgt spid="3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1" fill="hold" nodeType="clickEffect">
                                  <p:stCondLst>
                                    <p:cond delay="0"/>
                                  </p:stCondLst>
                                  <p:childTnLst>
                                    <p:set>
                                      <p:cBhvr>
                                        <p:cTn id="95" dur="1" fill="hold">
                                          <p:stCondLst>
                                            <p:cond delay="0"/>
                                          </p:stCondLst>
                                        </p:cTn>
                                        <p:tgtEl>
                                          <p:spTgt spid="53"/>
                                        </p:tgtEl>
                                        <p:attrNameLst>
                                          <p:attrName>style.visibility</p:attrName>
                                        </p:attrNameLst>
                                      </p:cBhvr>
                                      <p:to>
                                        <p:strVal val="visible"/>
                                      </p:to>
                                    </p:set>
                                    <p:anim calcmode="lin" valueType="num">
                                      <p:cBhvr additive="base">
                                        <p:cTn id="96" dur="500" fill="hold"/>
                                        <p:tgtEl>
                                          <p:spTgt spid="53"/>
                                        </p:tgtEl>
                                        <p:attrNameLst>
                                          <p:attrName>ppt_x</p:attrName>
                                        </p:attrNameLst>
                                      </p:cBhvr>
                                      <p:tavLst>
                                        <p:tav tm="0">
                                          <p:val>
                                            <p:strVal val="#ppt_x"/>
                                          </p:val>
                                        </p:tav>
                                        <p:tav tm="100000">
                                          <p:val>
                                            <p:strVal val="#ppt_x"/>
                                          </p:val>
                                        </p:tav>
                                      </p:tavLst>
                                    </p:anim>
                                    <p:anim calcmode="lin" valueType="num">
                                      <p:cBhvr additive="base">
                                        <p:cTn id="97"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3" fill="hold" nodeType="clickEffect">
                                  <p:stCondLst>
                                    <p:cond delay="0"/>
                                  </p:stCondLst>
                                  <p:childTnLst>
                                    <p:set>
                                      <p:cBhvr>
                                        <p:cTn id="101" dur="1" fill="hold">
                                          <p:stCondLst>
                                            <p:cond delay="0"/>
                                          </p:stCondLst>
                                        </p:cTn>
                                        <p:tgtEl>
                                          <p:spTgt spid="70"/>
                                        </p:tgtEl>
                                        <p:attrNameLst>
                                          <p:attrName>style.visibility</p:attrName>
                                        </p:attrNameLst>
                                      </p:cBhvr>
                                      <p:to>
                                        <p:strVal val="visible"/>
                                      </p:to>
                                    </p:set>
                                    <p:anim calcmode="lin" valueType="num">
                                      <p:cBhvr additive="base">
                                        <p:cTn id="102" dur="500" fill="hold"/>
                                        <p:tgtEl>
                                          <p:spTgt spid="70"/>
                                        </p:tgtEl>
                                        <p:attrNameLst>
                                          <p:attrName>ppt_x</p:attrName>
                                        </p:attrNameLst>
                                      </p:cBhvr>
                                      <p:tavLst>
                                        <p:tav tm="0">
                                          <p:val>
                                            <p:strVal val="1+#ppt_w/2"/>
                                          </p:val>
                                        </p:tav>
                                        <p:tav tm="100000">
                                          <p:val>
                                            <p:strVal val="#ppt_x"/>
                                          </p:val>
                                        </p:tav>
                                      </p:tavLst>
                                    </p:anim>
                                    <p:anim calcmode="lin" valueType="num">
                                      <p:cBhvr additive="base">
                                        <p:cTn id="103"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wipe(up)">
                                      <p:cBhvr>
                                        <p:cTn id="108" dur="500"/>
                                        <p:tgtEl>
                                          <p:spTgt spid="5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wipe(left)">
                                      <p:cBhvr>
                                        <p:cTn id="113" dur="500"/>
                                        <p:tgtEl>
                                          <p:spTgt spid="3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wipe(left)">
                                      <p:cBhvr>
                                        <p:cTn id="118" dur="500"/>
                                        <p:tgtEl>
                                          <p:spTgt spid="4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wipe(down)">
                                      <p:cBhvr>
                                        <p:cTn id="123" dur="500"/>
                                        <p:tgtEl>
                                          <p:spTgt spid="46"/>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grpId="0" nodeType="clickEffect">
                                  <p:stCondLst>
                                    <p:cond delay="0"/>
                                  </p:stCondLst>
                                  <p:childTnLst>
                                    <p:set>
                                      <p:cBhvr>
                                        <p:cTn id="127" dur="1" fill="hold">
                                          <p:stCondLst>
                                            <p:cond delay="0"/>
                                          </p:stCondLst>
                                        </p:cTn>
                                        <p:tgtEl>
                                          <p:spTgt spid="45"/>
                                        </p:tgtEl>
                                        <p:attrNameLst>
                                          <p:attrName>style.visibility</p:attrName>
                                        </p:attrNameLst>
                                      </p:cBhvr>
                                      <p:to>
                                        <p:strVal val="visible"/>
                                      </p:to>
                                    </p:set>
                                    <p:animEffect transition="in" filter="wipe(up)">
                                      <p:cBhvr>
                                        <p:cTn id="128" dur="500"/>
                                        <p:tgtEl>
                                          <p:spTgt spid="4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1" fill="hold" grpId="0" nodeType="click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wipe(up)">
                                      <p:cBhvr>
                                        <p:cTn id="133" dur="500"/>
                                        <p:tgtEl>
                                          <p:spTgt spid="41"/>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grpId="0" nodeType="clickEffect">
                                  <p:stCondLst>
                                    <p:cond delay="0"/>
                                  </p:stCondLst>
                                  <p:childTnLst>
                                    <p:set>
                                      <p:cBhvr>
                                        <p:cTn id="137" dur="1" fill="hold">
                                          <p:stCondLst>
                                            <p:cond delay="0"/>
                                          </p:stCondLst>
                                        </p:cTn>
                                        <p:tgtEl>
                                          <p:spTgt spid="42"/>
                                        </p:tgtEl>
                                        <p:attrNameLst>
                                          <p:attrName>style.visibility</p:attrName>
                                        </p:attrNameLst>
                                      </p:cBhvr>
                                      <p:to>
                                        <p:strVal val="visible"/>
                                      </p:to>
                                    </p:set>
                                    <p:animEffect transition="in" filter="wipe(up)">
                                      <p:cBhvr>
                                        <p:cTn id="138" dur="500"/>
                                        <p:tgtEl>
                                          <p:spTgt spid="4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wipe(left)">
                                      <p:cBhvr>
                                        <p:cTn id="143" dur="500"/>
                                        <p:tgtEl>
                                          <p:spTgt spid="58"/>
                                        </p:tgtEl>
                                      </p:cBhvr>
                                    </p:animEffect>
                                  </p:childTnLst>
                                </p:cTn>
                              </p:par>
                            </p:childTnLst>
                          </p:cTn>
                        </p:par>
                      </p:childTnLst>
                    </p:cTn>
                  </p:par>
                  <p:par>
                    <p:cTn id="144" fill="hold">
                      <p:stCondLst>
                        <p:cond delay="indefinite"/>
                      </p:stCondLst>
                      <p:childTnLst>
                        <p:par>
                          <p:cTn id="145" fill="hold">
                            <p:stCondLst>
                              <p:cond delay="0"/>
                            </p:stCondLst>
                            <p:childTnLst>
                              <p:par>
                                <p:cTn id="146" presetID="2" presetClass="entr" presetSubtype="1" fill="hold" nodeType="clickEffect">
                                  <p:stCondLst>
                                    <p:cond delay="0"/>
                                  </p:stCondLst>
                                  <p:childTnLst>
                                    <p:set>
                                      <p:cBhvr>
                                        <p:cTn id="147" dur="1" fill="hold">
                                          <p:stCondLst>
                                            <p:cond delay="0"/>
                                          </p:stCondLst>
                                        </p:cTn>
                                        <p:tgtEl>
                                          <p:spTgt spid="59"/>
                                        </p:tgtEl>
                                        <p:attrNameLst>
                                          <p:attrName>style.visibility</p:attrName>
                                        </p:attrNameLst>
                                      </p:cBhvr>
                                      <p:to>
                                        <p:strVal val="visible"/>
                                      </p:to>
                                    </p:set>
                                    <p:anim calcmode="lin" valueType="num">
                                      <p:cBhvr additive="base">
                                        <p:cTn id="148" dur="500" fill="hold"/>
                                        <p:tgtEl>
                                          <p:spTgt spid="59"/>
                                        </p:tgtEl>
                                        <p:attrNameLst>
                                          <p:attrName>ppt_x</p:attrName>
                                        </p:attrNameLst>
                                      </p:cBhvr>
                                      <p:tavLst>
                                        <p:tav tm="0">
                                          <p:val>
                                            <p:strVal val="#ppt_x"/>
                                          </p:val>
                                        </p:tav>
                                        <p:tav tm="100000">
                                          <p:val>
                                            <p:strVal val="#ppt_x"/>
                                          </p:val>
                                        </p:tav>
                                      </p:tavLst>
                                    </p:anim>
                                    <p:anim calcmode="lin" valueType="num">
                                      <p:cBhvr additive="base">
                                        <p:cTn id="149"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grpId="0" nodeType="click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wipe(up)">
                                      <p:cBhvr>
                                        <p:cTn id="154" dur="500"/>
                                        <p:tgtEl>
                                          <p:spTgt spid="57"/>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3" fill="hold" nodeType="clickEffect">
                                  <p:stCondLst>
                                    <p:cond delay="0"/>
                                  </p:stCondLst>
                                  <p:childTnLst>
                                    <p:set>
                                      <p:cBhvr>
                                        <p:cTn id="158" dur="1" fill="hold">
                                          <p:stCondLst>
                                            <p:cond delay="0"/>
                                          </p:stCondLst>
                                        </p:cTn>
                                        <p:tgtEl>
                                          <p:spTgt spid="62"/>
                                        </p:tgtEl>
                                        <p:attrNameLst>
                                          <p:attrName>style.visibility</p:attrName>
                                        </p:attrNameLst>
                                      </p:cBhvr>
                                      <p:to>
                                        <p:strVal val="visible"/>
                                      </p:to>
                                    </p:set>
                                    <p:anim calcmode="lin" valueType="num">
                                      <p:cBhvr additive="base">
                                        <p:cTn id="159" dur="500" fill="hold"/>
                                        <p:tgtEl>
                                          <p:spTgt spid="62"/>
                                        </p:tgtEl>
                                        <p:attrNameLst>
                                          <p:attrName>ppt_x</p:attrName>
                                        </p:attrNameLst>
                                      </p:cBhvr>
                                      <p:tavLst>
                                        <p:tav tm="0">
                                          <p:val>
                                            <p:strVal val="1+#ppt_w/2"/>
                                          </p:val>
                                        </p:tav>
                                        <p:tav tm="100000">
                                          <p:val>
                                            <p:strVal val="#ppt_x"/>
                                          </p:val>
                                        </p:tav>
                                      </p:tavLst>
                                    </p:anim>
                                    <p:anim calcmode="lin" valueType="num">
                                      <p:cBhvr additive="base">
                                        <p:cTn id="160"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grpId="0" nodeType="clickEffect">
                                  <p:stCondLst>
                                    <p:cond delay="0"/>
                                  </p:stCondLst>
                                  <p:childTnLst>
                                    <p:set>
                                      <p:cBhvr>
                                        <p:cTn id="164" dur="1" fill="hold">
                                          <p:stCondLst>
                                            <p:cond delay="0"/>
                                          </p:stCondLst>
                                        </p:cTn>
                                        <p:tgtEl>
                                          <p:spTgt spid="22"/>
                                        </p:tgtEl>
                                        <p:attrNameLst>
                                          <p:attrName>style.visibility</p:attrName>
                                        </p:attrNameLst>
                                      </p:cBhvr>
                                      <p:to>
                                        <p:strVal val="visible"/>
                                      </p:to>
                                    </p:set>
                                    <p:animEffect transition="in" filter="wipe(up)">
                                      <p:cBhvr>
                                        <p:cTn id="165" dur="500"/>
                                        <p:tgtEl>
                                          <p:spTgt spid="2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1" fill="hold" grpId="0" nodeType="clickEffect">
                                  <p:stCondLst>
                                    <p:cond delay="0"/>
                                  </p:stCondLst>
                                  <p:childTnLst>
                                    <p:set>
                                      <p:cBhvr>
                                        <p:cTn id="169" dur="1" fill="hold">
                                          <p:stCondLst>
                                            <p:cond delay="0"/>
                                          </p:stCondLst>
                                        </p:cTn>
                                        <p:tgtEl>
                                          <p:spTgt spid="66"/>
                                        </p:tgtEl>
                                        <p:attrNameLst>
                                          <p:attrName>style.visibility</p:attrName>
                                        </p:attrNameLst>
                                      </p:cBhvr>
                                      <p:to>
                                        <p:strVal val="visible"/>
                                      </p:to>
                                    </p:set>
                                    <p:animEffect transition="in" filter="wipe(up)">
                                      <p:cBhvr>
                                        <p:cTn id="170" dur="500"/>
                                        <p:tgtEl>
                                          <p:spTgt spid="66"/>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grpId="0" nodeType="clickEffect">
                                  <p:stCondLst>
                                    <p:cond delay="0"/>
                                  </p:stCondLst>
                                  <p:childTnLst>
                                    <p:set>
                                      <p:cBhvr>
                                        <p:cTn id="174" dur="1" fill="hold">
                                          <p:stCondLst>
                                            <p:cond delay="0"/>
                                          </p:stCondLst>
                                        </p:cTn>
                                        <p:tgtEl>
                                          <p:spTgt spid="43"/>
                                        </p:tgtEl>
                                        <p:attrNameLst>
                                          <p:attrName>style.visibility</p:attrName>
                                        </p:attrNameLst>
                                      </p:cBhvr>
                                      <p:to>
                                        <p:strVal val="visible"/>
                                      </p:to>
                                    </p:set>
                                    <p:animEffect transition="in" filter="wipe(up)">
                                      <p:cBhvr>
                                        <p:cTn id="175" dur="500"/>
                                        <p:tgtEl>
                                          <p:spTgt spid="43"/>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grpId="0" nodeType="clickEffect">
                                  <p:stCondLst>
                                    <p:cond delay="0"/>
                                  </p:stCondLst>
                                  <p:childTnLst>
                                    <p:set>
                                      <p:cBhvr>
                                        <p:cTn id="179" dur="1" fill="hold">
                                          <p:stCondLst>
                                            <p:cond delay="0"/>
                                          </p:stCondLst>
                                        </p:cTn>
                                        <p:tgtEl>
                                          <p:spTgt spid="76"/>
                                        </p:tgtEl>
                                        <p:attrNameLst>
                                          <p:attrName>style.visibility</p:attrName>
                                        </p:attrNameLst>
                                      </p:cBhvr>
                                      <p:to>
                                        <p:strVal val="visible"/>
                                      </p:to>
                                    </p:set>
                                    <p:animEffect transition="in" filter="wipe(up)">
                                      <p:cBhvr>
                                        <p:cTn id="180" dur="500"/>
                                        <p:tgtEl>
                                          <p:spTgt spid="76"/>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1" fill="hold" grpId="0" nodeType="clickEffect">
                                  <p:stCondLst>
                                    <p:cond delay="0"/>
                                  </p:stCondLst>
                                  <p:childTnLst>
                                    <p:set>
                                      <p:cBhvr>
                                        <p:cTn id="184" dur="1" fill="hold">
                                          <p:stCondLst>
                                            <p:cond delay="0"/>
                                          </p:stCondLst>
                                        </p:cTn>
                                        <p:tgtEl>
                                          <p:spTgt spid="44"/>
                                        </p:tgtEl>
                                        <p:attrNameLst>
                                          <p:attrName>style.visibility</p:attrName>
                                        </p:attrNameLst>
                                      </p:cBhvr>
                                      <p:to>
                                        <p:strVal val="visible"/>
                                      </p:to>
                                    </p:set>
                                    <p:animEffect transition="in" filter="wipe(up)">
                                      <p:cBhvr>
                                        <p:cTn id="185" dur="500"/>
                                        <p:tgtEl>
                                          <p:spTgt spid="44"/>
                                        </p:tgtEl>
                                      </p:cBhvr>
                                    </p:animEffect>
                                  </p:childTnLst>
                                </p:cTn>
                              </p:par>
                            </p:childTnLst>
                          </p:cTn>
                        </p:par>
                      </p:childTnLst>
                    </p:cTn>
                  </p:par>
                  <p:par>
                    <p:cTn id="186" fill="hold">
                      <p:stCondLst>
                        <p:cond delay="indefinite"/>
                      </p:stCondLst>
                      <p:childTnLst>
                        <p:par>
                          <p:cTn id="187" fill="hold">
                            <p:stCondLst>
                              <p:cond delay="0"/>
                            </p:stCondLst>
                            <p:childTnLst>
                              <p:par>
                                <p:cTn id="188" presetID="9" presetClass="entr" presetSubtype="0" fill="hold" nodeType="clickEffect">
                                  <p:stCondLst>
                                    <p:cond delay="0"/>
                                  </p:stCondLst>
                                  <p:childTnLst>
                                    <p:set>
                                      <p:cBhvr>
                                        <p:cTn id="189" dur="1" fill="hold">
                                          <p:stCondLst>
                                            <p:cond delay="0"/>
                                          </p:stCondLst>
                                        </p:cTn>
                                        <p:tgtEl>
                                          <p:spTgt spid="79"/>
                                        </p:tgtEl>
                                        <p:attrNameLst>
                                          <p:attrName>style.visibility</p:attrName>
                                        </p:attrNameLst>
                                      </p:cBhvr>
                                      <p:to>
                                        <p:strVal val="visible"/>
                                      </p:to>
                                    </p:set>
                                    <p:animEffect transition="in" filter="dissolve">
                                      <p:cBhvr>
                                        <p:cTn id="19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P spid="34" grpId="0" animBg="1"/>
      <p:bldP spid="35" grpId="0" animBg="1" autoUpdateAnimBg="0"/>
      <p:bldP spid="36" grpId="0" animBg="1"/>
      <p:bldP spid="37" grpId="0" animBg="1" autoUpdateAnimBg="0"/>
      <p:bldP spid="38" grpId="0" animBg="1" autoUpdateAnimBg="0"/>
      <p:bldP spid="39" grpId="0" animBg="1"/>
      <p:bldP spid="40" grpId="0" animBg="1"/>
      <p:bldP spid="41" grpId="0" animBg="1"/>
      <p:bldP spid="42" grpId="0" animBg="1"/>
      <p:bldP spid="43" grpId="0" animBg="1"/>
      <p:bldP spid="44" grpId="0" animBg="1"/>
      <p:bldP spid="45" grpId="0" animBg="1"/>
      <p:bldP spid="46" grpId="0" animBg="1" autoUpdateAnimBg="0"/>
      <p:bldP spid="47" grpId="0" autoUpdateAnimBg="0"/>
      <p:bldP spid="48" grpId="0" autoUpdateAnimBg="0"/>
      <p:bldP spid="49" grpId="0" animBg="1"/>
      <p:bldP spid="56" grpId="0" animBg="1"/>
      <p:bldP spid="57" grpId="0" animBg="1" autoUpdateAnimBg="0"/>
      <p:bldP spid="58" grpId="0" animBg="1" autoUpdateAnimBg="0"/>
      <p:bldP spid="66" grpId="0" animBg="1"/>
      <p:bldP spid="76" grpId="0" animBg="1"/>
      <p:bldP spid="77" grpId="0" autoUpdateAnimBg="0"/>
      <p:bldP spid="78" grpId="0" animBg="1" autoUpdateAnimBg="0"/>
      <p:bldP spid="12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9234" y="364233"/>
            <a:ext cx="2146742" cy="646331"/>
          </a:xfrm>
          <a:prstGeom prst="rect">
            <a:avLst/>
          </a:prstGeom>
          <a:effectLst>
            <a:outerShdw blurRad="50800" dist="38100" dir="5400000" algn="t" rotWithShape="0">
              <a:prstClr val="black">
                <a:alpha val="40000"/>
              </a:prstClr>
            </a:outerShdw>
          </a:effectLst>
        </p:spPr>
        <p:txBody>
          <a:bodyPr wrap="none">
            <a:spAutoFit/>
          </a:bodyPr>
          <a:lstStyle/>
          <a:p>
            <a:r>
              <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4.5</a:t>
            </a:r>
            <a:r>
              <a:rPr lang="zh-CN" altLang="en-US"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rPr>
              <a:t>相贯体</a:t>
            </a:r>
            <a:endPar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 name="Text Box 2"/>
          <p:cNvSpPr txBox="1">
            <a:spLocks noChangeArrowheads="1"/>
          </p:cNvSpPr>
          <p:nvPr/>
        </p:nvSpPr>
        <p:spPr bwMode="auto">
          <a:xfrm>
            <a:off x="1291515" y="4000500"/>
            <a:ext cx="893371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indent="-449263">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just" eaLnBrk="0" hangingPunct="0"/>
            <a:r>
              <a:rPr lang="en-US" altLang="zh-CN" dirty="0">
                <a:solidFill>
                  <a:schemeClr val="hlink"/>
                </a:solidFill>
                <a:latin typeface="楷体_GB2312" panose="02010600030101010101" charset="-122"/>
                <a:ea typeface="楷体_GB2312" panose="02010600030101010101" charset="-122"/>
              </a:rPr>
              <a:t>★</a:t>
            </a:r>
            <a:r>
              <a:rPr lang="en-US" altLang="zh-CN" dirty="0">
                <a:latin typeface="楷体_GB2312" panose="02010600030101010101" charset="-122"/>
                <a:ea typeface="楷体_GB2312" panose="02010600030101010101" charset="-122"/>
              </a:rPr>
              <a:t> </a:t>
            </a:r>
            <a:r>
              <a:rPr lang="zh-CN" altLang="en-US" dirty="0">
                <a:latin typeface="华文细黑" panose="02010600040101010101" pitchFamily="2" charset="-122"/>
                <a:ea typeface="华文细黑" panose="02010600040101010101" pitchFamily="2" charset="-122"/>
              </a:rPr>
              <a:t>两个立体相交称为</a:t>
            </a:r>
            <a:r>
              <a:rPr lang="zh-CN" altLang="en-US" dirty="0">
                <a:solidFill>
                  <a:srgbClr val="FF6666"/>
                </a:solidFill>
                <a:latin typeface="华文细黑" panose="02010600040101010101" pitchFamily="2" charset="-122"/>
                <a:ea typeface="华文细黑" panose="02010600040101010101" pitchFamily="2" charset="-122"/>
              </a:rPr>
              <a:t>相贯</a:t>
            </a:r>
            <a:r>
              <a:rPr lang="zh-CN" altLang="en-US" dirty="0">
                <a:latin typeface="华文细黑" panose="02010600040101010101" pitchFamily="2" charset="-122"/>
                <a:ea typeface="华文细黑" panose="02010600040101010101" pitchFamily="2" charset="-122"/>
              </a:rPr>
              <a:t>。相贯时形成的</a:t>
            </a:r>
            <a:r>
              <a:rPr lang="zh-CN" altLang="en-US" dirty="0">
                <a:solidFill>
                  <a:srgbClr val="FF6666"/>
                </a:solidFill>
                <a:latin typeface="华文细黑" panose="02010600040101010101" pitchFamily="2" charset="-122"/>
                <a:ea typeface="华文细黑" panose="02010600040101010101" pitchFamily="2" charset="-122"/>
              </a:rPr>
              <a:t>表面交线</a:t>
            </a:r>
            <a:r>
              <a:rPr lang="zh-CN" altLang="en-US" dirty="0">
                <a:latin typeface="华文细黑" panose="02010600040101010101" pitchFamily="2" charset="-122"/>
                <a:ea typeface="华文细黑" panose="02010600040101010101" pitchFamily="2" charset="-122"/>
              </a:rPr>
              <a:t>称为</a:t>
            </a:r>
            <a:r>
              <a:rPr lang="zh-CN" altLang="en-US" dirty="0">
                <a:solidFill>
                  <a:srgbClr val="FF6666"/>
                </a:solidFill>
                <a:latin typeface="华文细黑" panose="02010600040101010101" pitchFamily="2" charset="-122"/>
                <a:ea typeface="华文细黑" panose="02010600040101010101" pitchFamily="2" charset="-122"/>
              </a:rPr>
              <a:t>相贯线</a:t>
            </a:r>
            <a:r>
              <a:rPr lang="zh-CN" altLang="en-US" dirty="0">
                <a:latin typeface="华文细黑" panose="02010600040101010101" pitchFamily="2" charset="-122"/>
                <a:ea typeface="华文细黑" panose="02010600040101010101" pitchFamily="2" charset="-122"/>
              </a:rPr>
              <a:t>。</a:t>
            </a:r>
          </a:p>
          <a:p>
            <a:pPr algn="just" eaLnBrk="0" hangingPunct="0"/>
            <a:r>
              <a:rPr lang="zh-CN" altLang="en-US" dirty="0">
                <a:solidFill>
                  <a:schemeClr val="hlink"/>
                </a:solidFill>
                <a:latin typeface="楷体_GB2312" panose="02010600030101010101" charset="-122"/>
                <a:ea typeface="楷体_GB2312" panose="02010600030101010101" charset="-122"/>
              </a:rPr>
              <a:t>★ </a:t>
            </a:r>
            <a:r>
              <a:rPr lang="zh-CN" altLang="en-US" dirty="0">
                <a:latin typeface="华文细黑" panose="02010600040101010101" pitchFamily="2" charset="-122"/>
                <a:ea typeface="华文细黑" panose="02010600040101010101" pitchFamily="2" charset="-122"/>
              </a:rPr>
              <a:t>相贯线具有以下基本性质：</a:t>
            </a:r>
          </a:p>
          <a:p>
            <a:pPr algn="just" eaLnBrk="0" hangingPunct="0"/>
            <a:r>
              <a:rPr lang="zh-CN" altLang="en-US" dirty="0">
                <a:solidFill>
                  <a:schemeClr val="bg2"/>
                </a:solidFill>
                <a:latin typeface="华文细黑" panose="02010600040101010101" pitchFamily="2" charset="-122"/>
                <a:ea typeface="华文细黑" panose="02010600040101010101" pitchFamily="2" charset="-122"/>
              </a:rPr>
              <a:t>   </a:t>
            </a:r>
            <a:r>
              <a:rPr lang="zh-CN" altLang="en-US" dirty="0">
                <a:solidFill>
                  <a:srgbClr val="FF6666"/>
                </a:solidFill>
                <a:latin typeface="华文细黑" panose="02010600040101010101" pitchFamily="2" charset="-122"/>
                <a:ea typeface="华文细黑" panose="02010600040101010101" pitchFamily="2" charset="-122"/>
              </a:rPr>
              <a:t>共有性</a:t>
            </a:r>
            <a:r>
              <a:rPr lang="zh-CN" altLang="en-US" dirty="0">
                <a:latin typeface="华文细黑" panose="02010600040101010101" pitchFamily="2" charset="-122"/>
                <a:ea typeface="华文细黑" panose="02010600040101010101" pitchFamily="2" charset="-122"/>
              </a:rPr>
              <a:t>：相贯线是两立体表面的</a:t>
            </a:r>
            <a:r>
              <a:rPr lang="zh-CN" altLang="en-US" dirty="0">
                <a:solidFill>
                  <a:srgbClr val="FF6666"/>
                </a:solidFill>
                <a:latin typeface="华文细黑" panose="02010600040101010101" pitchFamily="2" charset="-122"/>
                <a:ea typeface="华文细黑" panose="02010600040101010101" pitchFamily="2" charset="-122"/>
              </a:rPr>
              <a:t>共有线</a:t>
            </a:r>
            <a:r>
              <a:rPr lang="zh-CN" altLang="en-US" dirty="0">
                <a:latin typeface="华文细黑" panose="02010600040101010101" pitchFamily="2" charset="-122"/>
                <a:ea typeface="华文细黑" panose="02010600040101010101" pitchFamily="2" charset="-122"/>
              </a:rPr>
              <a:t>。</a:t>
            </a:r>
          </a:p>
          <a:p>
            <a:pPr algn="just" eaLnBrk="0" hangingPunct="0"/>
            <a:r>
              <a:rPr lang="zh-CN" altLang="en-US" dirty="0">
                <a:latin typeface="华文细黑" panose="02010600040101010101" pitchFamily="2" charset="-122"/>
                <a:ea typeface="华文细黑" panose="02010600040101010101" pitchFamily="2" charset="-122"/>
              </a:rPr>
              <a:t>   </a:t>
            </a:r>
            <a:r>
              <a:rPr lang="zh-CN" altLang="en-US" dirty="0">
                <a:solidFill>
                  <a:srgbClr val="FF6666"/>
                </a:solidFill>
                <a:latin typeface="华文细黑" panose="02010600040101010101" pitchFamily="2" charset="-122"/>
                <a:ea typeface="华文细黑" panose="02010600040101010101" pitchFamily="2" charset="-122"/>
              </a:rPr>
              <a:t>封闭性</a:t>
            </a:r>
            <a:r>
              <a:rPr lang="zh-CN" altLang="en-US" dirty="0">
                <a:latin typeface="华文细黑" panose="02010600040101010101" pitchFamily="2" charset="-122"/>
                <a:ea typeface="华文细黑" panose="02010600040101010101" pitchFamily="2" charset="-122"/>
              </a:rPr>
              <a:t>：相贯线一般是</a:t>
            </a:r>
            <a:r>
              <a:rPr lang="zh-CN" altLang="en-US" dirty="0">
                <a:solidFill>
                  <a:srgbClr val="FF6666"/>
                </a:solidFill>
                <a:latin typeface="华文细黑" panose="02010600040101010101" pitchFamily="2" charset="-122"/>
                <a:ea typeface="华文细黑" panose="02010600040101010101" pitchFamily="2" charset="-122"/>
              </a:rPr>
              <a:t>封闭的空间曲线</a:t>
            </a:r>
            <a:r>
              <a:rPr lang="zh-CN" altLang="en-US" dirty="0">
                <a:latin typeface="华文细黑" panose="02010600040101010101" pitchFamily="2" charset="-122"/>
                <a:ea typeface="华文细黑" panose="02010600040101010101" pitchFamily="2" charset="-122"/>
              </a:rPr>
              <a:t>，特殊情况下</a:t>
            </a:r>
          </a:p>
          <a:p>
            <a:pPr algn="just" eaLnBrk="0" hangingPunct="0"/>
            <a:r>
              <a:rPr lang="zh-CN" altLang="en-US" dirty="0">
                <a:latin typeface="华文细黑" panose="02010600040101010101" pitchFamily="2" charset="-122"/>
                <a:ea typeface="华文细黑" panose="02010600040101010101" pitchFamily="2" charset="-122"/>
              </a:rPr>
              <a:t>           为平面曲线或直线。</a:t>
            </a:r>
          </a:p>
        </p:txBody>
      </p:sp>
      <p:pic>
        <p:nvPicPr>
          <p:cNvPr id="5"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77151" y="1098551"/>
            <a:ext cx="1985963"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Snap4"/>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716464" y="1114426"/>
            <a:ext cx="244792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Snap5"/>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997076" y="1274764"/>
            <a:ext cx="2360613"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53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495882" y="280989"/>
            <a:ext cx="7265406"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rgbClr val="3178BF"/>
                </a:solidFill>
                <a:latin typeface="华文细黑" panose="02010600040101010101" pitchFamily="2" charset="-122"/>
                <a:ea typeface="华文细黑" panose="02010600040101010101" pitchFamily="2" charset="-122"/>
              </a:rPr>
              <a:t> </a:t>
            </a:r>
            <a:r>
              <a:rPr lang="en-US" altLang="zh-CN" sz="3200" b="1" dirty="0">
                <a:solidFill>
                  <a:srgbClr val="FF6666"/>
                </a:solidFill>
                <a:latin typeface="华文细黑" panose="02010600040101010101" pitchFamily="2" charset="-122"/>
                <a:ea typeface="华文细黑" panose="02010600040101010101" pitchFamily="2" charset="-122"/>
              </a:rPr>
              <a:t>1.</a:t>
            </a:r>
            <a:r>
              <a:rPr lang="zh-CN" altLang="en-US" sz="3200" b="1" dirty="0">
                <a:solidFill>
                  <a:srgbClr val="FF6666"/>
                </a:solidFill>
                <a:latin typeface="华文细黑" panose="02010600040101010101" pitchFamily="2" charset="-122"/>
                <a:ea typeface="华文细黑" panose="02010600040101010101" pitchFamily="2" charset="-122"/>
              </a:rPr>
              <a:t>利用积聚性法求相贯线</a:t>
            </a:r>
          </a:p>
        </p:txBody>
      </p:sp>
      <p:sp>
        <p:nvSpPr>
          <p:cNvPr id="9" name="Text Box 3"/>
          <p:cNvSpPr txBox="1">
            <a:spLocks noChangeArrowheads="1"/>
          </p:cNvSpPr>
          <p:nvPr/>
        </p:nvSpPr>
        <p:spPr bwMode="auto">
          <a:xfrm>
            <a:off x="1438276" y="1041312"/>
            <a:ext cx="91630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49263">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r>
              <a:rPr lang="zh-CN" altLang="en-US" dirty="0">
                <a:latin typeface="华文细黑" panose="02010600040101010101" pitchFamily="2" charset="-122"/>
                <a:ea typeface="华文细黑" panose="02010600040101010101" pitchFamily="2" charset="-122"/>
              </a:rPr>
              <a:t>当相贯的两立体表面的</a:t>
            </a:r>
            <a:r>
              <a:rPr lang="zh-CN" altLang="en-US" dirty="0">
                <a:solidFill>
                  <a:schemeClr val="hlink"/>
                </a:solidFill>
                <a:latin typeface="华文细黑" panose="02010600040101010101" pitchFamily="2" charset="-122"/>
                <a:ea typeface="华文细黑" panose="02010600040101010101" pitchFamily="2" charset="-122"/>
              </a:rPr>
              <a:t>某一投影具有积聚性</a:t>
            </a:r>
            <a:r>
              <a:rPr lang="zh-CN" altLang="en-US" dirty="0">
                <a:latin typeface="华文细黑" panose="02010600040101010101" pitchFamily="2" charset="-122"/>
                <a:ea typeface="华文细黑" panose="02010600040101010101" pitchFamily="2" charset="-122"/>
              </a:rPr>
              <a:t>时，相贯线的一个投影</a:t>
            </a:r>
            <a:r>
              <a:rPr lang="zh-CN" altLang="en-US" dirty="0">
                <a:solidFill>
                  <a:schemeClr val="hlink"/>
                </a:solidFill>
                <a:latin typeface="华文细黑" panose="02010600040101010101" pitchFamily="2" charset="-122"/>
                <a:ea typeface="华文细黑" panose="02010600040101010101" pitchFamily="2" charset="-122"/>
              </a:rPr>
              <a:t>必积聚在这个投影上</a:t>
            </a:r>
            <a:r>
              <a:rPr lang="zh-CN" altLang="en-US" dirty="0">
                <a:latin typeface="华文细黑" panose="02010600040101010101" pitchFamily="2" charset="-122"/>
                <a:ea typeface="华文细黑" panose="02010600040101010101" pitchFamily="2" charset="-122"/>
              </a:rPr>
              <a:t>，相贯线的其余投影可按着曲面立体表面取点的方法求出。这种求作相贯线的方法又称为</a:t>
            </a:r>
            <a:r>
              <a:rPr lang="zh-CN" altLang="en-US" dirty="0">
                <a:solidFill>
                  <a:srgbClr val="0066CC"/>
                </a:solidFill>
                <a:latin typeface="华文细黑" panose="02010600040101010101" pitchFamily="2" charset="-122"/>
                <a:ea typeface="华文细黑" panose="02010600040101010101" pitchFamily="2" charset="-122"/>
              </a:rPr>
              <a:t>表面取点法</a:t>
            </a:r>
            <a:r>
              <a:rPr lang="zh-CN" altLang="en-US" dirty="0">
                <a:latin typeface="华文细黑" panose="02010600040101010101" pitchFamily="2" charset="-122"/>
                <a:ea typeface="华文细黑" panose="02010600040101010101" pitchFamily="2" charset="-122"/>
              </a:rPr>
              <a:t>。</a:t>
            </a:r>
          </a:p>
        </p:txBody>
      </p:sp>
      <p:sp>
        <p:nvSpPr>
          <p:cNvPr id="10" name="Rectangle 6"/>
          <p:cNvSpPr>
            <a:spLocks noChangeArrowheads="1"/>
          </p:cNvSpPr>
          <p:nvPr/>
        </p:nvSpPr>
        <p:spPr bwMode="auto">
          <a:xfrm>
            <a:off x="1651568" y="2430464"/>
            <a:ext cx="58912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r>
              <a:rPr lang="zh-CN" altLang="en-US" dirty="0">
                <a:solidFill>
                  <a:srgbClr val="C00000"/>
                </a:solidFill>
                <a:latin typeface="华文细黑" panose="02010600040101010101" pitchFamily="2" charset="-122"/>
                <a:ea typeface="华文细黑" panose="02010600040101010101" pitchFamily="2" charset="-122"/>
              </a:rPr>
              <a:t>利用积聚性求相贯线的一般步骤：</a:t>
            </a:r>
          </a:p>
        </p:txBody>
      </p:sp>
      <p:sp>
        <p:nvSpPr>
          <p:cNvPr id="11" name="Text Box 7"/>
          <p:cNvSpPr txBox="1">
            <a:spLocks noChangeArrowheads="1"/>
          </p:cNvSpPr>
          <p:nvPr/>
        </p:nvSpPr>
        <p:spPr bwMode="auto">
          <a:xfrm>
            <a:off x="1533526" y="3046413"/>
            <a:ext cx="8972550" cy="3293209"/>
          </a:xfrm>
          <a:prstGeom prst="rect">
            <a:avLst/>
          </a:prstGeom>
          <a:solidFill>
            <a:srgbClr val="99CCFF">
              <a:alpha val="20000"/>
            </a:srgbClr>
          </a:solidFill>
          <a:ln w="57150" cmpd="thickThin">
            <a:solidFill>
              <a:srgbClr val="FF9900"/>
            </a:solidFill>
            <a:miter lim="800000"/>
            <a:headEnd/>
            <a:tailEnd/>
          </a:ln>
        </p:spPr>
        <p:txBody>
          <a:bodyPr>
            <a:spAutoFit/>
          </a:bodyPr>
          <a:lstStyle>
            <a:defPPr>
              <a:defRPr lang="zh-CN"/>
            </a:defPPr>
            <a:lvl1pPr marL="1524000" indent="-1524000" eaLnBrk="0" hangingPunct="0">
              <a:defRPr sz="2000" b="1">
                <a:solidFill>
                  <a:srgbClr val="FF6666"/>
                </a:solidFill>
                <a:latin typeface="华文细黑" panose="02010600040101010101" pitchFamily="2" charset="-122"/>
                <a:ea typeface="华文细黑" panose="02010600040101010101" pitchFamily="2" charset="-122"/>
              </a:defRPr>
            </a:lvl1pPr>
            <a:lvl2pPr>
              <a:defRPr sz="2400" b="1">
                <a:latin typeface="Tahoma" panose="020B0604030504040204" pitchFamily="34" charset="0"/>
                <a:ea typeface="宋体" panose="02010600030101010101" pitchFamily="2" charset="-122"/>
              </a:defRPr>
            </a:lvl2pPr>
            <a:lvl3pPr>
              <a:defRPr sz="2400" b="1">
                <a:latin typeface="Tahoma" panose="020B0604030504040204" pitchFamily="34" charset="0"/>
                <a:ea typeface="宋体" panose="02010600030101010101" pitchFamily="2" charset="-122"/>
              </a:defRPr>
            </a:lvl3pPr>
            <a:lvl4pPr>
              <a:defRPr sz="2400" b="1">
                <a:latin typeface="Tahoma" panose="020B0604030504040204" pitchFamily="34" charset="0"/>
                <a:ea typeface="宋体" panose="02010600030101010101" pitchFamily="2" charset="-122"/>
              </a:defRPr>
            </a:lvl4pPr>
            <a:lvl5pPr>
              <a:defRPr sz="2400" b="1">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latin typeface="Tahoma" panose="020B0604030504040204" pitchFamily="34" charset="0"/>
                <a:ea typeface="宋体" panose="02010600030101010101" pitchFamily="2" charset="-122"/>
              </a:defRPr>
            </a:lvl9pPr>
          </a:lstStyle>
          <a:p>
            <a:r>
              <a:rPr lang="en-US" altLang="zh-CN" dirty="0">
                <a:solidFill>
                  <a:srgbClr val="0066CC"/>
                </a:solidFill>
              </a:rPr>
              <a:t>⑴ </a:t>
            </a:r>
            <a:r>
              <a:rPr lang="zh-CN" altLang="en-US" dirty="0">
                <a:solidFill>
                  <a:srgbClr val="0066CC"/>
                </a:solidFill>
              </a:rPr>
              <a:t>分析：</a:t>
            </a:r>
            <a:r>
              <a:rPr lang="zh-CN" altLang="en-US" dirty="0">
                <a:solidFill>
                  <a:schemeClr val="tx1"/>
                </a:solidFill>
              </a:rPr>
              <a:t>首先分析相贯线是空间曲线，还是处于特殊情况；然后分析两曲面立体的哪个投影有积聚，即哪个相贯线投影是已知的，哪个投影是要求作的。</a:t>
            </a:r>
          </a:p>
          <a:p>
            <a:r>
              <a:rPr lang="zh-CN" altLang="en-US" dirty="0">
                <a:solidFill>
                  <a:srgbClr val="0066CC"/>
                </a:solidFill>
              </a:rPr>
              <a:t>⑵ 求特殊点：</a:t>
            </a:r>
            <a:r>
              <a:rPr lang="zh-CN" altLang="en-US" dirty="0">
                <a:solidFill>
                  <a:schemeClr val="tx1"/>
                </a:solidFill>
              </a:rPr>
              <a:t>相贯线上的特殊点包括极限位置点、转向轮廓线上的点、曲线特征点和结合点四种。</a:t>
            </a:r>
          </a:p>
          <a:p>
            <a:r>
              <a:rPr lang="zh-CN" altLang="en-US" dirty="0">
                <a:solidFill>
                  <a:srgbClr val="0066CC"/>
                </a:solidFill>
              </a:rPr>
              <a:t>⑶ 求一般点</a:t>
            </a:r>
            <a:r>
              <a:rPr lang="zh-CN" altLang="en-US" dirty="0">
                <a:solidFill>
                  <a:schemeClr val="tx1"/>
                </a:solidFill>
              </a:rPr>
              <a:t>：根据需要求出若干个一般点。</a:t>
            </a:r>
          </a:p>
          <a:p>
            <a:r>
              <a:rPr lang="zh-CN" altLang="en-US" dirty="0">
                <a:solidFill>
                  <a:srgbClr val="0066CC"/>
                </a:solidFill>
              </a:rPr>
              <a:t>⑷ 判别可见性：</a:t>
            </a:r>
            <a:r>
              <a:rPr lang="zh-CN" altLang="en-US" dirty="0">
                <a:solidFill>
                  <a:schemeClr val="tx1"/>
                </a:solidFill>
              </a:rPr>
              <a:t>当相贯线上的点同时处于两立体表面的可见部分时这些点才可见，否则不可见。</a:t>
            </a:r>
          </a:p>
          <a:p>
            <a:r>
              <a:rPr lang="zh-CN" altLang="en-US" dirty="0">
                <a:solidFill>
                  <a:srgbClr val="0066CC"/>
                </a:solidFill>
              </a:rPr>
              <a:t>⑸ 完成相贯线：</a:t>
            </a:r>
            <a:r>
              <a:rPr lang="zh-CN" altLang="en-US" dirty="0">
                <a:solidFill>
                  <a:schemeClr val="tx1"/>
                </a:solidFill>
              </a:rPr>
              <a:t>顺次光滑连接各点，即作出相贯线。补全可见与不可见部分的轮廓线或转向轮廓线，并擦除被切割掉的轮廓线或转向轮廓线。</a:t>
            </a:r>
          </a:p>
        </p:txBody>
      </p:sp>
    </p:spTree>
    <p:extLst>
      <p:ext uri="{BB962C8B-B14F-4D97-AF65-F5344CB8AC3E}">
        <p14:creationId xmlns:p14="http://schemas.microsoft.com/office/powerpoint/2010/main" val="69030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grpId="0"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diamond(out)">
                                      <p:cBhvr>
                                        <p:cTn id="7" dur="2000"/>
                                        <p:tgtEl>
                                          <p:spTgt spid="9"/>
                                        </p:tgtEl>
                                      </p:cBhvr>
                                    </p:animEffect>
                                  </p:childTnLst>
                                </p:cTn>
                              </p:par>
                            </p:childTnLst>
                          </p:cTn>
                        </p:par>
                        <p:par>
                          <p:cTn id="8" fill="hold">
                            <p:stCondLst>
                              <p:cond delay="40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up)">
                                      <p:cBhvr>
                                        <p:cTn id="17" dur="20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wipe(up)">
                                      <p:cBhvr>
                                        <p:cTn id="22" dur="20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wipe(up)">
                                      <p:cBhvr>
                                        <p:cTn id="27" dur="2000"/>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wipe(up)">
                                      <p:cBhvr>
                                        <p:cTn id="32" dur="2000"/>
                                        <p:tgtEl>
                                          <p:spTgt spid="1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animEffect transition="in" filter="wipe(up)">
                                      <p:cBhvr>
                                        <p:cTn id="37" dur="20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659684" y="383490"/>
            <a:ext cx="8005718" cy="480131"/>
          </a:xfrm>
          <a:prstGeom prst="rect">
            <a:avLst/>
          </a:prstGeo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66CC"/>
                </a:solidFill>
                <a:latin typeface="华文细黑" panose="02010600040101010101" pitchFamily="2" charset="-122"/>
                <a:ea typeface="华文细黑" panose="02010600040101010101" pitchFamily="2" charset="-122"/>
                <a:cs typeface="+mn-cs"/>
              </a:rPr>
              <a:t>例</a:t>
            </a:r>
            <a:r>
              <a:rPr lang="en-US" altLang="zh-CN" sz="2800" b="1" dirty="0">
                <a:solidFill>
                  <a:srgbClr val="0066CC"/>
                </a:solidFill>
                <a:latin typeface="华文细黑" panose="02010600040101010101" pitchFamily="2" charset="-122"/>
                <a:ea typeface="华文细黑" panose="02010600040101010101" pitchFamily="2" charset="-122"/>
                <a:cs typeface="+mn-cs"/>
              </a:rPr>
              <a:t>:  </a:t>
            </a:r>
            <a:r>
              <a:rPr lang="zh-CN" altLang="en-US" sz="2800" b="1" dirty="0">
                <a:solidFill>
                  <a:srgbClr val="0066CC"/>
                </a:solidFill>
                <a:latin typeface="华文细黑" panose="02010600040101010101" pitchFamily="2" charset="-122"/>
                <a:ea typeface="华文细黑" panose="02010600040101010101" pitchFamily="2" charset="-122"/>
                <a:cs typeface="+mn-cs"/>
              </a:rPr>
              <a:t>已知两圆柱相贯，完成其相贯线的正面投影</a:t>
            </a:r>
            <a:r>
              <a:rPr lang="zh-CN" altLang="en-US" sz="2800" b="1" dirty="0">
                <a:solidFill>
                  <a:srgbClr val="0066CC"/>
                </a:solidFill>
                <a:latin typeface="Times New Roman" panose="02020603050405020304" pitchFamily="18" charset="0"/>
                <a:ea typeface="楷体_GB2312" panose="02010600030101010101" charset="-122"/>
              </a:rPr>
              <a:t>。</a:t>
            </a:r>
          </a:p>
        </p:txBody>
      </p:sp>
      <p:grpSp>
        <p:nvGrpSpPr>
          <p:cNvPr id="7" name="Group 3"/>
          <p:cNvGrpSpPr>
            <a:grpSpLocks/>
          </p:cNvGrpSpPr>
          <p:nvPr/>
        </p:nvGrpSpPr>
        <p:grpSpPr bwMode="auto">
          <a:xfrm>
            <a:off x="1908176" y="935038"/>
            <a:ext cx="6092825" cy="5480050"/>
            <a:chOff x="674" y="313"/>
            <a:chExt cx="3838" cy="3452"/>
          </a:xfrm>
        </p:grpSpPr>
        <p:grpSp>
          <p:nvGrpSpPr>
            <p:cNvPr id="12" name="Group 4"/>
            <p:cNvGrpSpPr>
              <a:grpSpLocks/>
            </p:cNvGrpSpPr>
            <p:nvPr/>
          </p:nvGrpSpPr>
          <p:grpSpPr bwMode="auto">
            <a:xfrm>
              <a:off x="790" y="423"/>
              <a:ext cx="3647" cy="3277"/>
              <a:chOff x="790" y="423"/>
              <a:chExt cx="3647" cy="3277"/>
            </a:xfrm>
          </p:grpSpPr>
          <p:sp>
            <p:nvSpPr>
              <p:cNvPr id="65" name="Freeform 5"/>
              <p:cNvSpPr>
                <a:spLocks noChangeArrowheads="1"/>
              </p:cNvSpPr>
              <p:nvPr/>
            </p:nvSpPr>
            <p:spPr bwMode="auto">
              <a:xfrm>
                <a:off x="790" y="849"/>
                <a:ext cx="2" cy="1193"/>
              </a:xfrm>
              <a:custGeom>
                <a:avLst/>
                <a:gdLst>
                  <a:gd name="T0" fmla="*/ 0 w 1"/>
                  <a:gd name="T1" fmla="*/ 5754 h 5754"/>
                  <a:gd name="T2" fmla="*/ 0 w 1"/>
                  <a:gd name="T3" fmla="*/ 0 h 5754"/>
                  <a:gd name="T4" fmla="*/ 1 w 1"/>
                  <a:gd name="T5" fmla="*/ 0 h 5754"/>
                </a:gdLst>
                <a:ahLst/>
                <a:cxnLst>
                  <a:cxn ang="0">
                    <a:pos x="T0" y="T1"/>
                  </a:cxn>
                  <a:cxn ang="0">
                    <a:pos x="T2" y="T3"/>
                  </a:cxn>
                  <a:cxn ang="0">
                    <a:pos x="T4" y="T5"/>
                  </a:cxn>
                </a:cxnLst>
                <a:rect l="0" t="0" r="r" b="b"/>
                <a:pathLst>
                  <a:path w="1" h="5754">
                    <a:moveTo>
                      <a:pt x="0" y="5754"/>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 name="Freeform 6"/>
              <p:cNvSpPr>
                <a:spLocks noChangeArrowheads="1"/>
              </p:cNvSpPr>
              <p:nvPr/>
            </p:nvSpPr>
            <p:spPr bwMode="auto">
              <a:xfrm>
                <a:off x="2664" y="849"/>
                <a:ext cx="2" cy="1193"/>
              </a:xfrm>
              <a:custGeom>
                <a:avLst/>
                <a:gdLst>
                  <a:gd name="T0" fmla="*/ 0 w 1"/>
                  <a:gd name="T1" fmla="*/ 5754 h 5754"/>
                  <a:gd name="T2" fmla="*/ 0 w 1"/>
                  <a:gd name="T3" fmla="*/ 0 h 5754"/>
                  <a:gd name="T4" fmla="*/ 1 w 1"/>
                  <a:gd name="T5" fmla="*/ 0 h 5754"/>
                </a:gdLst>
                <a:ahLst/>
                <a:cxnLst>
                  <a:cxn ang="0">
                    <a:pos x="T0" y="T1"/>
                  </a:cxn>
                  <a:cxn ang="0">
                    <a:pos x="T2" y="T3"/>
                  </a:cxn>
                  <a:cxn ang="0">
                    <a:pos x="T4" y="T5"/>
                  </a:cxn>
                </a:cxnLst>
                <a:rect l="0" t="0" r="r" b="b"/>
                <a:pathLst>
                  <a:path w="1" h="5754">
                    <a:moveTo>
                      <a:pt x="0" y="5754"/>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 name="Freeform 7"/>
              <p:cNvSpPr>
                <a:spLocks noChangeArrowheads="1"/>
              </p:cNvSpPr>
              <p:nvPr/>
            </p:nvSpPr>
            <p:spPr bwMode="auto">
              <a:xfrm>
                <a:off x="1215" y="423"/>
                <a:ext cx="1023" cy="2"/>
              </a:xfrm>
              <a:custGeom>
                <a:avLst/>
                <a:gdLst>
                  <a:gd name="T0" fmla="*/ 0 w 4928"/>
                  <a:gd name="T1" fmla="*/ 0 h 2"/>
                  <a:gd name="T2" fmla="*/ 4927 w 4928"/>
                  <a:gd name="T3" fmla="*/ 0 h 2"/>
                  <a:gd name="T4" fmla="*/ 4928 w 4928"/>
                  <a:gd name="T5" fmla="*/ 0 h 2"/>
                </a:gdLst>
                <a:ahLst/>
                <a:cxnLst>
                  <a:cxn ang="0">
                    <a:pos x="T0" y="T1"/>
                  </a:cxn>
                  <a:cxn ang="0">
                    <a:pos x="T2" y="T3"/>
                  </a:cxn>
                  <a:cxn ang="0">
                    <a:pos x="T4" y="T5"/>
                  </a:cxn>
                </a:cxnLst>
                <a:rect l="0" t="0" r="r" b="b"/>
                <a:pathLst>
                  <a:path w="4928" h="2">
                    <a:moveTo>
                      <a:pt x="0" y="0"/>
                    </a:moveTo>
                    <a:lnTo>
                      <a:pt x="4927" y="0"/>
                    </a:lnTo>
                    <a:lnTo>
                      <a:pt x="4928"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 name="Freeform 8"/>
              <p:cNvSpPr>
                <a:spLocks noChangeArrowheads="1"/>
              </p:cNvSpPr>
              <p:nvPr/>
            </p:nvSpPr>
            <p:spPr bwMode="auto">
              <a:xfrm>
                <a:off x="1215" y="423"/>
                <a:ext cx="2" cy="426"/>
              </a:xfrm>
              <a:custGeom>
                <a:avLst/>
                <a:gdLst>
                  <a:gd name="T0" fmla="*/ 0 w 1"/>
                  <a:gd name="T1" fmla="*/ 0 h 2055"/>
                  <a:gd name="T2" fmla="*/ 0 w 1"/>
                  <a:gd name="T3" fmla="*/ 2055 h 2055"/>
                  <a:gd name="T4" fmla="*/ 1 w 1"/>
                  <a:gd name="T5" fmla="*/ 2055 h 2055"/>
                </a:gdLst>
                <a:ahLst/>
                <a:cxnLst>
                  <a:cxn ang="0">
                    <a:pos x="T0" y="T1"/>
                  </a:cxn>
                  <a:cxn ang="0">
                    <a:pos x="T2" y="T3"/>
                  </a:cxn>
                  <a:cxn ang="0">
                    <a:pos x="T4" y="T5"/>
                  </a:cxn>
                </a:cxnLst>
                <a:rect l="0" t="0" r="r" b="b"/>
                <a:pathLst>
                  <a:path w="1" h="2055">
                    <a:moveTo>
                      <a:pt x="0" y="0"/>
                    </a:moveTo>
                    <a:lnTo>
                      <a:pt x="0" y="2055"/>
                    </a:lnTo>
                    <a:lnTo>
                      <a:pt x="1" y="205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 name="Freeform 9"/>
              <p:cNvSpPr>
                <a:spLocks noChangeArrowheads="1"/>
              </p:cNvSpPr>
              <p:nvPr/>
            </p:nvSpPr>
            <p:spPr bwMode="auto">
              <a:xfrm>
                <a:off x="2238" y="423"/>
                <a:ext cx="1" cy="426"/>
              </a:xfrm>
              <a:custGeom>
                <a:avLst/>
                <a:gdLst>
                  <a:gd name="T0" fmla="*/ 0 w 1"/>
                  <a:gd name="T1" fmla="*/ 2055 h 2055"/>
                  <a:gd name="T2" fmla="*/ 0 w 1"/>
                  <a:gd name="T3" fmla="*/ 0 h 2055"/>
                  <a:gd name="T4" fmla="*/ 1 w 1"/>
                  <a:gd name="T5" fmla="*/ 0 h 2055"/>
                </a:gdLst>
                <a:ahLst/>
                <a:cxnLst>
                  <a:cxn ang="0">
                    <a:pos x="T0" y="T1"/>
                  </a:cxn>
                  <a:cxn ang="0">
                    <a:pos x="T2" y="T3"/>
                  </a:cxn>
                  <a:cxn ang="0">
                    <a:pos x="T4" y="T5"/>
                  </a:cxn>
                </a:cxnLst>
                <a:rect l="0" t="0" r="r" b="b"/>
                <a:pathLst>
                  <a:path w="1" h="2055">
                    <a:moveTo>
                      <a:pt x="0" y="2055"/>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 name="Freeform 10"/>
              <p:cNvSpPr>
                <a:spLocks noChangeArrowheads="1"/>
              </p:cNvSpPr>
              <p:nvPr/>
            </p:nvSpPr>
            <p:spPr bwMode="auto">
              <a:xfrm>
                <a:off x="790" y="2042"/>
                <a:ext cx="1874" cy="2"/>
              </a:xfrm>
              <a:custGeom>
                <a:avLst/>
                <a:gdLst>
                  <a:gd name="T0" fmla="*/ 0 w 9032"/>
                  <a:gd name="T1" fmla="*/ 0 h 2"/>
                  <a:gd name="T2" fmla="*/ 9031 w 9032"/>
                  <a:gd name="T3" fmla="*/ 0 h 2"/>
                  <a:gd name="T4" fmla="*/ 9032 w 9032"/>
                  <a:gd name="T5" fmla="*/ 0 h 2"/>
                </a:gdLst>
                <a:ahLst/>
                <a:cxnLst>
                  <a:cxn ang="0">
                    <a:pos x="T0" y="T1"/>
                  </a:cxn>
                  <a:cxn ang="0">
                    <a:pos x="T2" y="T3"/>
                  </a:cxn>
                  <a:cxn ang="0">
                    <a:pos x="T4" y="T5"/>
                  </a:cxn>
                </a:cxnLst>
                <a:rect l="0" t="0" r="r" b="b"/>
                <a:pathLst>
                  <a:path w="9032" h="2">
                    <a:moveTo>
                      <a:pt x="0" y="0"/>
                    </a:moveTo>
                    <a:lnTo>
                      <a:pt x="9031" y="0"/>
                    </a:lnTo>
                    <a:lnTo>
                      <a:pt x="903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 name="Freeform 11"/>
              <p:cNvSpPr>
                <a:spLocks noChangeArrowheads="1"/>
              </p:cNvSpPr>
              <p:nvPr/>
            </p:nvSpPr>
            <p:spPr bwMode="auto">
              <a:xfrm>
                <a:off x="790" y="849"/>
                <a:ext cx="425" cy="2"/>
              </a:xfrm>
              <a:custGeom>
                <a:avLst/>
                <a:gdLst>
                  <a:gd name="T0" fmla="*/ 2052 w 2052"/>
                  <a:gd name="T1" fmla="*/ 0 h 2"/>
                  <a:gd name="T2" fmla="*/ 0 w 2052"/>
                  <a:gd name="T3" fmla="*/ 0 h 2"/>
                  <a:gd name="T4" fmla="*/ 1 w 2052"/>
                  <a:gd name="T5" fmla="*/ 0 h 2"/>
                </a:gdLst>
                <a:ahLst/>
                <a:cxnLst>
                  <a:cxn ang="0">
                    <a:pos x="T0" y="T1"/>
                  </a:cxn>
                  <a:cxn ang="0">
                    <a:pos x="T2" y="T3"/>
                  </a:cxn>
                  <a:cxn ang="0">
                    <a:pos x="T4" y="T5"/>
                  </a:cxn>
                </a:cxnLst>
                <a:rect l="0" t="0" r="r" b="b"/>
                <a:pathLst>
                  <a:path w="2052" h="2">
                    <a:moveTo>
                      <a:pt x="205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 name="Freeform 12"/>
              <p:cNvSpPr>
                <a:spLocks noChangeArrowheads="1"/>
              </p:cNvSpPr>
              <p:nvPr/>
            </p:nvSpPr>
            <p:spPr bwMode="auto">
              <a:xfrm>
                <a:off x="2238" y="849"/>
                <a:ext cx="426" cy="2"/>
              </a:xfrm>
              <a:custGeom>
                <a:avLst/>
                <a:gdLst>
                  <a:gd name="T0" fmla="*/ 2052 w 2052"/>
                  <a:gd name="T1" fmla="*/ 0 h 2"/>
                  <a:gd name="T2" fmla="*/ 0 w 2052"/>
                  <a:gd name="T3" fmla="*/ 0 h 2"/>
                  <a:gd name="T4" fmla="*/ 1 w 2052"/>
                  <a:gd name="T5" fmla="*/ 0 h 2"/>
                </a:gdLst>
                <a:ahLst/>
                <a:cxnLst>
                  <a:cxn ang="0">
                    <a:pos x="T0" y="T1"/>
                  </a:cxn>
                  <a:cxn ang="0">
                    <a:pos x="T2" y="T3"/>
                  </a:cxn>
                  <a:cxn ang="0">
                    <a:pos x="T4" y="T5"/>
                  </a:cxn>
                </a:cxnLst>
                <a:rect l="0" t="0" r="r" b="b"/>
                <a:pathLst>
                  <a:path w="2052" h="2">
                    <a:moveTo>
                      <a:pt x="205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 name="Freeform 13"/>
              <p:cNvSpPr>
                <a:spLocks noChangeArrowheads="1"/>
              </p:cNvSpPr>
              <p:nvPr/>
            </p:nvSpPr>
            <p:spPr bwMode="auto">
              <a:xfrm>
                <a:off x="790" y="2505"/>
                <a:ext cx="2" cy="1193"/>
              </a:xfrm>
              <a:custGeom>
                <a:avLst/>
                <a:gdLst>
                  <a:gd name="T0" fmla="*/ 0 w 1"/>
                  <a:gd name="T1" fmla="*/ 5753 h 5753"/>
                  <a:gd name="T2" fmla="*/ 0 w 1"/>
                  <a:gd name="T3" fmla="*/ 0 h 5753"/>
                  <a:gd name="T4" fmla="*/ 1 w 1"/>
                  <a:gd name="T5" fmla="*/ 0 h 5753"/>
                </a:gdLst>
                <a:ahLst/>
                <a:cxnLst>
                  <a:cxn ang="0">
                    <a:pos x="T0" y="T1"/>
                  </a:cxn>
                  <a:cxn ang="0">
                    <a:pos x="T2" y="T3"/>
                  </a:cxn>
                  <a:cxn ang="0">
                    <a:pos x="T4" y="T5"/>
                  </a:cxn>
                </a:cxnLst>
                <a:rect l="0" t="0" r="r" b="b"/>
                <a:pathLst>
                  <a:path w="1" h="5753">
                    <a:moveTo>
                      <a:pt x="0" y="575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 name="Freeform 14"/>
              <p:cNvSpPr>
                <a:spLocks noChangeArrowheads="1"/>
              </p:cNvSpPr>
              <p:nvPr/>
            </p:nvSpPr>
            <p:spPr bwMode="auto">
              <a:xfrm>
                <a:off x="2664" y="2505"/>
                <a:ext cx="2" cy="1193"/>
              </a:xfrm>
              <a:custGeom>
                <a:avLst/>
                <a:gdLst>
                  <a:gd name="T0" fmla="*/ 0 w 1"/>
                  <a:gd name="T1" fmla="*/ 5753 h 5753"/>
                  <a:gd name="T2" fmla="*/ 0 w 1"/>
                  <a:gd name="T3" fmla="*/ 0 h 5753"/>
                  <a:gd name="T4" fmla="*/ 1 w 1"/>
                  <a:gd name="T5" fmla="*/ 0 h 5753"/>
                </a:gdLst>
                <a:ahLst/>
                <a:cxnLst>
                  <a:cxn ang="0">
                    <a:pos x="T0" y="T1"/>
                  </a:cxn>
                  <a:cxn ang="0">
                    <a:pos x="T2" y="T3"/>
                  </a:cxn>
                  <a:cxn ang="0">
                    <a:pos x="T4" y="T5"/>
                  </a:cxn>
                </a:cxnLst>
                <a:rect l="0" t="0" r="r" b="b"/>
                <a:pathLst>
                  <a:path w="1" h="5753">
                    <a:moveTo>
                      <a:pt x="0" y="575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 name="Freeform 15"/>
              <p:cNvSpPr>
                <a:spLocks noChangeArrowheads="1"/>
              </p:cNvSpPr>
              <p:nvPr/>
            </p:nvSpPr>
            <p:spPr bwMode="auto">
              <a:xfrm>
                <a:off x="1215" y="2590"/>
                <a:ext cx="1023" cy="1024"/>
              </a:xfrm>
              <a:custGeom>
                <a:avLst/>
                <a:gdLst>
                  <a:gd name="T0" fmla="*/ 4927 w 4928"/>
                  <a:gd name="T1" fmla="*/ 2465 h 4931"/>
                  <a:gd name="T2" fmla="*/ 4843 w 4928"/>
                  <a:gd name="T3" fmla="*/ 1828 h 4931"/>
                  <a:gd name="T4" fmla="*/ 4597 w 4928"/>
                  <a:gd name="T5" fmla="*/ 1232 h 4931"/>
                  <a:gd name="T6" fmla="*/ 4205 w 4928"/>
                  <a:gd name="T7" fmla="*/ 722 h 4931"/>
                  <a:gd name="T8" fmla="*/ 3695 w 4928"/>
                  <a:gd name="T9" fmla="*/ 330 h 4931"/>
                  <a:gd name="T10" fmla="*/ 3100 w 4928"/>
                  <a:gd name="T11" fmla="*/ 83 h 4931"/>
                  <a:gd name="T12" fmla="*/ 2463 w 4928"/>
                  <a:gd name="T13" fmla="*/ 0 h 4931"/>
                  <a:gd name="T14" fmla="*/ 1826 w 4928"/>
                  <a:gd name="T15" fmla="*/ 83 h 4931"/>
                  <a:gd name="T16" fmla="*/ 1232 w 4928"/>
                  <a:gd name="T17" fmla="*/ 330 h 4931"/>
                  <a:gd name="T18" fmla="*/ 722 w 4928"/>
                  <a:gd name="T19" fmla="*/ 722 h 4931"/>
                  <a:gd name="T20" fmla="*/ 331 w 4928"/>
                  <a:gd name="T21" fmla="*/ 1232 h 4931"/>
                  <a:gd name="T22" fmla="*/ 85 w 4928"/>
                  <a:gd name="T23" fmla="*/ 1828 h 4931"/>
                  <a:gd name="T24" fmla="*/ 0 w 4928"/>
                  <a:gd name="T25" fmla="*/ 2465 h 4931"/>
                  <a:gd name="T26" fmla="*/ 85 w 4928"/>
                  <a:gd name="T27" fmla="*/ 3103 h 4931"/>
                  <a:gd name="T28" fmla="*/ 331 w 4928"/>
                  <a:gd name="T29" fmla="*/ 3699 h 4931"/>
                  <a:gd name="T30" fmla="*/ 722 w 4928"/>
                  <a:gd name="T31" fmla="*/ 4209 h 4931"/>
                  <a:gd name="T32" fmla="*/ 1232 w 4928"/>
                  <a:gd name="T33" fmla="*/ 4601 h 4931"/>
                  <a:gd name="T34" fmla="*/ 1826 w 4928"/>
                  <a:gd name="T35" fmla="*/ 4848 h 4931"/>
                  <a:gd name="T36" fmla="*/ 2463 w 4928"/>
                  <a:gd name="T37" fmla="*/ 4931 h 4931"/>
                  <a:gd name="T38" fmla="*/ 3100 w 4928"/>
                  <a:gd name="T39" fmla="*/ 4848 h 4931"/>
                  <a:gd name="T40" fmla="*/ 3695 w 4928"/>
                  <a:gd name="T41" fmla="*/ 4601 h 4931"/>
                  <a:gd name="T42" fmla="*/ 4205 w 4928"/>
                  <a:gd name="T43" fmla="*/ 4209 h 4931"/>
                  <a:gd name="T44" fmla="*/ 4597 w 4928"/>
                  <a:gd name="T45" fmla="*/ 3699 h 4931"/>
                  <a:gd name="T46" fmla="*/ 4843 w 4928"/>
                  <a:gd name="T47" fmla="*/ 3103 h 4931"/>
                  <a:gd name="T48" fmla="*/ 4927 w 4928"/>
                  <a:gd name="T49" fmla="*/ 2465 h 4931"/>
                  <a:gd name="T50" fmla="*/ 4928 w 4928"/>
                  <a:gd name="T51" fmla="*/ 2465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4931">
                    <a:moveTo>
                      <a:pt x="4927" y="2465"/>
                    </a:moveTo>
                    <a:lnTo>
                      <a:pt x="4843" y="1828"/>
                    </a:lnTo>
                    <a:lnTo>
                      <a:pt x="4597" y="1232"/>
                    </a:lnTo>
                    <a:lnTo>
                      <a:pt x="4205" y="722"/>
                    </a:lnTo>
                    <a:lnTo>
                      <a:pt x="3695" y="330"/>
                    </a:lnTo>
                    <a:lnTo>
                      <a:pt x="3100" y="83"/>
                    </a:lnTo>
                    <a:lnTo>
                      <a:pt x="2463" y="0"/>
                    </a:lnTo>
                    <a:lnTo>
                      <a:pt x="1826" y="83"/>
                    </a:lnTo>
                    <a:lnTo>
                      <a:pt x="1232" y="330"/>
                    </a:lnTo>
                    <a:lnTo>
                      <a:pt x="722" y="722"/>
                    </a:lnTo>
                    <a:lnTo>
                      <a:pt x="331" y="1232"/>
                    </a:lnTo>
                    <a:lnTo>
                      <a:pt x="85" y="1828"/>
                    </a:lnTo>
                    <a:lnTo>
                      <a:pt x="0" y="2465"/>
                    </a:lnTo>
                    <a:lnTo>
                      <a:pt x="85" y="3103"/>
                    </a:lnTo>
                    <a:lnTo>
                      <a:pt x="331" y="3699"/>
                    </a:lnTo>
                    <a:lnTo>
                      <a:pt x="722" y="4209"/>
                    </a:lnTo>
                    <a:lnTo>
                      <a:pt x="1232" y="4601"/>
                    </a:lnTo>
                    <a:lnTo>
                      <a:pt x="1826" y="4848"/>
                    </a:lnTo>
                    <a:lnTo>
                      <a:pt x="2463" y="4931"/>
                    </a:lnTo>
                    <a:lnTo>
                      <a:pt x="3100" y="4848"/>
                    </a:lnTo>
                    <a:lnTo>
                      <a:pt x="3695" y="4601"/>
                    </a:lnTo>
                    <a:lnTo>
                      <a:pt x="4205" y="4209"/>
                    </a:lnTo>
                    <a:lnTo>
                      <a:pt x="4597" y="3699"/>
                    </a:lnTo>
                    <a:lnTo>
                      <a:pt x="4843" y="3103"/>
                    </a:lnTo>
                    <a:lnTo>
                      <a:pt x="4927" y="2465"/>
                    </a:lnTo>
                    <a:lnTo>
                      <a:pt x="4928" y="246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 name="Freeform 16"/>
              <p:cNvSpPr>
                <a:spLocks noChangeArrowheads="1"/>
              </p:cNvSpPr>
              <p:nvPr/>
            </p:nvSpPr>
            <p:spPr bwMode="auto">
              <a:xfrm>
                <a:off x="790" y="3698"/>
                <a:ext cx="1874" cy="2"/>
              </a:xfrm>
              <a:custGeom>
                <a:avLst/>
                <a:gdLst>
                  <a:gd name="T0" fmla="*/ 0 w 9032"/>
                  <a:gd name="T1" fmla="*/ 0 h 2"/>
                  <a:gd name="T2" fmla="*/ 9031 w 9032"/>
                  <a:gd name="T3" fmla="*/ 0 h 2"/>
                  <a:gd name="T4" fmla="*/ 9032 w 9032"/>
                  <a:gd name="T5" fmla="*/ 0 h 2"/>
                </a:gdLst>
                <a:ahLst/>
                <a:cxnLst>
                  <a:cxn ang="0">
                    <a:pos x="T0" y="T1"/>
                  </a:cxn>
                  <a:cxn ang="0">
                    <a:pos x="T2" y="T3"/>
                  </a:cxn>
                  <a:cxn ang="0">
                    <a:pos x="T4" y="T5"/>
                  </a:cxn>
                </a:cxnLst>
                <a:rect l="0" t="0" r="r" b="b"/>
                <a:pathLst>
                  <a:path w="9032" h="2">
                    <a:moveTo>
                      <a:pt x="0" y="0"/>
                    </a:moveTo>
                    <a:lnTo>
                      <a:pt x="9031" y="0"/>
                    </a:lnTo>
                    <a:lnTo>
                      <a:pt x="903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7" name="Freeform 17"/>
              <p:cNvSpPr>
                <a:spLocks noChangeArrowheads="1"/>
              </p:cNvSpPr>
              <p:nvPr/>
            </p:nvSpPr>
            <p:spPr bwMode="auto">
              <a:xfrm>
                <a:off x="790" y="2505"/>
                <a:ext cx="1874" cy="2"/>
              </a:xfrm>
              <a:custGeom>
                <a:avLst/>
                <a:gdLst>
                  <a:gd name="T0" fmla="*/ 9031 w 9031"/>
                  <a:gd name="T1" fmla="*/ 0 h 2"/>
                  <a:gd name="T2" fmla="*/ 0 w 9031"/>
                  <a:gd name="T3" fmla="*/ 0 h 2"/>
                  <a:gd name="T4" fmla="*/ 1 w 9031"/>
                  <a:gd name="T5" fmla="*/ 0 h 2"/>
                </a:gdLst>
                <a:ahLst/>
                <a:cxnLst>
                  <a:cxn ang="0">
                    <a:pos x="T0" y="T1"/>
                  </a:cxn>
                  <a:cxn ang="0">
                    <a:pos x="T2" y="T3"/>
                  </a:cxn>
                  <a:cxn ang="0">
                    <a:pos x="T4" y="T5"/>
                  </a:cxn>
                </a:cxnLst>
                <a:rect l="0" t="0" r="r" b="b"/>
                <a:pathLst>
                  <a:path w="9031" h="2">
                    <a:moveTo>
                      <a:pt x="9031"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8" name="Freeform 18"/>
              <p:cNvSpPr>
                <a:spLocks noChangeArrowheads="1"/>
              </p:cNvSpPr>
              <p:nvPr/>
            </p:nvSpPr>
            <p:spPr bwMode="auto">
              <a:xfrm>
                <a:off x="3243" y="849"/>
                <a:ext cx="1194" cy="1193"/>
              </a:xfrm>
              <a:custGeom>
                <a:avLst/>
                <a:gdLst>
                  <a:gd name="T0" fmla="*/ 5746 w 5747"/>
                  <a:gd name="T1" fmla="*/ 2877 h 5754"/>
                  <a:gd name="T2" fmla="*/ 5648 w 5747"/>
                  <a:gd name="T3" fmla="*/ 2132 h 5754"/>
                  <a:gd name="T4" fmla="*/ 5361 w 5747"/>
                  <a:gd name="T5" fmla="*/ 1439 h 5754"/>
                  <a:gd name="T6" fmla="*/ 4905 w 5747"/>
                  <a:gd name="T7" fmla="*/ 842 h 5754"/>
                  <a:gd name="T8" fmla="*/ 4309 w 5747"/>
                  <a:gd name="T9" fmla="*/ 386 h 5754"/>
                  <a:gd name="T10" fmla="*/ 3617 w 5747"/>
                  <a:gd name="T11" fmla="*/ 98 h 5754"/>
                  <a:gd name="T12" fmla="*/ 2873 w 5747"/>
                  <a:gd name="T13" fmla="*/ 0 h 5754"/>
                  <a:gd name="T14" fmla="*/ 2129 w 5747"/>
                  <a:gd name="T15" fmla="*/ 98 h 5754"/>
                  <a:gd name="T16" fmla="*/ 1436 w 5747"/>
                  <a:gd name="T17" fmla="*/ 386 h 5754"/>
                  <a:gd name="T18" fmla="*/ 841 w 5747"/>
                  <a:gd name="T19" fmla="*/ 842 h 5754"/>
                  <a:gd name="T20" fmla="*/ 385 w 5747"/>
                  <a:gd name="T21" fmla="*/ 1439 h 5754"/>
                  <a:gd name="T22" fmla="*/ 98 w 5747"/>
                  <a:gd name="T23" fmla="*/ 2132 h 5754"/>
                  <a:gd name="T24" fmla="*/ 0 w 5747"/>
                  <a:gd name="T25" fmla="*/ 2877 h 5754"/>
                  <a:gd name="T26" fmla="*/ 98 w 5747"/>
                  <a:gd name="T27" fmla="*/ 3621 h 5754"/>
                  <a:gd name="T28" fmla="*/ 385 w 5747"/>
                  <a:gd name="T29" fmla="*/ 4315 h 5754"/>
                  <a:gd name="T30" fmla="*/ 841 w 5747"/>
                  <a:gd name="T31" fmla="*/ 4911 h 5754"/>
                  <a:gd name="T32" fmla="*/ 1436 w 5747"/>
                  <a:gd name="T33" fmla="*/ 5368 h 5754"/>
                  <a:gd name="T34" fmla="*/ 2129 w 5747"/>
                  <a:gd name="T35" fmla="*/ 5656 h 5754"/>
                  <a:gd name="T36" fmla="*/ 2873 w 5747"/>
                  <a:gd name="T37" fmla="*/ 5754 h 5754"/>
                  <a:gd name="T38" fmla="*/ 3617 w 5747"/>
                  <a:gd name="T39" fmla="*/ 5656 h 5754"/>
                  <a:gd name="T40" fmla="*/ 4309 w 5747"/>
                  <a:gd name="T41" fmla="*/ 5368 h 5754"/>
                  <a:gd name="T42" fmla="*/ 4905 w 5747"/>
                  <a:gd name="T43" fmla="*/ 4911 h 5754"/>
                  <a:gd name="T44" fmla="*/ 5361 w 5747"/>
                  <a:gd name="T45" fmla="*/ 4315 h 5754"/>
                  <a:gd name="T46" fmla="*/ 5648 w 5747"/>
                  <a:gd name="T47" fmla="*/ 3621 h 5754"/>
                  <a:gd name="T48" fmla="*/ 5746 w 5747"/>
                  <a:gd name="T49" fmla="*/ 2877 h 5754"/>
                  <a:gd name="T50" fmla="*/ 5747 w 5747"/>
                  <a:gd name="T51" fmla="*/ 2877 h 5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47" h="5754">
                    <a:moveTo>
                      <a:pt x="5746" y="2877"/>
                    </a:moveTo>
                    <a:lnTo>
                      <a:pt x="5648" y="2132"/>
                    </a:lnTo>
                    <a:lnTo>
                      <a:pt x="5361" y="1439"/>
                    </a:lnTo>
                    <a:lnTo>
                      <a:pt x="4905" y="842"/>
                    </a:lnTo>
                    <a:lnTo>
                      <a:pt x="4309" y="386"/>
                    </a:lnTo>
                    <a:lnTo>
                      <a:pt x="3617" y="98"/>
                    </a:lnTo>
                    <a:lnTo>
                      <a:pt x="2873" y="0"/>
                    </a:lnTo>
                    <a:lnTo>
                      <a:pt x="2129" y="98"/>
                    </a:lnTo>
                    <a:lnTo>
                      <a:pt x="1436" y="386"/>
                    </a:lnTo>
                    <a:lnTo>
                      <a:pt x="841" y="842"/>
                    </a:lnTo>
                    <a:lnTo>
                      <a:pt x="385" y="1439"/>
                    </a:lnTo>
                    <a:lnTo>
                      <a:pt x="98" y="2132"/>
                    </a:lnTo>
                    <a:lnTo>
                      <a:pt x="0" y="2877"/>
                    </a:lnTo>
                    <a:lnTo>
                      <a:pt x="98" y="3621"/>
                    </a:lnTo>
                    <a:lnTo>
                      <a:pt x="385" y="4315"/>
                    </a:lnTo>
                    <a:lnTo>
                      <a:pt x="841" y="4911"/>
                    </a:lnTo>
                    <a:lnTo>
                      <a:pt x="1436" y="5368"/>
                    </a:lnTo>
                    <a:lnTo>
                      <a:pt x="2129" y="5656"/>
                    </a:lnTo>
                    <a:lnTo>
                      <a:pt x="2873" y="5754"/>
                    </a:lnTo>
                    <a:lnTo>
                      <a:pt x="3617" y="5656"/>
                    </a:lnTo>
                    <a:lnTo>
                      <a:pt x="4309" y="5368"/>
                    </a:lnTo>
                    <a:lnTo>
                      <a:pt x="4905" y="4911"/>
                    </a:lnTo>
                    <a:lnTo>
                      <a:pt x="5361" y="4315"/>
                    </a:lnTo>
                    <a:lnTo>
                      <a:pt x="5648" y="3621"/>
                    </a:lnTo>
                    <a:lnTo>
                      <a:pt x="5746" y="2877"/>
                    </a:lnTo>
                    <a:lnTo>
                      <a:pt x="5747" y="2877"/>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9" name="Freeform 19"/>
              <p:cNvSpPr>
                <a:spLocks noChangeArrowheads="1"/>
              </p:cNvSpPr>
              <p:nvPr/>
            </p:nvSpPr>
            <p:spPr bwMode="auto">
              <a:xfrm>
                <a:off x="3328" y="423"/>
                <a:ext cx="511" cy="2"/>
              </a:xfrm>
              <a:custGeom>
                <a:avLst/>
                <a:gdLst>
                  <a:gd name="T0" fmla="*/ 0 w 2464"/>
                  <a:gd name="T1" fmla="*/ 0 h 2"/>
                  <a:gd name="T2" fmla="*/ 2463 w 2464"/>
                  <a:gd name="T3" fmla="*/ 0 h 2"/>
                  <a:gd name="T4" fmla="*/ 2464 w 2464"/>
                  <a:gd name="T5" fmla="*/ 0 h 2"/>
                </a:gdLst>
                <a:ahLst/>
                <a:cxnLst>
                  <a:cxn ang="0">
                    <a:pos x="T0" y="T1"/>
                  </a:cxn>
                  <a:cxn ang="0">
                    <a:pos x="T2" y="T3"/>
                  </a:cxn>
                  <a:cxn ang="0">
                    <a:pos x="T4" y="T5"/>
                  </a:cxn>
                </a:cxnLst>
                <a:rect l="0" t="0" r="r" b="b"/>
                <a:pathLst>
                  <a:path w="2464" h="2">
                    <a:moveTo>
                      <a:pt x="0" y="0"/>
                    </a:moveTo>
                    <a:lnTo>
                      <a:pt x="2463" y="0"/>
                    </a:lnTo>
                    <a:lnTo>
                      <a:pt x="246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0" name="Freeform 20"/>
              <p:cNvSpPr>
                <a:spLocks noChangeArrowheads="1"/>
              </p:cNvSpPr>
              <p:nvPr/>
            </p:nvSpPr>
            <p:spPr bwMode="auto">
              <a:xfrm>
                <a:off x="3839" y="423"/>
                <a:ext cx="512" cy="2"/>
              </a:xfrm>
              <a:custGeom>
                <a:avLst/>
                <a:gdLst>
                  <a:gd name="T0" fmla="*/ 0 w 2464"/>
                  <a:gd name="T1" fmla="*/ 0 h 2"/>
                  <a:gd name="T2" fmla="*/ 2463 w 2464"/>
                  <a:gd name="T3" fmla="*/ 0 h 2"/>
                  <a:gd name="T4" fmla="*/ 2464 w 2464"/>
                  <a:gd name="T5" fmla="*/ 0 h 2"/>
                </a:gdLst>
                <a:ahLst/>
                <a:cxnLst>
                  <a:cxn ang="0">
                    <a:pos x="T0" y="T1"/>
                  </a:cxn>
                  <a:cxn ang="0">
                    <a:pos x="T2" y="T3"/>
                  </a:cxn>
                  <a:cxn ang="0">
                    <a:pos x="T4" y="T5"/>
                  </a:cxn>
                </a:cxnLst>
                <a:rect l="0" t="0" r="r" b="b"/>
                <a:pathLst>
                  <a:path w="2464" h="2">
                    <a:moveTo>
                      <a:pt x="0" y="0"/>
                    </a:moveTo>
                    <a:lnTo>
                      <a:pt x="2463" y="0"/>
                    </a:lnTo>
                    <a:lnTo>
                      <a:pt x="246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1" name="Freeform 21"/>
              <p:cNvSpPr>
                <a:spLocks noChangeArrowheads="1"/>
              </p:cNvSpPr>
              <p:nvPr/>
            </p:nvSpPr>
            <p:spPr bwMode="auto">
              <a:xfrm>
                <a:off x="3328" y="423"/>
                <a:ext cx="2" cy="715"/>
              </a:xfrm>
              <a:custGeom>
                <a:avLst/>
                <a:gdLst>
                  <a:gd name="T0" fmla="*/ 0 w 1"/>
                  <a:gd name="T1" fmla="*/ 0 h 3450"/>
                  <a:gd name="T2" fmla="*/ 0 w 1"/>
                  <a:gd name="T3" fmla="*/ 3450 h 3450"/>
                  <a:gd name="T4" fmla="*/ 1 w 1"/>
                  <a:gd name="T5" fmla="*/ 3450 h 3450"/>
                </a:gdLst>
                <a:ahLst/>
                <a:cxnLst>
                  <a:cxn ang="0">
                    <a:pos x="T0" y="T1"/>
                  </a:cxn>
                  <a:cxn ang="0">
                    <a:pos x="T2" y="T3"/>
                  </a:cxn>
                  <a:cxn ang="0">
                    <a:pos x="T4" y="T5"/>
                  </a:cxn>
                </a:cxnLst>
                <a:rect l="0" t="0" r="r" b="b"/>
                <a:pathLst>
                  <a:path w="1" h="3450">
                    <a:moveTo>
                      <a:pt x="0" y="0"/>
                    </a:moveTo>
                    <a:lnTo>
                      <a:pt x="0" y="3450"/>
                    </a:lnTo>
                    <a:lnTo>
                      <a:pt x="1" y="345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2" name="Freeform 22"/>
              <p:cNvSpPr>
                <a:spLocks noChangeArrowheads="1"/>
              </p:cNvSpPr>
              <p:nvPr/>
            </p:nvSpPr>
            <p:spPr bwMode="auto">
              <a:xfrm>
                <a:off x="4351" y="423"/>
                <a:ext cx="1" cy="715"/>
              </a:xfrm>
              <a:custGeom>
                <a:avLst/>
                <a:gdLst>
                  <a:gd name="T0" fmla="*/ 0 w 1"/>
                  <a:gd name="T1" fmla="*/ 3450 h 3450"/>
                  <a:gd name="T2" fmla="*/ 0 w 1"/>
                  <a:gd name="T3" fmla="*/ 0 h 3450"/>
                  <a:gd name="T4" fmla="*/ 1 w 1"/>
                  <a:gd name="T5" fmla="*/ 0 h 3450"/>
                </a:gdLst>
                <a:ahLst/>
                <a:cxnLst>
                  <a:cxn ang="0">
                    <a:pos x="T0" y="T1"/>
                  </a:cxn>
                  <a:cxn ang="0">
                    <a:pos x="T2" y="T3"/>
                  </a:cxn>
                  <a:cxn ang="0">
                    <a:pos x="T4" y="T5"/>
                  </a:cxn>
                </a:cxnLst>
                <a:rect l="0" t="0" r="r" b="b"/>
                <a:pathLst>
                  <a:path w="1" h="3450">
                    <a:moveTo>
                      <a:pt x="0" y="345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3" name="Group 23"/>
            <p:cNvGrpSpPr>
              <a:grpSpLocks/>
            </p:cNvGrpSpPr>
            <p:nvPr/>
          </p:nvGrpSpPr>
          <p:grpSpPr bwMode="auto">
            <a:xfrm>
              <a:off x="674" y="313"/>
              <a:ext cx="3838" cy="3452"/>
              <a:chOff x="1437" y="999"/>
              <a:chExt cx="2312" cy="2080"/>
            </a:xfrm>
          </p:grpSpPr>
          <p:sp>
            <p:nvSpPr>
              <p:cNvPr id="14" name="Freeform 24"/>
              <p:cNvSpPr>
                <a:spLocks noChangeArrowheads="1"/>
              </p:cNvSpPr>
              <p:nvPr/>
            </p:nvSpPr>
            <p:spPr bwMode="auto">
              <a:xfrm>
                <a:off x="2071" y="1007"/>
                <a:ext cx="1" cy="103"/>
              </a:xfrm>
              <a:custGeom>
                <a:avLst/>
                <a:gdLst>
                  <a:gd name="T0" fmla="*/ 0 w 1"/>
                  <a:gd name="T1" fmla="*/ 0 h 831"/>
                  <a:gd name="T2" fmla="*/ 0 w 1"/>
                  <a:gd name="T3" fmla="*/ 831 h 831"/>
                  <a:gd name="T4" fmla="*/ 1 w 1"/>
                  <a:gd name="T5" fmla="*/ 831 h 831"/>
                </a:gdLst>
                <a:ahLst/>
                <a:cxnLst>
                  <a:cxn ang="0">
                    <a:pos x="T0" y="T1"/>
                  </a:cxn>
                  <a:cxn ang="0">
                    <a:pos x="T2" y="T3"/>
                  </a:cxn>
                  <a:cxn ang="0">
                    <a:pos x="T4" y="T5"/>
                  </a:cxn>
                </a:cxnLst>
                <a:rect l="0" t="0" r="r" b="b"/>
                <a:pathLst>
                  <a:path w="1" h="831">
                    <a:moveTo>
                      <a:pt x="0" y="0"/>
                    </a:moveTo>
                    <a:lnTo>
                      <a:pt x="0" y="831"/>
                    </a:lnTo>
                    <a:lnTo>
                      <a:pt x="1" y="83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 name="Freeform 25"/>
              <p:cNvSpPr>
                <a:spLocks noChangeArrowheads="1"/>
              </p:cNvSpPr>
              <p:nvPr/>
            </p:nvSpPr>
            <p:spPr bwMode="auto">
              <a:xfrm>
                <a:off x="2071" y="1143"/>
                <a:ext cx="1" cy="33"/>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 name="Freeform 26"/>
              <p:cNvSpPr>
                <a:spLocks noChangeArrowheads="1"/>
              </p:cNvSpPr>
              <p:nvPr/>
            </p:nvSpPr>
            <p:spPr bwMode="auto">
              <a:xfrm>
                <a:off x="2071" y="1208"/>
                <a:ext cx="1" cy="163"/>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 name="Freeform 27"/>
              <p:cNvSpPr>
                <a:spLocks noChangeArrowheads="1"/>
              </p:cNvSpPr>
              <p:nvPr/>
            </p:nvSpPr>
            <p:spPr bwMode="auto">
              <a:xfrm>
                <a:off x="2071" y="1404"/>
                <a:ext cx="1" cy="33"/>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 name="Freeform 28"/>
              <p:cNvSpPr>
                <a:spLocks noChangeArrowheads="1"/>
              </p:cNvSpPr>
              <p:nvPr/>
            </p:nvSpPr>
            <p:spPr bwMode="auto">
              <a:xfrm>
                <a:off x="2071" y="1469"/>
                <a:ext cx="1" cy="163"/>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 name="Freeform 29"/>
              <p:cNvSpPr>
                <a:spLocks noChangeArrowheads="1"/>
              </p:cNvSpPr>
              <p:nvPr/>
            </p:nvSpPr>
            <p:spPr bwMode="auto">
              <a:xfrm>
                <a:off x="2071" y="1665"/>
                <a:ext cx="1" cy="33"/>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 name="Freeform 30"/>
              <p:cNvSpPr>
                <a:spLocks noChangeArrowheads="1"/>
              </p:cNvSpPr>
              <p:nvPr/>
            </p:nvSpPr>
            <p:spPr bwMode="auto">
              <a:xfrm>
                <a:off x="2071" y="1730"/>
                <a:ext cx="1" cy="163"/>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 name="Freeform 31"/>
              <p:cNvSpPr>
                <a:spLocks noChangeArrowheads="1"/>
              </p:cNvSpPr>
              <p:nvPr/>
            </p:nvSpPr>
            <p:spPr bwMode="auto">
              <a:xfrm>
                <a:off x="2071" y="1926"/>
                <a:ext cx="1" cy="33"/>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 name="Freeform 32"/>
              <p:cNvSpPr>
                <a:spLocks noChangeArrowheads="1"/>
              </p:cNvSpPr>
              <p:nvPr/>
            </p:nvSpPr>
            <p:spPr bwMode="auto">
              <a:xfrm>
                <a:off x="2071" y="1991"/>
                <a:ext cx="1" cy="104"/>
              </a:xfrm>
              <a:custGeom>
                <a:avLst/>
                <a:gdLst>
                  <a:gd name="T0" fmla="*/ 0 w 1"/>
                  <a:gd name="T1" fmla="*/ 0 h 831"/>
                  <a:gd name="T2" fmla="*/ 0 w 1"/>
                  <a:gd name="T3" fmla="*/ 831 h 831"/>
                  <a:gd name="T4" fmla="*/ 1 w 1"/>
                  <a:gd name="T5" fmla="*/ 831 h 831"/>
                </a:gdLst>
                <a:ahLst/>
                <a:cxnLst>
                  <a:cxn ang="0">
                    <a:pos x="T0" y="T1"/>
                  </a:cxn>
                  <a:cxn ang="0">
                    <a:pos x="T2" y="T3"/>
                  </a:cxn>
                  <a:cxn ang="0">
                    <a:pos x="T4" y="T5"/>
                  </a:cxn>
                </a:cxnLst>
                <a:rect l="0" t="0" r="r" b="b"/>
                <a:pathLst>
                  <a:path w="1" h="831">
                    <a:moveTo>
                      <a:pt x="0" y="0"/>
                    </a:moveTo>
                    <a:lnTo>
                      <a:pt x="0" y="831"/>
                    </a:lnTo>
                    <a:lnTo>
                      <a:pt x="1" y="83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 name="Freeform 33"/>
              <p:cNvSpPr>
                <a:spLocks noChangeArrowheads="1"/>
              </p:cNvSpPr>
              <p:nvPr/>
            </p:nvSpPr>
            <p:spPr bwMode="auto">
              <a:xfrm>
                <a:off x="2505" y="1682"/>
                <a:ext cx="188" cy="1"/>
              </a:xfrm>
              <a:custGeom>
                <a:avLst/>
                <a:gdLst>
                  <a:gd name="T0" fmla="*/ 1507 w 1507"/>
                  <a:gd name="T1" fmla="*/ 0 h 1"/>
                  <a:gd name="T2" fmla="*/ 0 w 1507"/>
                  <a:gd name="T3" fmla="*/ 0 h 1"/>
                  <a:gd name="T4" fmla="*/ 1 w 1507"/>
                  <a:gd name="T5" fmla="*/ 0 h 1"/>
                </a:gdLst>
                <a:ahLst/>
                <a:cxnLst>
                  <a:cxn ang="0">
                    <a:pos x="T0" y="T1"/>
                  </a:cxn>
                  <a:cxn ang="0">
                    <a:pos x="T2" y="T3"/>
                  </a:cxn>
                  <a:cxn ang="0">
                    <a:pos x="T4" y="T5"/>
                  </a:cxn>
                </a:cxnLst>
                <a:rect l="0" t="0" r="r" b="b"/>
                <a:pathLst>
                  <a:path w="1507" h="1">
                    <a:moveTo>
                      <a:pt x="1507"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 name="Freeform 34"/>
              <p:cNvSpPr>
                <a:spLocks noChangeArrowheads="1"/>
              </p:cNvSpPr>
              <p:nvPr/>
            </p:nvSpPr>
            <p:spPr bwMode="auto">
              <a:xfrm>
                <a:off x="2439" y="1682"/>
                <a:ext cx="33" cy="1"/>
              </a:xfrm>
              <a:custGeom>
                <a:avLst/>
                <a:gdLst>
                  <a:gd name="T0" fmla="*/ 260 w 260"/>
                  <a:gd name="T1" fmla="*/ 0 h 1"/>
                  <a:gd name="T2" fmla="*/ 0 w 260"/>
                  <a:gd name="T3" fmla="*/ 0 h 1"/>
                  <a:gd name="T4" fmla="*/ 1 w 260"/>
                  <a:gd name="T5" fmla="*/ 0 h 1"/>
                </a:gdLst>
                <a:ahLst/>
                <a:cxnLst>
                  <a:cxn ang="0">
                    <a:pos x="T0" y="T1"/>
                  </a:cxn>
                  <a:cxn ang="0">
                    <a:pos x="T2" y="T3"/>
                  </a:cxn>
                  <a:cxn ang="0">
                    <a:pos x="T4" y="T5"/>
                  </a:cxn>
                </a:cxnLst>
                <a:rect l="0" t="0" r="r" b="b"/>
                <a:pathLst>
                  <a:path w="260" h="1">
                    <a:moveTo>
                      <a:pt x="260"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 name="Freeform 35"/>
              <p:cNvSpPr>
                <a:spLocks noChangeArrowheads="1"/>
              </p:cNvSpPr>
              <p:nvPr/>
            </p:nvSpPr>
            <p:spPr bwMode="auto">
              <a:xfrm>
                <a:off x="2244" y="1682"/>
                <a:ext cx="163" cy="1"/>
              </a:xfrm>
              <a:custGeom>
                <a:avLst/>
                <a:gdLst>
                  <a:gd name="T0" fmla="*/ 1304 w 1304"/>
                  <a:gd name="T1" fmla="*/ 0 h 1"/>
                  <a:gd name="T2" fmla="*/ 0 w 1304"/>
                  <a:gd name="T3" fmla="*/ 0 h 1"/>
                  <a:gd name="T4" fmla="*/ 1 w 1304"/>
                  <a:gd name="T5" fmla="*/ 0 h 1"/>
                </a:gdLst>
                <a:ahLst/>
                <a:cxnLst>
                  <a:cxn ang="0">
                    <a:pos x="T0" y="T1"/>
                  </a:cxn>
                  <a:cxn ang="0">
                    <a:pos x="T2" y="T3"/>
                  </a:cxn>
                  <a:cxn ang="0">
                    <a:pos x="T4" y="T5"/>
                  </a:cxn>
                </a:cxnLst>
                <a:rect l="0" t="0" r="r" b="b"/>
                <a:pathLst>
                  <a:path w="1304" h="1">
                    <a:moveTo>
                      <a:pt x="1304"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 name="Freeform 36"/>
              <p:cNvSpPr>
                <a:spLocks noChangeArrowheads="1"/>
              </p:cNvSpPr>
              <p:nvPr/>
            </p:nvSpPr>
            <p:spPr bwMode="auto">
              <a:xfrm>
                <a:off x="2179" y="1682"/>
                <a:ext cx="32" cy="1"/>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 name="Freeform 37"/>
              <p:cNvSpPr>
                <a:spLocks noChangeArrowheads="1"/>
              </p:cNvSpPr>
              <p:nvPr/>
            </p:nvSpPr>
            <p:spPr bwMode="auto">
              <a:xfrm>
                <a:off x="1983" y="1682"/>
                <a:ext cx="163" cy="1"/>
              </a:xfrm>
              <a:custGeom>
                <a:avLst/>
                <a:gdLst>
                  <a:gd name="T0" fmla="*/ 1304 w 1304"/>
                  <a:gd name="T1" fmla="*/ 0 h 1"/>
                  <a:gd name="T2" fmla="*/ 0 w 1304"/>
                  <a:gd name="T3" fmla="*/ 0 h 1"/>
                  <a:gd name="T4" fmla="*/ 1 w 1304"/>
                  <a:gd name="T5" fmla="*/ 0 h 1"/>
                </a:gdLst>
                <a:ahLst/>
                <a:cxnLst>
                  <a:cxn ang="0">
                    <a:pos x="T0" y="T1"/>
                  </a:cxn>
                  <a:cxn ang="0">
                    <a:pos x="T2" y="T3"/>
                  </a:cxn>
                  <a:cxn ang="0">
                    <a:pos x="T4" y="T5"/>
                  </a:cxn>
                </a:cxnLst>
                <a:rect l="0" t="0" r="r" b="b"/>
                <a:pathLst>
                  <a:path w="1304" h="1">
                    <a:moveTo>
                      <a:pt x="1304"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 name="Freeform 38"/>
              <p:cNvSpPr>
                <a:spLocks noChangeArrowheads="1"/>
              </p:cNvSpPr>
              <p:nvPr/>
            </p:nvSpPr>
            <p:spPr bwMode="auto">
              <a:xfrm>
                <a:off x="1918" y="1682"/>
                <a:ext cx="33" cy="1"/>
              </a:xfrm>
              <a:custGeom>
                <a:avLst/>
                <a:gdLst>
                  <a:gd name="T0" fmla="*/ 260 w 260"/>
                  <a:gd name="T1" fmla="*/ 0 h 1"/>
                  <a:gd name="T2" fmla="*/ 0 w 260"/>
                  <a:gd name="T3" fmla="*/ 0 h 1"/>
                  <a:gd name="T4" fmla="*/ 1 w 260"/>
                  <a:gd name="T5" fmla="*/ 0 h 1"/>
                </a:gdLst>
                <a:ahLst/>
                <a:cxnLst>
                  <a:cxn ang="0">
                    <a:pos x="T0" y="T1"/>
                  </a:cxn>
                  <a:cxn ang="0">
                    <a:pos x="T2" y="T3"/>
                  </a:cxn>
                  <a:cxn ang="0">
                    <a:pos x="T4" y="T5"/>
                  </a:cxn>
                </a:cxnLst>
                <a:rect l="0" t="0" r="r" b="b"/>
                <a:pathLst>
                  <a:path w="260" h="1">
                    <a:moveTo>
                      <a:pt x="260"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 name="Freeform 39"/>
              <p:cNvSpPr>
                <a:spLocks noChangeArrowheads="1"/>
              </p:cNvSpPr>
              <p:nvPr/>
            </p:nvSpPr>
            <p:spPr bwMode="auto">
              <a:xfrm>
                <a:off x="1723" y="1682"/>
                <a:ext cx="163" cy="1"/>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 name="Freeform 40"/>
              <p:cNvSpPr>
                <a:spLocks noChangeArrowheads="1"/>
              </p:cNvSpPr>
              <p:nvPr/>
            </p:nvSpPr>
            <p:spPr bwMode="auto">
              <a:xfrm>
                <a:off x="1657" y="1682"/>
                <a:ext cx="33" cy="1"/>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 name="Freeform 41"/>
              <p:cNvSpPr>
                <a:spLocks noChangeArrowheads="1"/>
              </p:cNvSpPr>
              <p:nvPr/>
            </p:nvSpPr>
            <p:spPr bwMode="auto">
              <a:xfrm>
                <a:off x="1437" y="1682"/>
                <a:ext cx="188" cy="1"/>
              </a:xfrm>
              <a:custGeom>
                <a:avLst/>
                <a:gdLst>
                  <a:gd name="T0" fmla="*/ 1507 w 1507"/>
                  <a:gd name="T1" fmla="*/ 0 h 1"/>
                  <a:gd name="T2" fmla="*/ 0 w 1507"/>
                  <a:gd name="T3" fmla="*/ 0 h 1"/>
                  <a:gd name="T4" fmla="*/ 1 w 1507"/>
                  <a:gd name="T5" fmla="*/ 0 h 1"/>
                </a:gdLst>
                <a:ahLst/>
                <a:cxnLst>
                  <a:cxn ang="0">
                    <a:pos x="T0" y="T1"/>
                  </a:cxn>
                  <a:cxn ang="0">
                    <a:pos x="T2" y="T3"/>
                  </a:cxn>
                  <a:cxn ang="0">
                    <a:pos x="T4" y="T5"/>
                  </a:cxn>
                </a:cxnLst>
                <a:rect l="0" t="0" r="r" b="b"/>
                <a:pathLst>
                  <a:path w="1507" h="1">
                    <a:moveTo>
                      <a:pt x="1507"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 name="Line 42"/>
              <p:cNvSpPr>
                <a:spLocks noChangeShapeType="1"/>
              </p:cNvSpPr>
              <p:nvPr/>
            </p:nvSpPr>
            <p:spPr bwMode="auto">
              <a:xfrm>
                <a:off x="3344" y="999"/>
                <a:ext cx="1"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43"/>
              <p:cNvSpPr>
                <a:spLocks noChangeShapeType="1"/>
              </p:cNvSpPr>
              <p:nvPr/>
            </p:nvSpPr>
            <p:spPr bwMode="auto">
              <a:xfrm>
                <a:off x="3344" y="1122"/>
                <a:ext cx="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44"/>
              <p:cNvSpPr>
                <a:spLocks noChangeArrowheads="1"/>
              </p:cNvSpPr>
              <p:nvPr/>
            </p:nvSpPr>
            <p:spPr bwMode="auto">
              <a:xfrm>
                <a:off x="3344" y="1155"/>
                <a:ext cx="1" cy="33"/>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 name="Freeform 45"/>
              <p:cNvSpPr>
                <a:spLocks noChangeArrowheads="1"/>
              </p:cNvSpPr>
              <p:nvPr/>
            </p:nvSpPr>
            <p:spPr bwMode="auto">
              <a:xfrm>
                <a:off x="3344" y="1220"/>
                <a:ext cx="1" cy="163"/>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 name="Freeform 46"/>
              <p:cNvSpPr>
                <a:spLocks noChangeArrowheads="1"/>
              </p:cNvSpPr>
              <p:nvPr/>
            </p:nvSpPr>
            <p:spPr bwMode="auto">
              <a:xfrm>
                <a:off x="3344" y="1416"/>
                <a:ext cx="1" cy="33"/>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 name="Freeform 47"/>
              <p:cNvSpPr>
                <a:spLocks noChangeArrowheads="1"/>
              </p:cNvSpPr>
              <p:nvPr/>
            </p:nvSpPr>
            <p:spPr bwMode="auto">
              <a:xfrm>
                <a:off x="3344" y="1481"/>
                <a:ext cx="1" cy="163"/>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 name="Freeform 48"/>
              <p:cNvSpPr>
                <a:spLocks noChangeArrowheads="1"/>
              </p:cNvSpPr>
              <p:nvPr/>
            </p:nvSpPr>
            <p:spPr bwMode="auto">
              <a:xfrm>
                <a:off x="3344" y="1677"/>
                <a:ext cx="1" cy="33"/>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 name="Freeform 49"/>
              <p:cNvSpPr>
                <a:spLocks noChangeArrowheads="1"/>
              </p:cNvSpPr>
              <p:nvPr/>
            </p:nvSpPr>
            <p:spPr bwMode="auto">
              <a:xfrm>
                <a:off x="3344" y="1742"/>
                <a:ext cx="1" cy="163"/>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 name="Freeform 50"/>
              <p:cNvSpPr>
                <a:spLocks noChangeArrowheads="1"/>
              </p:cNvSpPr>
              <p:nvPr/>
            </p:nvSpPr>
            <p:spPr bwMode="auto">
              <a:xfrm>
                <a:off x="3344" y="1938"/>
                <a:ext cx="1" cy="33"/>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 name="Freeform 51"/>
              <p:cNvSpPr>
                <a:spLocks noChangeArrowheads="1"/>
              </p:cNvSpPr>
              <p:nvPr/>
            </p:nvSpPr>
            <p:spPr bwMode="auto">
              <a:xfrm>
                <a:off x="3344" y="2003"/>
                <a:ext cx="1" cy="124"/>
              </a:xfrm>
              <a:custGeom>
                <a:avLst/>
                <a:gdLst>
                  <a:gd name="T0" fmla="*/ 0 w 1"/>
                  <a:gd name="T1" fmla="*/ 0 h 991"/>
                  <a:gd name="T2" fmla="*/ 0 w 1"/>
                  <a:gd name="T3" fmla="*/ 991 h 991"/>
                  <a:gd name="T4" fmla="*/ 1 w 1"/>
                  <a:gd name="T5" fmla="*/ 991 h 991"/>
                </a:gdLst>
                <a:ahLst/>
                <a:cxnLst>
                  <a:cxn ang="0">
                    <a:pos x="T0" y="T1"/>
                  </a:cxn>
                  <a:cxn ang="0">
                    <a:pos x="T2" y="T3"/>
                  </a:cxn>
                  <a:cxn ang="0">
                    <a:pos x="T4" y="T5"/>
                  </a:cxn>
                </a:cxnLst>
                <a:rect l="0" t="0" r="r" b="b"/>
                <a:pathLst>
                  <a:path w="1" h="991">
                    <a:moveTo>
                      <a:pt x="0" y="0"/>
                    </a:moveTo>
                    <a:lnTo>
                      <a:pt x="0" y="991"/>
                    </a:lnTo>
                    <a:lnTo>
                      <a:pt x="1" y="99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 name="Freeform 52"/>
              <p:cNvSpPr>
                <a:spLocks noChangeArrowheads="1"/>
              </p:cNvSpPr>
              <p:nvPr/>
            </p:nvSpPr>
            <p:spPr bwMode="auto">
              <a:xfrm>
                <a:off x="2509" y="2680"/>
                <a:ext cx="192" cy="1"/>
              </a:xfrm>
              <a:custGeom>
                <a:avLst/>
                <a:gdLst>
                  <a:gd name="T0" fmla="*/ 1538 w 1538"/>
                  <a:gd name="T1" fmla="*/ 0 h 1"/>
                  <a:gd name="T2" fmla="*/ 0 w 1538"/>
                  <a:gd name="T3" fmla="*/ 0 h 1"/>
                  <a:gd name="T4" fmla="*/ 1 w 1538"/>
                  <a:gd name="T5" fmla="*/ 0 h 1"/>
                </a:gdLst>
                <a:ahLst/>
                <a:cxnLst>
                  <a:cxn ang="0">
                    <a:pos x="T0" y="T1"/>
                  </a:cxn>
                  <a:cxn ang="0">
                    <a:pos x="T2" y="T3"/>
                  </a:cxn>
                  <a:cxn ang="0">
                    <a:pos x="T4" y="T5"/>
                  </a:cxn>
                </a:cxnLst>
                <a:rect l="0" t="0" r="r" b="b"/>
                <a:pathLst>
                  <a:path w="1538" h="1">
                    <a:moveTo>
                      <a:pt x="1538"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 name="Freeform 53"/>
              <p:cNvSpPr>
                <a:spLocks noChangeArrowheads="1"/>
              </p:cNvSpPr>
              <p:nvPr/>
            </p:nvSpPr>
            <p:spPr bwMode="auto">
              <a:xfrm>
                <a:off x="2443" y="2680"/>
                <a:ext cx="33" cy="1"/>
              </a:xfrm>
              <a:custGeom>
                <a:avLst/>
                <a:gdLst>
                  <a:gd name="T0" fmla="*/ 262 w 262"/>
                  <a:gd name="T1" fmla="*/ 0 h 1"/>
                  <a:gd name="T2" fmla="*/ 0 w 262"/>
                  <a:gd name="T3" fmla="*/ 0 h 1"/>
                  <a:gd name="T4" fmla="*/ 1 w 262"/>
                  <a:gd name="T5" fmla="*/ 0 h 1"/>
                </a:gdLst>
                <a:ahLst/>
                <a:cxnLst>
                  <a:cxn ang="0">
                    <a:pos x="T0" y="T1"/>
                  </a:cxn>
                  <a:cxn ang="0">
                    <a:pos x="T2" y="T3"/>
                  </a:cxn>
                  <a:cxn ang="0">
                    <a:pos x="T4" y="T5"/>
                  </a:cxn>
                </a:cxnLst>
                <a:rect l="0" t="0" r="r" b="b"/>
                <a:pathLst>
                  <a:path w="262" h="1">
                    <a:moveTo>
                      <a:pt x="262"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 name="Freeform 54"/>
              <p:cNvSpPr>
                <a:spLocks noChangeArrowheads="1"/>
              </p:cNvSpPr>
              <p:nvPr/>
            </p:nvSpPr>
            <p:spPr bwMode="auto">
              <a:xfrm>
                <a:off x="2248" y="2680"/>
                <a:ext cx="163" cy="1"/>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 name="Freeform 55"/>
              <p:cNvSpPr>
                <a:spLocks noChangeArrowheads="1"/>
              </p:cNvSpPr>
              <p:nvPr/>
            </p:nvSpPr>
            <p:spPr bwMode="auto">
              <a:xfrm>
                <a:off x="2183" y="2680"/>
                <a:ext cx="32" cy="1"/>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 name="Freeform 56"/>
              <p:cNvSpPr>
                <a:spLocks noChangeArrowheads="1"/>
              </p:cNvSpPr>
              <p:nvPr/>
            </p:nvSpPr>
            <p:spPr bwMode="auto">
              <a:xfrm>
                <a:off x="1987" y="2680"/>
                <a:ext cx="163" cy="1"/>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 name="Freeform 57"/>
              <p:cNvSpPr>
                <a:spLocks noChangeArrowheads="1"/>
              </p:cNvSpPr>
              <p:nvPr/>
            </p:nvSpPr>
            <p:spPr bwMode="auto">
              <a:xfrm>
                <a:off x="1922" y="2680"/>
                <a:ext cx="33" cy="1"/>
              </a:xfrm>
              <a:custGeom>
                <a:avLst/>
                <a:gdLst>
                  <a:gd name="T0" fmla="*/ 262 w 262"/>
                  <a:gd name="T1" fmla="*/ 0 h 1"/>
                  <a:gd name="T2" fmla="*/ 0 w 262"/>
                  <a:gd name="T3" fmla="*/ 0 h 1"/>
                  <a:gd name="T4" fmla="*/ 1 w 262"/>
                  <a:gd name="T5" fmla="*/ 0 h 1"/>
                </a:gdLst>
                <a:ahLst/>
                <a:cxnLst>
                  <a:cxn ang="0">
                    <a:pos x="T0" y="T1"/>
                  </a:cxn>
                  <a:cxn ang="0">
                    <a:pos x="T2" y="T3"/>
                  </a:cxn>
                  <a:cxn ang="0">
                    <a:pos x="T4" y="T5"/>
                  </a:cxn>
                </a:cxnLst>
                <a:rect l="0" t="0" r="r" b="b"/>
                <a:pathLst>
                  <a:path w="262" h="1">
                    <a:moveTo>
                      <a:pt x="262"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 name="Freeform 58"/>
              <p:cNvSpPr>
                <a:spLocks noChangeArrowheads="1"/>
              </p:cNvSpPr>
              <p:nvPr/>
            </p:nvSpPr>
            <p:spPr bwMode="auto">
              <a:xfrm>
                <a:off x="1727" y="2680"/>
                <a:ext cx="162" cy="1"/>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 name="Freeform 59"/>
              <p:cNvSpPr>
                <a:spLocks noChangeArrowheads="1"/>
              </p:cNvSpPr>
              <p:nvPr/>
            </p:nvSpPr>
            <p:spPr bwMode="auto">
              <a:xfrm>
                <a:off x="1661" y="2680"/>
                <a:ext cx="33" cy="1"/>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 name="Freeform 60"/>
              <p:cNvSpPr>
                <a:spLocks noChangeArrowheads="1"/>
              </p:cNvSpPr>
              <p:nvPr/>
            </p:nvSpPr>
            <p:spPr bwMode="auto">
              <a:xfrm>
                <a:off x="1437" y="2680"/>
                <a:ext cx="192" cy="1"/>
              </a:xfrm>
              <a:custGeom>
                <a:avLst/>
                <a:gdLst>
                  <a:gd name="T0" fmla="*/ 1538 w 1538"/>
                  <a:gd name="T1" fmla="*/ 0 h 1"/>
                  <a:gd name="T2" fmla="*/ 0 w 1538"/>
                  <a:gd name="T3" fmla="*/ 0 h 1"/>
                  <a:gd name="T4" fmla="*/ 1 w 1538"/>
                  <a:gd name="T5" fmla="*/ 0 h 1"/>
                </a:gdLst>
                <a:ahLst/>
                <a:cxnLst>
                  <a:cxn ang="0">
                    <a:pos x="T0" y="T1"/>
                  </a:cxn>
                  <a:cxn ang="0">
                    <a:pos x="T2" y="T3"/>
                  </a:cxn>
                  <a:cxn ang="0">
                    <a:pos x="T4" y="T5"/>
                  </a:cxn>
                </a:cxnLst>
                <a:rect l="0" t="0" r="r" b="b"/>
                <a:pathLst>
                  <a:path w="1538" h="1">
                    <a:moveTo>
                      <a:pt x="1538"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 name="Freeform 61"/>
              <p:cNvSpPr>
                <a:spLocks noChangeArrowheads="1"/>
              </p:cNvSpPr>
              <p:nvPr/>
            </p:nvSpPr>
            <p:spPr bwMode="auto">
              <a:xfrm>
                <a:off x="2071" y="2295"/>
                <a:ext cx="1" cy="82"/>
              </a:xfrm>
              <a:custGeom>
                <a:avLst/>
                <a:gdLst>
                  <a:gd name="T0" fmla="*/ 0 w 1"/>
                  <a:gd name="T1" fmla="*/ 0 h 658"/>
                  <a:gd name="T2" fmla="*/ 0 w 1"/>
                  <a:gd name="T3" fmla="*/ 658 h 658"/>
                  <a:gd name="T4" fmla="*/ 1 w 1"/>
                  <a:gd name="T5" fmla="*/ 658 h 658"/>
                </a:gdLst>
                <a:ahLst/>
                <a:cxnLst>
                  <a:cxn ang="0">
                    <a:pos x="T0" y="T1"/>
                  </a:cxn>
                  <a:cxn ang="0">
                    <a:pos x="T2" y="T3"/>
                  </a:cxn>
                  <a:cxn ang="0">
                    <a:pos x="T4" y="T5"/>
                  </a:cxn>
                </a:cxnLst>
                <a:rect l="0" t="0" r="r" b="b"/>
                <a:pathLst>
                  <a:path w="1" h="658">
                    <a:moveTo>
                      <a:pt x="0" y="0"/>
                    </a:moveTo>
                    <a:lnTo>
                      <a:pt x="0" y="658"/>
                    </a:lnTo>
                    <a:lnTo>
                      <a:pt x="1" y="65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 name="Freeform 62"/>
              <p:cNvSpPr>
                <a:spLocks noChangeArrowheads="1"/>
              </p:cNvSpPr>
              <p:nvPr/>
            </p:nvSpPr>
            <p:spPr bwMode="auto">
              <a:xfrm>
                <a:off x="2071" y="2410"/>
                <a:ext cx="1" cy="33"/>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 name="Freeform 63"/>
              <p:cNvSpPr>
                <a:spLocks noChangeArrowheads="1"/>
              </p:cNvSpPr>
              <p:nvPr/>
            </p:nvSpPr>
            <p:spPr bwMode="auto">
              <a:xfrm>
                <a:off x="2071" y="2475"/>
                <a:ext cx="1" cy="163"/>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 name="Freeform 64"/>
              <p:cNvSpPr>
                <a:spLocks noChangeArrowheads="1"/>
              </p:cNvSpPr>
              <p:nvPr/>
            </p:nvSpPr>
            <p:spPr bwMode="auto">
              <a:xfrm>
                <a:off x="2071" y="2671"/>
                <a:ext cx="1" cy="33"/>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 name="Freeform 65"/>
              <p:cNvSpPr>
                <a:spLocks noChangeArrowheads="1"/>
              </p:cNvSpPr>
              <p:nvPr/>
            </p:nvSpPr>
            <p:spPr bwMode="auto">
              <a:xfrm>
                <a:off x="2071" y="2736"/>
                <a:ext cx="1" cy="163"/>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 name="Freeform 66"/>
              <p:cNvSpPr>
                <a:spLocks noChangeArrowheads="1"/>
              </p:cNvSpPr>
              <p:nvPr/>
            </p:nvSpPr>
            <p:spPr bwMode="auto">
              <a:xfrm>
                <a:off x="2071" y="2932"/>
                <a:ext cx="1" cy="32"/>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 name="Freeform 67"/>
              <p:cNvSpPr>
                <a:spLocks noChangeArrowheads="1"/>
              </p:cNvSpPr>
              <p:nvPr/>
            </p:nvSpPr>
            <p:spPr bwMode="auto">
              <a:xfrm>
                <a:off x="2071" y="2997"/>
                <a:ext cx="1" cy="82"/>
              </a:xfrm>
              <a:custGeom>
                <a:avLst/>
                <a:gdLst>
                  <a:gd name="T0" fmla="*/ 0 w 1"/>
                  <a:gd name="T1" fmla="*/ 0 h 658"/>
                  <a:gd name="T2" fmla="*/ 0 w 1"/>
                  <a:gd name="T3" fmla="*/ 658 h 658"/>
                  <a:gd name="T4" fmla="*/ 1 w 1"/>
                  <a:gd name="T5" fmla="*/ 658 h 658"/>
                </a:gdLst>
                <a:ahLst/>
                <a:cxnLst>
                  <a:cxn ang="0">
                    <a:pos x="T0" y="T1"/>
                  </a:cxn>
                  <a:cxn ang="0">
                    <a:pos x="T2" y="T3"/>
                  </a:cxn>
                  <a:cxn ang="0">
                    <a:pos x="T4" y="T5"/>
                  </a:cxn>
                </a:cxnLst>
                <a:rect l="0" t="0" r="r" b="b"/>
                <a:pathLst>
                  <a:path w="1" h="658">
                    <a:moveTo>
                      <a:pt x="0" y="0"/>
                    </a:moveTo>
                    <a:lnTo>
                      <a:pt x="0" y="658"/>
                    </a:lnTo>
                    <a:lnTo>
                      <a:pt x="1" y="65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 name="Freeform 68"/>
              <p:cNvSpPr>
                <a:spLocks noChangeArrowheads="1"/>
              </p:cNvSpPr>
              <p:nvPr/>
            </p:nvSpPr>
            <p:spPr bwMode="auto">
              <a:xfrm>
                <a:off x="2941" y="1682"/>
                <a:ext cx="95" cy="1"/>
              </a:xfrm>
              <a:custGeom>
                <a:avLst/>
                <a:gdLst>
                  <a:gd name="T0" fmla="*/ 0 w 758"/>
                  <a:gd name="T1" fmla="*/ 0 h 1"/>
                  <a:gd name="T2" fmla="*/ 757 w 758"/>
                  <a:gd name="T3" fmla="*/ 0 h 1"/>
                  <a:gd name="T4" fmla="*/ 758 w 758"/>
                  <a:gd name="T5" fmla="*/ 0 h 1"/>
                </a:gdLst>
                <a:ahLst/>
                <a:cxnLst>
                  <a:cxn ang="0">
                    <a:pos x="T0" y="T1"/>
                  </a:cxn>
                  <a:cxn ang="0">
                    <a:pos x="T2" y="T3"/>
                  </a:cxn>
                  <a:cxn ang="0">
                    <a:pos x="T4" y="T5"/>
                  </a:cxn>
                </a:cxnLst>
                <a:rect l="0" t="0" r="r" b="b"/>
                <a:pathLst>
                  <a:path w="758" h="1">
                    <a:moveTo>
                      <a:pt x="0" y="0"/>
                    </a:moveTo>
                    <a:lnTo>
                      <a:pt x="757" y="0"/>
                    </a:lnTo>
                    <a:lnTo>
                      <a:pt x="75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 name="Freeform 69"/>
              <p:cNvSpPr>
                <a:spLocks noChangeArrowheads="1"/>
              </p:cNvSpPr>
              <p:nvPr/>
            </p:nvSpPr>
            <p:spPr bwMode="auto">
              <a:xfrm>
                <a:off x="3068" y="1682"/>
                <a:ext cx="33" cy="1"/>
              </a:xfrm>
              <a:custGeom>
                <a:avLst/>
                <a:gdLst>
                  <a:gd name="T0" fmla="*/ 0 w 262"/>
                  <a:gd name="T1" fmla="*/ 0 h 1"/>
                  <a:gd name="T2" fmla="*/ 261 w 262"/>
                  <a:gd name="T3" fmla="*/ 0 h 1"/>
                  <a:gd name="T4" fmla="*/ 262 w 262"/>
                  <a:gd name="T5" fmla="*/ 0 h 1"/>
                </a:gdLst>
                <a:ahLst/>
                <a:cxnLst>
                  <a:cxn ang="0">
                    <a:pos x="T0" y="T1"/>
                  </a:cxn>
                  <a:cxn ang="0">
                    <a:pos x="T2" y="T3"/>
                  </a:cxn>
                  <a:cxn ang="0">
                    <a:pos x="T4" y="T5"/>
                  </a:cxn>
                </a:cxnLst>
                <a:rect l="0" t="0" r="r" b="b"/>
                <a:pathLst>
                  <a:path w="262" h="1">
                    <a:moveTo>
                      <a:pt x="0" y="0"/>
                    </a:moveTo>
                    <a:lnTo>
                      <a:pt x="261" y="0"/>
                    </a:lnTo>
                    <a:lnTo>
                      <a:pt x="26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 name="Freeform 70"/>
              <p:cNvSpPr>
                <a:spLocks noChangeArrowheads="1"/>
              </p:cNvSpPr>
              <p:nvPr/>
            </p:nvSpPr>
            <p:spPr bwMode="auto">
              <a:xfrm>
                <a:off x="3133" y="1682"/>
                <a:ext cx="163" cy="1"/>
              </a:xfrm>
              <a:custGeom>
                <a:avLst/>
                <a:gdLst>
                  <a:gd name="T0" fmla="*/ 0 w 1305"/>
                  <a:gd name="T1" fmla="*/ 0 h 1"/>
                  <a:gd name="T2" fmla="*/ 1304 w 1305"/>
                  <a:gd name="T3" fmla="*/ 0 h 1"/>
                  <a:gd name="T4" fmla="*/ 1305 w 1305"/>
                  <a:gd name="T5" fmla="*/ 0 h 1"/>
                </a:gdLst>
                <a:ahLst/>
                <a:cxnLst>
                  <a:cxn ang="0">
                    <a:pos x="T0" y="T1"/>
                  </a:cxn>
                  <a:cxn ang="0">
                    <a:pos x="T2" y="T3"/>
                  </a:cxn>
                  <a:cxn ang="0">
                    <a:pos x="T4" y="T5"/>
                  </a:cxn>
                </a:cxnLst>
                <a:rect l="0" t="0" r="r" b="b"/>
                <a:pathLst>
                  <a:path w="1305" h="1">
                    <a:moveTo>
                      <a:pt x="0" y="0"/>
                    </a:moveTo>
                    <a:lnTo>
                      <a:pt x="1304" y="0"/>
                    </a:lnTo>
                    <a:lnTo>
                      <a:pt x="130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 name="Freeform 71"/>
              <p:cNvSpPr>
                <a:spLocks noChangeArrowheads="1"/>
              </p:cNvSpPr>
              <p:nvPr/>
            </p:nvSpPr>
            <p:spPr bwMode="auto">
              <a:xfrm>
                <a:off x="3329" y="1682"/>
                <a:ext cx="32" cy="1"/>
              </a:xfrm>
              <a:custGeom>
                <a:avLst/>
                <a:gdLst>
                  <a:gd name="T0" fmla="*/ 0 w 261"/>
                  <a:gd name="T1" fmla="*/ 0 h 1"/>
                  <a:gd name="T2" fmla="*/ 260 w 261"/>
                  <a:gd name="T3" fmla="*/ 0 h 1"/>
                  <a:gd name="T4" fmla="*/ 261 w 261"/>
                  <a:gd name="T5" fmla="*/ 0 h 1"/>
                </a:gdLst>
                <a:ahLst/>
                <a:cxnLst>
                  <a:cxn ang="0">
                    <a:pos x="T0" y="T1"/>
                  </a:cxn>
                  <a:cxn ang="0">
                    <a:pos x="T2" y="T3"/>
                  </a:cxn>
                  <a:cxn ang="0">
                    <a:pos x="T4" y="T5"/>
                  </a:cxn>
                </a:cxnLst>
                <a:rect l="0" t="0" r="r" b="b"/>
                <a:pathLst>
                  <a:path w="261" h="1">
                    <a:moveTo>
                      <a:pt x="0" y="0"/>
                    </a:moveTo>
                    <a:lnTo>
                      <a:pt x="260" y="0"/>
                    </a:lnTo>
                    <a:lnTo>
                      <a:pt x="26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 name="Freeform 72"/>
              <p:cNvSpPr>
                <a:spLocks noChangeArrowheads="1"/>
              </p:cNvSpPr>
              <p:nvPr/>
            </p:nvSpPr>
            <p:spPr bwMode="auto">
              <a:xfrm>
                <a:off x="3394" y="1682"/>
                <a:ext cx="163" cy="1"/>
              </a:xfrm>
              <a:custGeom>
                <a:avLst/>
                <a:gdLst>
                  <a:gd name="T0" fmla="*/ 0 w 1305"/>
                  <a:gd name="T1" fmla="*/ 0 h 1"/>
                  <a:gd name="T2" fmla="*/ 1304 w 1305"/>
                  <a:gd name="T3" fmla="*/ 0 h 1"/>
                  <a:gd name="T4" fmla="*/ 1305 w 1305"/>
                  <a:gd name="T5" fmla="*/ 0 h 1"/>
                </a:gdLst>
                <a:ahLst/>
                <a:cxnLst>
                  <a:cxn ang="0">
                    <a:pos x="T0" y="T1"/>
                  </a:cxn>
                  <a:cxn ang="0">
                    <a:pos x="T2" y="T3"/>
                  </a:cxn>
                  <a:cxn ang="0">
                    <a:pos x="T4" y="T5"/>
                  </a:cxn>
                </a:cxnLst>
                <a:rect l="0" t="0" r="r" b="b"/>
                <a:pathLst>
                  <a:path w="1305" h="1">
                    <a:moveTo>
                      <a:pt x="0" y="0"/>
                    </a:moveTo>
                    <a:lnTo>
                      <a:pt x="1304" y="0"/>
                    </a:lnTo>
                    <a:lnTo>
                      <a:pt x="130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 name="Freeform 73"/>
              <p:cNvSpPr>
                <a:spLocks noChangeArrowheads="1"/>
              </p:cNvSpPr>
              <p:nvPr/>
            </p:nvSpPr>
            <p:spPr bwMode="auto">
              <a:xfrm>
                <a:off x="3589" y="1682"/>
                <a:ext cx="33" cy="1"/>
              </a:xfrm>
              <a:custGeom>
                <a:avLst/>
                <a:gdLst>
                  <a:gd name="T0" fmla="*/ 0 w 262"/>
                  <a:gd name="T1" fmla="*/ 0 h 1"/>
                  <a:gd name="T2" fmla="*/ 261 w 262"/>
                  <a:gd name="T3" fmla="*/ 0 h 1"/>
                  <a:gd name="T4" fmla="*/ 262 w 262"/>
                  <a:gd name="T5" fmla="*/ 0 h 1"/>
                </a:gdLst>
                <a:ahLst/>
                <a:cxnLst>
                  <a:cxn ang="0">
                    <a:pos x="T0" y="T1"/>
                  </a:cxn>
                  <a:cxn ang="0">
                    <a:pos x="T2" y="T3"/>
                  </a:cxn>
                  <a:cxn ang="0">
                    <a:pos x="T4" y="T5"/>
                  </a:cxn>
                </a:cxnLst>
                <a:rect l="0" t="0" r="r" b="b"/>
                <a:pathLst>
                  <a:path w="262" h="1">
                    <a:moveTo>
                      <a:pt x="0" y="0"/>
                    </a:moveTo>
                    <a:lnTo>
                      <a:pt x="261" y="0"/>
                    </a:lnTo>
                    <a:lnTo>
                      <a:pt x="26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 name="Freeform 74"/>
              <p:cNvSpPr>
                <a:spLocks noChangeArrowheads="1"/>
              </p:cNvSpPr>
              <p:nvPr/>
            </p:nvSpPr>
            <p:spPr bwMode="auto">
              <a:xfrm>
                <a:off x="3655" y="1682"/>
                <a:ext cx="94" cy="1"/>
              </a:xfrm>
              <a:custGeom>
                <a:avLst/>
                <a:gdLst>
                  <a:gd name="T0" fmla="*/ 0 w 758"/>
                  <a:gd name="T1" fmla="*/ 0 h 1"/>
                  <a:gd name="T2" fmla="*/ 757 w 758"/>
                  <a:gd name="T3" fmla="*/ 0 h 1"/>
                  <a:gd name="T4" fmla="*/ 758 w 758"/>
                  <a:gd name="T5" fmla="*/ 0 h 1"/>
                </a:gdLst>
                <a:ahLst/>
                <a:cxnLst>
                  <a:cxn ang="0">
                    <a:pos x="T0" y="T1"/>
                  </a:cxn>
                  <a:cxn ang="0">
                    <a:pos x="T2" y="T3"/>
                  </a:cxn>
                  <a:cxn ang="0">
                    <a:pos x="T4" y="T5"/>
                  </a:cxn>
                </a:cxnLst>
                <a:rect l="0" t="0" r="r" b="b"/>
                <a:pathLst>
                  <a:path w="758" h="1">
                    <a:moveTo>
                      <a:pt x="0" y="0"/>
                    </a:moveTo>
                    <a:lnTo>
                      <a:pt x="757" y="0"/>
                    </a:lnTo>
                    <a:lnTo>
                      <a:pt x="75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sp>
        <p:nvSpPr>
          <p:cNvPr id="83" name="Freeform 75"/>
          <p:cNvSpPr>
            <a:spLocks noChangeArrowheads="1"/>
          </p:cNvSpPr>
          <p:nvPr/>
        </p:nvSpPr>
        <p:spPr bwMode="auto">
          <a:xfrm>
            <a:off x="2767013" y="4549775"/>
            <a:ext cx="1624012" cy="1625600"/>
          </a:xfrm>
          <a:custGeom>
            <a:avLst/>
            <a:gdLst>
              <a:gd name="T0" fmla="*/ 4927 w 4928"/>
              <a:gd name="T1" fmla="*/ 2465 h 4931"/>
              <a:gd name="T2" fmla="*/ 4843 w 4928"/>
              <a:gd name="T3" fmla="*/ 1828 h 4931"/>
              <a:gd name="T4" fmla="*/ 4597 w 4928"/>
              <a:gd name="T5" fmla="*/ 1232 h 4931"/>
              <a:gd name="T6" fmla="*/ 4205 w 4928"/>
              <a:gd name="T7" fmla="*/ 722 h 4931"/>
              <a:gd name="T8" fmla="*/ 3695 w 4928"/>
              <a:gd name="T9" fmla="*/ 330 h 4931"/>
              <a:gd name="T10" fmla="*/ 3100 w 4928"/>
              <a:gd name="T11" fmla="*/ 83 h 4931"/>
              <a:gd name="T12" fmla="*/ 2463 w 4928"/>
              <a:gd name="T13" fmla="*/ 0 h 4931"/>
              <a:gd name="T14" fmla="*/ 1826 w 4928"/>
              <a:gd name="T15" fmla="*/ 83 h 4931"/>
              <a:gd name="T16" fmla="*/ 1232 w 4928"/>
              <a:gd name="T17" fmla="*/ 330 h 4931"/>
              <a:gd name="T18" fmla="*/ 722 w 4928"/>
              <a:gd name="T19" fmla="*/ 722 h 4931"/>
              <a:gd name="T20" fmla="*/ 331 w 4928"/>
              <a:gd name="T21" fmla="*/ 1232 h 4931"/>
              <a:gd name="T22" fmla="*/ 85 w 4928"/>
              <a:gd name="T23" fmla="*/ 1828 h 4931"/>
              <a:gd name="T24" fmla="*/ 0 w 4928"/>
              <a:gd name="T25" fmla="*/ 2465 h 4931"/>
              <a:gd name="T26" fmla="*/ 85 w 4928"/>
              <a:gd name="T27" fmla="*/ 3103 h 4931"/>
              <a:gd name="T28" fmla="*/ 331 w 4928"/>
              <a:gd name="T29" fmla="*/ 3699 h 4931"/>
              <a:gd name="T30" fmla="*/ 722 w 4928"/>
              <a:gd name="T31" fmla="*/ 4209 h 4931"/>
              <a:gd name="T32" fmla="*/ 1232 w 4928"/>
              <a:gd name="T33" fmla="*/ 4601 h 4931"/>
              <a:gd name="T34" fmla="*/ 1826 w 4928"/>
              <a:gd name="T35" fmla="*/ 4848 h 4931"/>
              <a:gd name="T36" fmla="*/ 2463 w 4928"/>
              <a:gd name="T37" fmla="*/ 4931 h 4931"/>
              <a:gd name="T38" fmla="*/ 3100 w 4928"/>
              <a:gd name="T39" fmla="*/ 4848 h 4931"/>
              <a:gd name="T40" fmla="*/ 3695 w 4928"/>
              <a:gd name="T41" fmla="*/ 4601 h 4931"/>
              <a:gd name="T42" fmla="*/ 4205 w 4928"/>
              <a:gd name="T43" fmla="*/ 4209 h 4931"/>
              <a:gd name="T44" fmla="*/ 4597 w 4928"/>
              <a:gd name="T45" fmla="*/ 3699 h 4931"/>
              <a:gd name="T46" fmla="*/ 4843 w 4928"/>
              <a:gd name="T47" fmla="*/ 3103 h 4931"/>
              <a:gd name="T48" fmla="*/ 4927 w 4928"/>
              <a:gd name="T49" fmla="*/ 2465 h 4931"/>
              <a:gd name="T50" fmla="*/ 4928 w 4928"/>
              <a:gd name="T51" fmla="*/ 2465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4931">
                <a:moveTo>
                  <a:pt x="4927" y="2465"/>
                </a:moveTo>
                <a:lnTo>
                  <a:pt x="4843" y="1828"/>
                </a:lnTo>
                <a:lnTo>
                  <a:pt x="4597" y="1232"/>
                </a:lnTo>
                <a:lnTo>
                  <a:pt x="4205" y="722"/>
                </a:lnTo>
                <a:lnTo>
                  <a:pt x="3695" y="330"/>
                </a:lnTo>
                <a:lnTo>
                  <a:pt x="3100" y="83"/>
                </a:lnTo>
                <a:lnTo>
                  <a:pt x="2463" y="0"/>
                </a:lnTo>
                <a:lnTo>
                  <a:pt x="1826" y="83"/>
                </a:lnTo>
                <a:lnTo>
                  <a:pt x="1232" y="330"/>
                </a:lnTo>
                <a:lnTo>
                  <a:pt x="722" y="722"/>
                </a:lnTo>
                <a:lnTo>
                  <a:pt x="331" y="1232"/>
                </a:lnTo>
                <a:lnTo>
                  <a:pt x="85" y="1828"/>
                </a:lnTo>
                <a:lnTo>
                  <a:pt x="0" y="2465"/>
                </a:lnTo>
                <a:lnTo>
                  <a:pt x="85" y="3103"/>
                </a:lnTo>
                <a:lnTo>
                  <a:pt x="331" y="3699"/>
                </a:lnTo>
                <a:lnTo>
                  <a:pt x="722" y="4209"/>
                </a:lnTo>
                <a:lnTo>
                  <a:pt x="1232" y="4601"/>
                </a:lnTo>
                <a:lnTo>
                  <a:pt x="1826" y="4848"/>
                </a:lnTo>
                <a:lnTo>
                  <a:pt x="2463" y="4931"/>
                </a:lnTo>
                <a:lnTo>
                  <a:pt x="3100" y="4848"/>
                </a:lnTo>
                <a:lnTo>
                  <a:pt x="3695" y="4601"/>
                </a:lnTo>
                <a:lnTo>
                  <a:pt x="4205" y="4209"/>
                </a:lnTo>
                <a:lnTo>
                  <a:pt x="4597" y="3699"/>
                </a:lnTo>
                <a:lnTo>
                  <a:pt x="4843" y="3103"/>
                </a:lnTo>
                <a:lnTo>
                  <a:pt x="4927" y="2465"/>
                </a:lnTo>
                <a:lnTo>
                  <a:pt x="4928" y="246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4" name="Freeform 76"/>
          <p:cNvSpPr>
            <a:spLocks noChangeArrowheads="1"/>
          </p:cNvSpPr>
          <p:nvPr/>
        </p:nvSpPr>
        <p:spPr bwMode="auto">
          <a:xfrm>
            <a:off x="6121401" y="1785939"/>
            <a:ext cx="1624013" cy="458787"/>
          </a:xfrm>
          <a:custGeom>
            <a:avLst/>
            <a:gdLst>
              <a:gd name="T0" fmla="*/ 4926 w 4926"/>
              <a:gd name="T1" fmla="*/ 1395 h 1395"/>
              <a:gd name="T2" fmla="*/ 4468 w 4926"/>
              <a:gd name="T3" fmla="*/ 816 h 1395"/>
              <a:gd name="T4" fmla="*/ 3878 w 4926"/>
              <a:gd name="T5" fmla="*/ 373 h 1395"/>
              <a:gd name="T6" fmla="*/ 3195 w 4926"/>
              <a:gd name="T7" fmla="*/ 95 h 1395"/>
              <a:gd name="T8" fmla="*/ 2463 w 4926"/>
              <a:gd name="T9" fmla="*/ 0 h 1395"/>
              <a:gd name="T10" fmla="*/ 1731 w 4926"/>
              <a:gd name="T11" fmla="*/ 95 h 1395"/>
              <a:gd name="T12" fmla="*/ 1048 w 4926"/>
              <a:gd name="T13" fmla="*/ 373 h 1395"/>
              <a:gd name="T14" fmla="*/ 458 w 4926"/>
              <a:gd name="T15" fmla="*/ 816 h 1395"/>
              <a:gd name="T16" fmla="*/ 0 w 4926"/>
              <a:gd name="T17" fmla="*/ 1395 h 1395"/>
              <a:gd name="T18" fmla="*/ 1 w 4926"/>
              <a:gd name="T19" fmla="*/ 1395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6" h="1395">
                <a:moveTo>
                  <a:pt x="4926" y="1395"/>
                </a:moveTo>
                <a:lnTo>
                  <a:pt x="4468" y="816"/>
                </a:lnTo>
                <a:lnTo>
                  <a:pt x="3878" y="373"/>
                </a:lnTo>
                <a:lnTo>
                  <a:pt x="3195" y="95"/>
                </a:lnTo>
                <a:lnTo>
                  <a:pt x="2463" y="0"/>
                </a:lnTo>
                <a:lnTo>
                  <a:pt x="1731" y="95"/>
                </a:lnTo>
                <a:lnTo>
                  <a:pt x="1048" y="373"/>
                </a:lnTo>
                <a:lnTo>
                  <a:pt x="458" y="816"/>
                </a:lnTo>
                <a:lnTo>
                  <a:pt x="0" y="1395"/>
                </a:lnTo>
                <a:lnTo>
                  <a:pt x="1" y="139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85" name="Group 77"/>
          <p:cNvGrpSpPr>
            <a:grpSpLocks/>
          </p:cNvGrpSpPr>
          <p:nvPr/>
        </p:nvGrpSpPr>
        <p:grpSpPr bwMode="auto">
          <a:xfrm>
            <a:off x="2984500" y="2005014"/>
            <a:ext cx="1189038" cy="3932237"/>
            <a:chOff x="1352" y="987"/>
            <a:chExt cx="749" cy="2477"/>
          </a:xfrm>
        </p:grpSpPr>
        <p:sp>
          <p:nvSpPr>
            <p:cNvPr id="86" name="Freeform 78"/>
            <p:cNvSpPr>
              <a:spLocks noChangeArrowheads="1"/>
            </p:cNvSpPr>
            <p:nvPr/>
          </p:nvSpPr>
          <p:spPr bwMode="auto">
            <a:xfrm>
              <a:off x="1364" y="987"/>
              <a:ext cx="2" cy="2477"/>
            </a:xfrm>
            <a:custGeom>
              <a:avLst/>
              <a:gdLst>
                <a:gd name="T0" fmla="*/ 0 w 1"/>
                <a:gd name="T1" fmla="*/ 0 h 11938"/>
                <a:gd name="T2" fmla="*/ 0 w 1"/>
                <a:gd name="T3" fmla="*/ 11938 h 11938"/>
                <a:gd name="T4" fmla="*/ 1 w 1"/>
                <a:gd name="T5" fmla="*/ 11938 h 11938"/>
              </a:gdLst>
              <a:ahLst/>
              <a:cxnLst>
                <a:cxn ang="0">
                  <a:pos x="T0" y="T1"/>
                </a:cxn>
                <a:cxn ang="0">
                  <a:pos x="T2" y="T3"/>
                </a:cxn>
                <a:cxn ang="0">
                  <a:pos x="T4" y="T5"/>
                </a:cxn>
              </a:cxnLst>
              <a:rect l="0" t="0" r="r" b="b"/>
              <a:pathLst>
                <a:path w="1" h="11938">
                  <a:moveTo>
                    <a:pt x="0" y="0"/>
                  </a:moveTo>
                  <a:lnTo>
                    <a:pt x="0" y="11938"/>
                  </a:lnTo>
                  <a:lnTo>
                    <a:pt x="1" y="11938"/>
                  </a:lnTo>
                </a:path>
              </a:pathLst>
            </a:custGeom>
            <a:solidFill>
              <a:schemeClr val="bg1"/>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7" name="Freeform 79"/>
            <p:cNvSpPr>
              <a:spLocks noChangeArrowheads="1"/>
            </p:cNvSpPr>
            <p:nvPr/>
          </p:nvSpPr>
          <p:spPr bwMode="auto">
            <a:xfrm>
              <a:off x="2088" y="987"/>
              <a:ext cx="1" cy="2477"/>
            </a:xfrm>
            <a:custGeom>
              <a:avLst/>
              <a:gdLst>
                <a:gd name="T0" fmla="*/ 0 w 2"/>
                <a:gd name="T1" fmla="*/ 0 h 11938"/>
                <a:gd name="T2" fmla="*/ 0 w 2"/>
                <a:gd name="T3" fmla="*/ 11938 h 11938"/>
                <a:gd name="T4" fmla="*/ 2 w 2"/>
                <a:gd name="T5" fmla="*/ 11938 h 11938"/>
              </a:gdLst>
              <a:ahLst/>
              <a:cxnLst>
                <a:cxn ang="0">
                  <a:pos x="T0" y="T1"/>
                </a:cxn>
                <a:cxn ang="0">
                  <a:pos x="T2" y="T3"/>
                </a:cxn>
                <a:cxn ang="0">
                  <a:pos x="T4" y="T5"/>
                </a:cxn>
              </a:cxnLst>
              <a:rect l="0" t="0" r="r" b="b"/>
              <a:pathLst>
                <a:path w="2" h="11938">
                  <a:moveTo>
                    <a:pt x="0" y="0"/>
                  </a:moveTo>
                  <a:lnTo>
                    <a:pt x="0" y="11938"/>
                  </a:lnTo>
                  <a:lnTo>
                    <a:pt x="2" y="11938"/>
                  </a:lnTo>
                </a:path>
              </a:pathLst>
            </a:custGeom>
            <a:solidFill>
              <a:schemeClr val="bg1"/>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8" name="Freeform 80"/>
            <p:cNvSpPr>
              <a:spLocks noChangeArrowheads="1"/>
            </p:cNvSpPr>
            <p:nvPr/>
          </p:nvSpPr>
          <p:spPr bwMode="auto">
            <a:xfrm>
              <a:off x="2075" y="2225"/>
              <a:ext cx="26" cy="99"/>
            </a:xfrm>
            <a:custGeom>
              <a:avLst/>
              <a:gdLst>
                <a:gd name="T0" fmla="*/ 0 w 124"/>
                <a:gd name="T1" fmla="*/ 480 h 480"/>
                <a:gd name="T2" fmla="*/ 62 w 124"/>
                <a:gd name="T3" fmla="*/ 0 h 480"/>
                <a:gd name="T4" fmla="*/ 124 w 124"/>
                <a:gd name="T5" fmla="*/ 480 h 480"/>
                <a:gd name="T6" fmla="*/ 0 w 124"/>
                <a:gd name="T7" fmla="*/ 480 h 480"/>
              </a:gdLst>
              <a:ahLst/>
              <a:cxnLst>
                <a:cxn ang="0">
                  <a:pos x="T0" y="T1"/>
                </a:cxn>
                <a:cxn ang="0">
                  <a:pos x="T2" y="T3"/>
                </a:cxn>
                <a:cxn ang="0">
                  <a:pos x="T4" y="T5"/>
                </a:cxn>
                <a:cxn ang="0">
                  <a:pos x="T6" y="T7"/>
                </a:cxn>
              </a:cxnLst>
              <a:rect l="0" t="0" r="r" b="b"/>
              <a:pathLst>
                <a:path w="124" h="480">
                  <a:moveTo>
                    <a:pt x="0" y="480"/>
                  </a:moveTo>
                  <a:lnTo>
                    <a:pt x="62" y="0"/>
                  </a:lnTo>
                  <a:lnTo>
                    <a:pt x="124" y="480"/>
                  </a:lnTo>
                  <a:lnTo>
                    <a:pt x="0" y="480"/>
                  </a:lnTo>
                  <a:close/>
                </a:path>
              </a:pathLst>
            </a:custGeom>
            <a:solidFill>
              <a:schemeClr val="accent2"/>
            </a:solidFill>
            <a:ln w="317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9" name="Freeform 81"/>
            <p:cNvSpPr>
              <a:spLocks noChangeArrowheads="1"/>
            </p:cNvSpPr>
            <p:nvPr/>
          </p:nvSpPr>
          <p:spPr bwMode="auto">
            <a:xfrm>
              <a:off x="2075" y="2225"/>
              <a:ext cx="26" cy="99"/>
            </a:xfrm>
            <a:custGeom>
              <a:avLst/>
              <a:gdLst>
                <a:gd name="T0" fmla="*/ 0 w 124"/>
                <a:gd name="T1" fmla="*/ 480 h 480"/>
                <a:gd name="T2" fmla="*/ 62 w 124"/>
                <a:gd name="T3" fmla="*/ 0 h 480"/>
                <a:gd name="T4" fmla="*/ 124 w 124"/>
                <a:gd name="T5" fmla="*/ 480 h 480"/>
                <a:gd name="T6" fmla="*/ 0 w 124"/>
                <a:gd name="T7" fmla="*/ 480 h 480"/>
              </a:gdLst>
              <a:ahLst/>
              <a:cxnLst>
                <a:cxn ang="0">
                  <a:pos x="T0" y="T1"/>
                </a:cxn>
                <a:cxn ang="0">
                  <a:pos x="T2" y="T3"/>
                </a:cxn>
                <a:cxn ang="0">
                  <a:pos x="T4" y="T5"/>
                </a:cxn>
                <a:cxn ang="0">
                  <a:pos x="T6" y="T7"/>
                </a:cxn>
              </a:cxnLst>
              <a:rect l="0" t="0" r="r" b="b"/>
              <a:pathLst>
                <a:path w="124" h="480">
                  <a:moveTo>
                    <a:pt x="0" y="480"/>
                  </a:moveTo>
                  <a:lnTo>
                    <a:pt x="62" y="0"/>
                  </a:lnTo>
                  <a:lnTo>
                    <a:pt x="124" y="480"/>
                  </a:lnTo>
                  <a:lnTo>
                    <a:pt x="0" y="480"/>
                  </a:lnTo>
                </a:path>
              </a:pathLst>
            </a:custGeom>
            <a:solidFill>
              <a:schemeClr val="accent2"/>
            </a:solidFill>
            <a:ln w="3175">
              <a:solidFill>
                <a:srgbClr val="0000FF"/>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0" name="Freeform 82"/>
            <p:cNvSpPr>
              <a:spLocks noChangeArrowheads="1"/>
            </p:cNvSpPr>
            <p:nvPr/>
          </p:nvSpPr>
          <p:spPr bwMode="auto">
            <a:xfrm>
              <a:off x="1352" y="2225"/>
              <a:ext cx="25" cy="99"/>
            </a:xfrm>
            <a:custGeom>
              <a:avLst/>
              <a:gdLst>
                <a:gd name="T0" fmla="*/ 0 w 122"/>
                <a:gd name="T1" fmla="*/ 480 h 480"/>
                <a:gd name="T2" fmla="*/ 61 w 122"/>
                <a:gd name="T3" fmla="*/ 0 h 480"/>
                <a:gd name="T4" fmla="*/ 122 w 122"/>
                <a:gd name="T5" fmla="*/ 480 h 480"/>
                <a:gd name="T6" fmla="*/ 0 w 122"/>
                <a:gd name="T7" fmla="*/ 480 h 480"/>
              </a:gdLst>
              <a:ahLst/>
              <a:cxnLst>
                <a:cxn ang="0">
                  <a:pos x="T0" y="T1"/>
                </a:cxn>
                <a:cxn ang="0">
                  <a:pos x="T2" y="T3"/>
                </a:cxn>
                <a:cxn ang="0">
                  <a:pos x="T4" y="T5"/>
                </a:cxn>
                <a:cxn ang="0">
                  <a:pos x="T6" y="T7"/>
                </a:cxn>
              </a:cxnLst>
              <a:rect l="0" t="0" r="r" b="b"/>
              <a:pathLst>
                <a:path w="122" h="480">
                  <a:moveTo>
                    <a:pt x="0" y="480"/>
                  </a:moveTo>
                  <a:lnTo>
                    <a:pt x="61" y="0"/>
                  </a:lnTo>
                  <a:lnTo>
                    <a:pt x="122" y="480"/>
                  </a:lnTo>
                  <a:lnTo>
                    <a:pt x="0" y="480"/>
                  </a:lnTo>
                  <a:close/>
                </a:path>
              </a:pathLst>
            </a:custGeom>
            <a:solidFill>
              <a:schemeClr val="accent2"/>
            </a:solidFill>
            <a:ln w="317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1" name="Freeform 83"/>
            <p:cNvSpPr>
              <a:spLocks noChangeArrowheads="1"/>
            </p:cNvSpPr>
            <p:nvPr/>
          </p:nvSpPr>
          <p:spPr bwMode="auto">
            <a:xfrm>
              <a:off x="1352" y="2225"/>
              <a:ext cx="25" cy="99"/>
            </a:xfrm>
            <a:custGeom>
              <a:avLst/>
              <a:gdLst>
                <a:gd name="T0" fmla="*/ 0 w 122"/>
                <a:gd name="T1" fmla="*/ 480 h 480"/>
                <a:gd name="T2" fmla="*/ 61 w 122"/>
                <a:gd name="T3" fmla="*/ 0 h 480"/>
                <a:gd name="T4" fmla="*/ 122 w 122"/>
                <a:gd name="T5" fmla="*/ 480 h 480"/>
                <a:gd name="T6" fmla="*/ 0 w 122"/>
                <a:gd name="T7" fmla="*/ 480 h 480"/>
              </a:gdLst>
              <a:ahLst/>
              <a:cxnLst>
                <a:cxn ang="0">
                  <a:pos x="T0" y="T1"/>
                </a:cxn>
                <a:cxn ang="0">
                  <a:pos x="T2" y="T3"/>
                </a:cxn>
                <a:cxn ang="0">
                  <a:pos x="T4" y="T5"/>
                </a:cxn>
                <a:cxn ang="0">
                  <a:pos x="T6" y="T7"/>
                </a:cxn>
              </a:cxnLst>
              <a:rect l="0" t="0" r="r" b="b"/>
              <a:pathLst>
                <a:path w="122" h="480">
                  <a:moveTo>
                    <a:pt x="0" y="480"/>
                  </a:moveTo>
                  <a:lnTo>
                    <a:pt x="61" y="0"/>
                  </a:lnTo>
                  <a:lnTo>
                    <a:pt x="122" y="480"/>
                  </a:lnTo>
                  <a:lnTo>
                    <a:pt x="0" y="480"/>
                  </a:lnTo>
                </a:path>
              </a:pathLst>
            </a:custGeom>
            <a:solidFill>
              <a:schemeClr val="accent2"/>
            </a:solidFill>
            <a:ln w="3175">
              <a:solidFill>
                <a:srgbClr val="0000FF"/>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92" name="Freeform 84"/>
          <p:cNvSpPr>
            <a:spLocks noChangeArrowheads="1"/>
          </p:cNvSpPr>
          <p:nvPr/>
        </p:nvSpPr>
        <p:spPr bwMode="auto">
          <a:xfrm>
            <a:off x="2767013" y="1785939"/>
            <a:ext cx="1624012" cy="458787"/>
          </a:xfrm>
          <a:custGeom>
            <a:avLst/>
            <a:gdLst>
              <a:gd name="T0" fmla="*/ 0 w 4928"/>
              <a:gd name="T1" fmla="*/ 0 h 1395"/>
              <a:gd name="T2" fmla="*/ 254 w 4928"/>
              <a:gd name="T3" fmla="*/ 250 h 1395"/>
              <a:gd name="T4" fmla="*/ 517 w 4928"/>
              <a:gd name="T5" fmla="*/ 494 h 1395"/>
              <a:gd name="T6" fmla="*/ 797 w 4928"/>
              <a:gd name="T7" fmla="*/ 726 h 1395"/>
              <a:gd name="T8" fmla="*/ 1102 w 4928"/>
              <a:gd name="T9" fmla="*/ 939 h 1395"/>
              <a:gd name="T10" fmla="*/ 1262 w 4928"/>
              <a:gd name="T11" fmla="*/ 1035 h 1395"/>
              <a:gd name="T12" fmla="*/ 1426 w 4928"/>
              <a:gd name="T13" fmla="*/ 1123 h 1395"/>
              <a:gd name="T14" fmla="*/ 1593 w 4928"/>
              <a:gd name="T15" fmla="*/ 1201 h 1395"/>
              <a:gd name="T16" fmla="*/ 1764 w 4928"/>
              <a:gd name="T17" fmla="*/ 1267 h 1395"/>
              <a:gd name="T18" fmla="*/ 1936 w 4928"/>
              <a:gd name="T19" fmla="*/ 1321 h 1395"/>
              <a:gd name="T20" fmla="*/ 2111 w 4928"/>
              <a:gd name="T21" fmla="*/ 1361 h 1395"/>
              <a:gd name="T22" fmla="*/ 2287 w 4928"/>
              <a:gd name="T23" fmla="*/ 1387 h 1395"/>
              <a:gd name="T24" fmla="*/ 2463 w 4928"/>
              <a:gd name="T25" fmla="*/ 1395 h 1395"/>
              <a:gd name="T26" fmla="*/ 2640 w 4928"/>
              <a:gd name="T27" fmla="*/ 1387 h 1395"/>
              <a:gd name="T28" fmla="*/ 2816 w 4928"/>
              <a:gd name="T29" fmla="*/ 1361 h 1395"/>
              <a:gd name="T30" fmla="*/ 2990 w 4928"/>
              <a:gd name="T31" fmla="*/ 1321 h 1395"/>
              <a:gd name="T32" fmla="*/ 3163 w 4928"/>
              <a:gd name="T33" fmla="*/ 1267 h 1395"/>
              <a:gd name="T34" fmla="*/ 3333 w 4928"/>
              <a:gd name="T35" fmla="*/ 1201 h 1395"/>
              <a:gd name="T36" fmla="*/ 3501 w 4928"/>
              <a:gd name="T37" fmla="*/ 1123 h 1395"/>
              <a:gd name="T38" fmla="*/ 3665 w 4928"/>
              <a:gd name="T39" fmla="*/ 1035 h 1395"/>
              <a:gd name="T40" fmla="*/ 3825 w 4928"/>
              <a:gd name="T41" fmla="*/ 939 h 1395"/>
              <a:gd name="T42" fmla="*/ 4129 w 4928"/>
              <a:gd name="T43" fmla="*/ 726 h 1395"/>
              <a:gd name="T44" fmla="*/ 4410 w 4928"/>
              <a:gd name="T45" fmla="*/ 494 h 1395"/>
              <a:gd name="T46" fmla="*/ 4673 w 4928"/>
              <a:gd name="T47" fmla="*/ 250 h 1395"/>
              <a:gd name="T48" fmla="*/ 4927 w 4928"/>
              <a:gd name="T49" fmla="*/ 0 h 1395"/>
              <a:gd name="T50" fmla="*/ 4928 w 4928"/>
              <a:gd name="T51" fmla="*/ 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1395">
                <a:moveTo>
                  <a:pt x="0" y="0"/>
                </a:moveTo>
                <a:lnTo>
                  <a:pt x="254" y="250"/>
                </a:lnTo>
                <a:lnTo>
                  <a:pt x="517" y="494"/>
                </a:lnTo>
                <a:lnTo>
                  <a:pt x="797" y="726"/>
                </a:lnTo>
                <a:lnTo>
                  <a:pt x="1102" y="939"/>
                </a:lnTo>
                <a:lnTo>
                  <a:pt x="1262" y="1035"/>
                </a:lnTo>
                <a:lnTo>
                  <a:pt x="1426" y="1123"/>
                </a:lnTo>
                <a:lnTo>
                  <a:pt x="1593" y="1201"/>
                </a:lnTo>
                <a:lnTo>
                  <a:pt x="1764" y="1267"/>
                </a:lnTo>
                <a:lnTo>
                  <a:pt x="1936" y="1321"/>
                </a:lnTo>
                <a:lnTo>
                  <a:pt x="2111" y="1361"/>
                </a:lnTo>
                <a:lnTo>
                  <a:pt x="2287" y="1387"/>
                </a:lnTo>
                <a:lnTo>
                  <a:pt x="2463" y="1395"/>
                </a:lnTo>
                <a:lnTo>
                  <a:pt x="2640" y="1387"/>
                </a:lnTo>
                <a:lnTo>
                  <a:pt x="2816" y="1361"/>
                </a:lnTo>
                <a:lnTo>
                  <a:pt x="2990" y="1321"/>
                </a:lnTo>
                <a:lnTo>
                  <a:pt x="3163" y="1267"/>
                </a:lnTo>
                <a:lnTo>
                  <a:pt x="3333" y="1201"/>
                </a:lnTo>
                <a:lnTo>
                  <a:pt x="3501" y="1123"/>
                </a:lnTo>
                <a:lnTo>
                  <a:pt x="3665" y="1035"/>
                </a:lnTo>
                <a:lnTo>
                  <a:pt x="3825" y="939"/>
                </a:lnTo>
                <a:lnTo>
                  <a:pt x="4129" y="726"/>
                </a:lnTo>
                <a:lnTo>
                  <a:pt x="4410" y="494"/>
                </a:lnTo>
                <a:lnTo>
                  <a:pt x="4673" y="250"/>
                </a:lnTo>
                <a:lnTo>
                  <a:pt x="4927" y="0"/>
                </a:lnTo>
                <a:lnTo>
                  <a:pt x="4928"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93" name="Group 85"/>
          <p:cNvGrpSpPr>
            <a:grpSpLocks/>
          </p:cNvGrpSpPr>
          <p:nvPr/>
        </p:nvGrpSpPr>
        <p:grpSpPr bwMode="auto">
          <a:xfrm>
            <a:off x="6327775" y="2005014"/>
            <a:ext cx="1214438" cy="2346325"/>
            <a:chOff x="3458" y="987"/>
            <a:chExt cx="765" cy="1478"/>
          </a:xfrm>
        </p:grpSpPr>
        <p:sp>
          <p:nvSpPr>
            <p:cNvPr id="94" name="Rectangle 86"/>
            <p:cNvSpPr>
              <a:spLocks noChangeArrowheads="1"/>
            </p:cNvSpPr>
            <p:nvPr/>
          </p:nvSpPr>
          <p:spPr bwMode="auto">
            <a:xfrm>
              <a:off x="3626" y="2136"/>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y</a:t>
              </a:r>
              <a:endParaRPr lang="en-US" altLang="zh-CN" sz="2000" b="0" i="1">
                <a:latin typeface="Times New Roman" panose="02020603050405020304" pitchFamily="18" charset="0"/>
              </a:endParaRPr>
            </a:p>
          </p:txBody>
        </p:sp>
        <p:sp>
          <p:nvSpPr>
            <p:cNvPr id="95" name="Rectangle 87"/>
            <p:cNvSpPr>
              <a:spLocks noChangeArrowheads="1"/>
            </p:cNvSpPr>
            <p:nvPr/>
          </p:nvSpPr>
          <p:spPr bwMode="auto">
            <a:xfrm>
              <a:off x="4008" y="2136"/>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y</a:t>
              </a:r>
              <a:endParaRPr lang="en-US" altLang="zh-CN" sz="2000" b="0" i="1">
                <a:latin typeface="Times New Roman" panose="02020603050405020304" pitchFamily="18" charset="0"/>
              </a:endParaRPr>
            </a:p>
          </p:txBody>
        </p:sp>
        <p:grpSp>
          <p:nvGrpSpPr>
            <p:cNvPr id="96" name="Group 88"/>
            <p:cNvGrpSpPr>
              <a:grpSpLocks/>
            </p:cNvGrpSpPr>
            <p:nvPr/>
          </p:nvGrpSpPr>
          <p:grpSpPr bwMode="auto">
            <a:xfrm>
              <a:off x="3458" y="987"/>
              <a:ext cx="765" cy="1478"/>
              <a:chOff x="3458" y="987"/>
              <a:chExt cx="765" cy="1478"/>
            </a:xfrm>
          </p:grpSpPr>
          <p:sp>
            <p:nvSpPr>
              <p:cNvPr id="97" name="Freeform 89"/>
              <p:cNvSpPr>
                <a:spLocks noChangeArrowheads="1"/>
              </p:cNvSpPr>
              <p:nvPr/>
            </p:nvSpPr>
            <p:spPr bwMode="auto">
              <a:xfrm>
                <a:off x="3458" y="1958"/>
                <a:ext cx="1" cy="507"/>
              </a:xfrm>
              <a:custGeom>
                <a:avLst/>
                <a:gdLst>
                  <a:gd name="T0" fmla="*/ 0 w 1"/>
                  <a:gd name="T1" fmla="*/ 0 h 2450"/>
                  <a:gd name="T2" fmla="*/ 0 w 1"/>
                  <a:gd name="T3" fmla="*/ 2450 h 2450"/>
                  <a:gd name="T4" fmla="*/ 1 w 1"/>
                  <a:gd name="T5" fmla="*/ 2450 h 2450"/>
                </a:gdLst>
                <a:ahLst/>
                <a:cxnLst>
                  <a:cxn ang="0">
                    <a:pos x="T0" y="T1"/>
                  </a:cxn>
                  <a:cxn ang="0">
                    <a:pos x="T2" y="T3"/>
                  </a:cxn>
                  <a:cxn ang="0">
                    <a:pos x="T4" y="T5"/>
                  </a:cxn>
                </a:cxnLst>
                <a:rect l="0" t="0" r="r" b="b"/>
                <a:pathLst>
                  <a:path w="1" h="2450">
                    <a:moveTo>
                      <a:pt x="0" y="0"/>
                    </a:moveTo>
                    <a:lnTo>
                      <a:pt x="0" y="2450"/>
                    </a:lnTo>
                    <a:lnTo>
                      <a:pt x="1" y="245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8" name="Freeform 90"/>
              <p:cNvSpPr>
                <a:spLocks noChangeArrowheads="1"/>
              </p:cNvSpPr>
              <p:nvPr/>
            </p:nvSpPr>
            <p:spPr bwMode="auto">
              <a:xfrm>
                <a:off x="3840" y="2238"/>
                <a:ext cx="1" cy="227"/>
              </a:xfrm>
              <a:custGeom>
                <a:avLst/>
                <a:gdLst>
                  <a:gd name="T0" fmla="*/ 0 w 1"/>
                  <a:gd name="T1" fmla="*/ 0 h 1096"/>
                  <a:gd name="T2" fmla="*/ 0 w 1"/>
                  <a:gd name="T3" fmla="*/ 1096 h 1096"/>
                  <a:gd name="T4" fmla="*/ 1 w 1"/>
                  <a:gd name="T5" fmla="*/ 1096 h 1096"/>
                </a:gdLst>
                <a:ahLst/>
                <a:cxnLst>
                  <a:cxn ang="0">
                    <a:pos x="T0" y="T1"/>
                  </a:cxn>
                  <a:cxn ang="0">
                    <a:pos x="T2" y="T3"/>
                  </a:cxn>
                  <a:cxn ang="0">
                    <a:pos x="T4" y="T5"/>
                  </a:cxn>
                </a:cxnLst>
                <a:rect l="0" t="0" r="r" b="b"/>
                <a:pathLst>
                  <a:path w="1" h="1096">
                    <a:moveTo>
                      <a:pt x="0" y="0"/>
                    </a:moveTo>
                    <a:lnTo>
                      <a:pt x="0" y="1096"/>
                    </a:lnTo>
                    <a:lnTo>
                      <a:pt x="1" y="1096"/>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9" name="Freeform 91"/>
              <p:cNvSpPr>
                <a:spLocks noChangeArrowheads="1"/>
              </p:cNvSpPr>
              <p:nvPr/>
            </p:nvSpPr>
            <p:spPr bwMode="auto">
              <a:xfrm>
                <a:off x="3544" y="2359"/>
                <a:ext cx="211" cy="2"/>
              </a:xfrm>
              <a:custGeom>
                <a:avLst/>
                <a:gdLst>
                  <a:gd name="T0" fmla="*/ 0 w 1020"/>
                  <a:gd name="T1" fmla="*/ 0 h 2"/>
                  <a:gd name="T2" fmla="*/ 1019 w 1020"/>
                  <a:gd name="T3" fmla="*/ 0 h 2"/>
                  <a:gd name="T4" fmla="*/ 1020 w 1020"/>
                  <a:gd name="T5" fmla="*/ 0 h 2"/>
                </a:gdLst>
                <a:ahLst/>
                <a:cxnLst>
                  <a:cxn ang="0">
                    <a:pos x="T0" y="T1"/>
                  </a:cxn>
                  <a:cxn ang="0">
                    <a:pos x="T2" y="T3"/>
                  </a:cxn>
                  <a:cxn ang="0">
                    <a:pos x="T4" y="T5"/>
                  </a:cxn>
                </a:cxnLst>
                <a:rect l="0" t="0" r="r" b="b"/>
                <a:pathLst>
                  <a:path w="1020" h="2">
                    <a:moveTo>
                      <a:pt x="0" y="0"/>
                    </a:moveTo>
                    <a:lnTo>
                      <a:pt x="1019" y="0"/>
                    </a:lnTo>
                    <a:lnTo>
                      <a:pt x="1020"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0" name="Freeform 92"/>
              <p:cNvSpPr>
                <a:spLocks noChangeArrowheads="1"/>
              </p:cNvSpPr>
              <p:nvPr/>
            </p:nvSpPr>
            <p:spPr bwMode="auto">
              <a:xfrm>
                <a:off x="3458" y="2344"/>
                <a:ext cx="86" cy="28"/>
              </a:xfrm>
              <a:custGeom>
                <a:avLst/>
                <a:gdLst>
                  <a:gd name="T0" fmla="*/ 411 w 411"/>
                  <a:gd name="T1" fmla="*/ 0 h 137"/>
                  <a:gd name="T2" fmla="*/ 411 w 411"/>
                  <a:gd name="T3" fmla="*/ 137 h 137"/>
                  <a:gd name="T4" fmla="*/ 0 w 411"/>
                  <a:gd name="T5" fmla="*/ 68 h 137"/>
                  <a:gd name="T6" fmla="*/ 411 w 411"/>
                  <a:gd name="T7" fmla="*/ 0 h 137"/>
                </a:gdLst>
                <a:ahLst/>
                <a:cxnLst>
                  <a:cxn ang="0">
                    <a:pos x="T0" y="T1"/>
                  </a:cxn>
                  <a:cxn ang="0">
                    <a:pos x="T2" y="T3"/>
                  </a:cxn>
                  <a:cxn ang="0">
                    <a:pos x="T4" y="T5"/>
                  </a:cxn>
                  <a:cxn ang="0">
                    <a:pos x="T6" y="T7"/>
                  </a:cxn>
                </a:cxnLst>
                <a:rect l="0" t="0" r="r" b="b"/>
                <a:pathLst>
                  <a:path w="411" h="137">
                    <a:moveTo>
                      <a:pt x="411" y="0"/>
                    </a:moveTo>
                    <a:lnTo>
                      <a:pt x="411" y="137"/>
                    </a:lnTo>
                    <a:lnTo>
                      <a:pt x="0" y="68"/>
                    </a:lnTo>
                    <a:lnTo>
                      <a:pt x="411" y="0"/>
                    </a:lnTo>
                    <a:close/>
                  </a:path>
                </a:pathLst>
              </a:custGeom>
              <a:solidFill>
                <a:srgbClr val="0000FF"/>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1" name="Freeform 93"/>
              <p:cNvSpPr>
                <a:spLocks noChangeArrowheads="1"/>
              </p:cNvSpPr>
              <p:nvPr/>
            </p:nvSpPr>
            <p:spPr bwMode="auto">
              <a:xfrm>
                <a:off x="3458" y="2344"/>
                <a:ext cx="86" cy="28"/>
              </a:xfrm>
              <a:custGeom>
                <a:avLst/>
                <a:gdLst>
                  <a:gd name="T0" fmla="*/ 411 w 411"/>
                  <a:gd name="T1" fmla="*/ 0 h 137"/>
                  <a:gd name="T2" fmla="*/ 411 w 411"/>
                  <a:gd name="T3" fmla="*/ 137 h 137"/>
                  <a:gd name="T4" fmla="*/ 0 w 411"/>
                  <a:gd name="T5" fmla="*/ 68 h 137"/>
                  <a:gd name="T6" fmla="*/ 411 w 411"/>
                  <a:gd name="T7" fmla="*/ 0 h 137"/>
                </a:gdLst>
                <a:ahLst/>
                <a:cxnLst>
                  <a:cxn ang="0">
                    <a:pos x="T0" y="T1"/>
                  </a:cxn>
                  <a:cxn ang="0">
                    <a:pos x="T2" y="T3"/>
                  </a:cxn>
                  <a:cxn ang="0">
                    <a:pos x="T4" y="T5"/>
                  </a:cxn>
                  <a:cxn ang="0">
                    <a:pos x="T6" y="T7"/>
                  </a:cxn>
                </a:cxnLst>
                <a:rect l="0" t="0" r="r" b="b"/>
                <a:pathLst>
                  <a:path w="411" h="137">
                    <a:moveTo>
                      <a:pt x="411" y="0"/>
                    </a:moveTo>
                    <a:lnTo>
                      <a:pt x="411" y="137"/>
                    </a:lnTo>
                    <a:lnTo>
                      <a:pt x="0" y="68"/>
                    </a:lnTo>
                    <a:lnTo>
                      <a:pt x="411"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2" name="Freeform 94"/>
              <p:cNvSpPr>
                <a:spLocks noChangeArrowheads="1"/>
              </p:cNvSpPr>
              <p:nvPr/>
            </p:nvSpPr>
            <p:spPr bwMode="auto">
              <a:xfrm>
                <a:off x="3755" y="2344"/>
                <a:ext cx="85" cy="28"/>
              </a:xfrm>
              <a:custGeom>
                <a:avLst/>
                <a:gdLst>
                  <a:gd name="T0" fmla="*/ 0 w 410"/>
                  <a:gd name="T1" fmla="*/ 0 h 137"/>
                  <a:gd name="T2" fmla="*/ 0 w 410"/>
                  <a:gd name="T3" fmla="*/ 137 h 137"/>
                  <a:gd name="T4" fmla="*/ 410 w 410"/>
                  <a:gd name="T5" fmla="*/ 68 h 137"/>
                  <a:gd name="T6" fmla="*/ 0 w 410"/>
                  <a:gd name="T7" fmla="*/ 0 h 137"/>
                </a:gdLst>
                <a:ahLst/>
                <a:cxnLst>
                  <a:cxn ang="0">
                    <a:pos x="T0" y="T1"/>
                  </a:cxn>
                  <a:cxn ang="0">
                    <a:pos x="T2" y="T3"/>
                  </a:cxn>
                  <a:cxn ang="0">
                    <a:pos x="T4" y="T5"/>
                  </a:cxn>
                  <a:cxn ang="0">
                    <a:pos x="T6" y="T7"/>
                  </a:cxn>
                </a:cxnLst>
                <a:rect l="0" t="0" r="r" b="b"/>
                <a:pathLst>
                  <a:path w="410" h="137">
                    <a:moveTo>
                      <a:pt x="0" y="0"/>
                    </a:moveTo>
                    <a:lnTo>
                      <a:pt x="0" y="137"/>
                    </a:lnTo>
                    <a:lnTo>
                      <a:pt x="410" y="68"/>
                    </a:lnTo>
                    <a:lnTo>
                      <a:pt x="0" y="0"/>
                    </a:lnTo>
                    <a:close/>
                  </a:path>
                </a:pathLst>
              </a:custGeom>
              <a:solidFill>
                <a:srgbClr val="0000FF"/>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3" name="Freeform 95"/>
              <p:cNvSpPr>
                <a:spLocks noChangeArrowheads="1"/>
              </p:cNvSpPr>
              <p:nvPr/>
            </p:nvSpPr>
            <p:spPr bwMode="auto">
              <a:xfrm>
                <a:off x="3755" y="2344"/>
                <a:ext cx="85" cy="28"/>
              </a:xfrm>
              <a:custGeom>
                <a:avLst/>
                <a:gdLst>
                  <a:gd name="T0" fmla="*/ 0 w 410"/>
                  <a:gd name="T1" fmla="*/ 0 h 137"/>
                  <a:gd name="T2" fmla="*/ 0 w 410"/>
                  <a:gd name="T3" fmla="*/ 137 h 137"/>
                  <a:gd name="T4" fmla="*/ 410 w 410"/>
                  <a:gd name="T5" fmla="*/ 68 h 137"/>
                  <a:gd name="T6" fmla="*/ 0 w 410"/>
                  <a:gd name="T7" fmla="*/ 0 h 137"/>
                </a:gdLst>
                <a:ahLst/>
                <a:cxnLst>
                  <a:cxn ang="0">
                    <a:pos x="T0" y="T1"/>
                  </a:cxn>
                  <a:cxn ang="0">
                    <a:pos x="T2" y="T3"/>
                  </a:cxn>
                  <a:cxn ang="0">
                    <a:pos x="T4" y="T5"/>
                  </a:cxn>
                  <a:cxn ang="0">
                    <a:pos x="T6" y="T7"/>
                  </a:cxn>
                </a:cxnLst>
                <a:rect l="0" t="0" r="r" b="b"/>
                <a:pathLst>
                  <a:path w="410" h="137">
                    <a:moveTo>
                      <a:pt x="0" y="0"/>
                    </a:moveTo>
                    <a:lnTo>
                      <a:pt x="0" y="137"/>
                    </a:lnTo>
                    <a:lnTo>
                      <a:pt x="410" y="68"/>
                    </a:lnTo>
                    <a:lnTo>
                      <a:pt x="0"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4" name="Freeform 96"/>
              <p:cNvSpPr>
                <a:spLocks noChangeArrowheads="1"/>
              </p:cNvSpPr>
              <p:nvPr/>
            </p:nvSpPr>
            <p:spPr bwMode="auto">
              <a:xfrm>
                <a:off x="4221" y="1958"/>
                <a:ext cx="2" cy="507"/>
              </a:xfrm>
              <a:custGeom>
                <a:avLst/>
                <a:gdLst>
                  <a:gd name="T0" fmla="*/ 0 w 1"/>
                  <a:gd name="T1" fmla="*/ 0 h 2450"/>
                  <a:gd name="T2" fmla="*/ 0 w 1"/>
                  <a:gd name="T3" fmla="*/ 2450 h 2450"/>
                  <a:gd name="T4" fmla="*/ 1 w 1"/>
                  <a:gd name="T5" fmla="*/ 2450 h 2450"/>
                </a:gdLst>
                <a:ahLst/>
                <a:cxnLst>
                  <a:cxn ang="0">
                    <a:pos x="T0" y="T1"/>
                  </a:cxn>
                  <a:cxn ang="0">
                    <a:pos x="T2" y="T3"/>
                  </a:cxn>
                  <a:cxn ang="0">
                    <a:pos x="T4" y="T5"/>
                  </a:cxn>
                </a:cxnLst>
                <a:rect l="0" t="0" r="r" b="b"/>
                <a:pathLst>
                  <a:path w="1" h="2450">
                    <a:moveTo>
                      <a:pt x="0" y="0"/>
                    </a:moveTo>
                    <a:lnTo>
                      <a:pt x="0" y="2450"/>
                    </a:lnTo>
                    <a:lnTo>
                      <a:pt x="1" y="245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5" name="Freeform 97"/>
              <p:cNvSpPr>
                <a:spLocks noChangeArrowheads="1"/>
              </p:cNvSpPr>
              <p:nvPr/>
            </p:nvSpPr>
            <p:spPr bwMode="auto">
              <a:xfrm>
                <a:off x="3926" y="2359"/>
                <a:ext cx="211" cy="2"/>
              </a:xfrm>
              <a:custGeom>
                <a:avLst/>
                <a:gdLst>
                  <a:gd name="T0" fmla="*/ 0 w 1019"/>
                  <a:gd name="T1" fmla="*/ 0 h 2"/>
                  <a:gd name="T2" fmla="*/ 1018 w 1019"/>
                  <a:gd name="T3" fmla="*/ 0 h 2"/>
                  <a:gd name="T4" fmla="*/ 1019 w 1019"/>
                  <a:gd name="T5" fmla="*/ 0 h 2"/>
                </a:gdLst>
                <a:ahLst/>
                <a:cxnLst>
                  <a:cxn ang="0">
                    <a:pos x="T0" y="T1"/>
                  </a:cxn>
                  <a:cxn ang="0">
                    <a:pos x="T2" y="T3"/>
                  </a:cxn>
                  <a:cxn ang="0">
                    <a:pos x="T4" y="T5"/>
                  </a:cxn>
                </a:cxnLst>
                <a:rect l="0" t="0" r="r" b="b"/>
                <a:pathLst>
                  <a:path w="1019" h="2">
                    <a:moveTo>
                      <a:pt x="0" y="0"/>
                    </a:moveTo>
                    <a:lnTo>
                      <a:pt x="1018" y="0"/>
                    </a:lnTo>
                    <a:lnTo>
                      <a:pt x="1019"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6" name="Freeform 98"/>
              <p:cNvSpPr>
                <a:spLocks noChangeArrowheads="1"/>
              </p:cNvSpPr>
              <p:nvPr/>
            </p:nvSpPr>
            <p:spPr bwMode="auto">
              <a:xfrm>
                <a:off x="3840" y="2344"/>
                <a:ext cx="86" cy="28"/>
              </a:xfrm>
              <a:custGeom>
                <a:avLst/>
                <a:gdLst>
                  <a:gd name="T0" fmla="*/ 411 w 411"/>
                  <a:gd name="T1" fmla="*/ 0 h 137"/>
                  <a:gd name="T2" fmla="*/ 411 w 411"/>
                  <a:gd name="T3" fmla="*/ 137 h 137"/>
                  <a:gd name="T4" fmla="*/ 0 w 411"/>
                  <a:gd name="T5" fmla="*/ 68 h 137"/>
                  <a:gd name="T6" fmla="*/ 411 w 411"/>
                  <a:gd name="T7" fmla="*/ 0 h 137"/>
                </a:gdLst>
                <a:ahLst/>
                <a:cxnLst>
                  <a:cxn ang="0">
                    <a:pos x="T0" y="T1"/>
                  </a:cxn>
                  <a:cxn ang="0">
                    <a:pos x="T2" y="T3"/>
                  </a:cxn>
                  <a:cxn ang="0">
                    <a:pos x="T4" y="T5"/>
                  </a:cxn>
                  <a:cxn ang="0">
                    <a:pos x="T6" y="T7"/>
                  </a:cxn>
                </a:cxnLst>
                <a:rect l="0" t="0" r="r" b="b"/>
                <a:pathLst>
                  <a:path w="411" h="137">
                    <a:moveTo>
                      <a:pt x="411" y="0"/>
                    </a:moveTo>
                    <a:lnTo>
                      <a:pt x="411" y="137"/>
                    </a:lnTo>
                    <a:lnTo>
                      <a:pt x="0" y="68"/>
                    </a:lnTo>
                    <a:lnTo>
                      <a:pt x="411" y="0"/>
                    </a:lnTo>
                    <a:close/>
                  </a:path>
                </a:pathLst>
              </a:custGeom>
              <a:solidFill>
                <a:srgbClr val="0000FF"/>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7" name="Freeform 99"/>
              <p:cNvSpPr>
                <a:spLocks noChangeArrowheads="1"/>
              </p:cNvSpPr>
              <p:nvPr/>
            </p:nvSpPr>
            <p:spPr bwMode="auto">
              <a:xfrm>
                <a:off x="3840" y="2344"/>
                <a:ext cx="86" cy="28"/>
              </a:xfrm>
              <a:custGeom>
                <a:avLst/>
                <a:gdLst>
                  <a:gd name="T0" fmla="*/ 411 w 411"/>
                  <a:gd name="T1" fmla="*/ 0 h 137"/>
                  <a:gd name="T2" fmla="*/ 411 w 411"/>
                  <a:gd name="T3" fmla="*/ 137 h 137"/>
                  <a:gd name="T4" fmla="*/ 0 w 411"/>
                  <a:gd name="T5" fmla="*/ 68 h 137"/>
                  <a:gd name="T6" fmla="*/ 411 w 411"/>
                  <a:gd name="T7" fmla="*/ 0 h 137"/>
                </a:gdLst>
                <a:ahLst/>
                <a:cxnLst>
                  <a:cxn ang="0">
                    <a:pos x="T0" y="T1"/>
                  </a:cxn>
                  <a:cxn ang="0">
                    <a:pos x="T2" y="T3"/>
                  </a:cxn>
                  <a:cxn ang="0">
                    <a:pos x="T4" y="T5"/>
                  </a:cxn>
                  <a:cxn ang="0">
                    <a:pos x="T6" y="T7"/>
                  </a:cxn>
                </a:cxnLst>
                <a:rect l="0" t="0" r="r" b="b"/>
                <a:pathLst>
                  <a:path w="411" h="137">
                    <a:moveTo>
                      <a:pt x="411" y="0"/>
                    </a:moveTo>
                    <a:lnTo>
                      <a:pt x="411" y="137"/>
                    </a:lnTo>
                    <a:lnTo>
                      <a:pt x="0" y="68"/>
                    </a:lnTo>
                    <a:lnTo>
                      <a:pt x="411"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8" name="Freeform 100"/>
              <p:cNvSpPr>
                <a:spLocks noChangeArrowheads="1"/>
              </p:cNvSpPr>
              <p:nvPr/>
            </p:nvSpPr>
            <p:spPr bwMode="auto">
              <a:xfrm>
                <a:off x="4137" y="2344"/>
                <a:ext cx="84" cy="28"/>
              </a:xfrm>
              <a:custGeom>
                <a:avLst/>
                <a:gdLst>
                  <a:gd name="T0" fmla="*/ 0 w 411"/>
                  <a:gd name="T1" fmla="*/ 0 h 137"/>
                  <a:gd name="T2" fmla="*/ 0 w 411"/>
                  <a:gd name="T3" fmla="*/ 137 h 137"/>
                  <a:gd name="T4" fmla="*/ 411 w 411"/>
                  <a:gd name="T5" fmla="*/ 68 h 137"/>
                  <a:gd name="T6" fmla="*/ 0 w 411"/>
                  <a:gd name="T7" fmla="*/ 0 h 137"/>
                </a:gdLst>
                <a:ahLst/>
                <a:cxnLst>
                  <a:cxn ang="0">
                    <a:pos x="T0" y="T1"/>
                  </a:cxn>
                  <a:cxn ang="0">
                    <a:pos x="T2" y="T3"/>
                  </a:cxn>
                  <a:cxn ang="0">
                    <a:pos x="T4" y="T5"/>
                  </a:cxn>
                  <a:cxn ang="0">
                    <a:pos x="T6" y="T7"/>
                  </a:cxn>
                </a:cxnLst>
                <a:rect l="0" t="0" r="r" b="b"/>
                <a:pathLst>
                  <a:path w="411" h="137">
                    <a:moveTo>
                      <a:pt x="0" y="0"/>
                    </a:moveTo>
                    <a:lnTo>
                      <a:pt x="0" y="137"/>
                    </a:lnTo>
                    <a:lnTo>
                      <a:pt x="411" y="68"/>
                    </a:lnTo>
                    <a:lnTo>
                      <a:pt x="0" y="0"/>
                    </a:lnTo>
                    <a:close/>
                  </a:path>
                </a:pathLst>
              </a:custGeom>
              <a:solidFill>
                <a:srgbClr val="0000FF"/>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9" name="Freeform 101"/>
              <p:cNvSpPr>
                <a:spLocks noChangeArrowheads="1"/>
              </p:cNvSpPr>
              <p:nvPr/>
            </p:nvSpPr>
            <p:spPr bwMode="auto">
              <a:xfrm>
                <a:off x="4137" y="2344"/>
                <a:ext cx="84" cy="28"/>
              </a:xfrm>
              <a:custGeom>
                <a:avLst/>
                <a:gdLst>
                  <a:gd name="T0" fmla="*/ 0 w 411"/>
                  <a:gd name="T1" fmla="*/ 0 h 137"/>
                  <a:gd name="T2" fmla="*/ 0 w 411"/>
                  <a:gd name="T3" fmla="*/ 137 h 137"/>
                  <a:gd name="T4" fmla="*/ 411 w 411"/>
                  <a:gd name="T5" fmla="*/ 68 h 137"/>
                  <a:gd name="T6" fmla="*/ 0 w 411"/>
                  <a:gd name="T7" fmla="*/ 0 h 137"/>
                </a:gdLst>
                <a:ahLst/>
                <a:cxnLst>
                  <a:cxn ang="0">
                    <a:pos x="T0" y="T1"/>
                  </a:cxn>
                  <a:cxn ang="0">
                    <a:pos x="T2" y="T3"/>
                  </a:cxn>
                  <a:cxn ang="0">
                    <a:pos x="T4" y="T5"/>
                  </a:cxn>
                  <a:cxn ang="0">
                    <a:pos x="T6" y="T7"/>
                  </a:cxn>
                </a:cxnLst>
                <a:rect l="0" t="0" r="r" b="b"/>
                <a:pathLst>
                  <a:path w="411" h="137">
                    <a:moveTo>
                      <a:pt x="0" y="0"/>
                    </a:moveTo>
                    <a:lnTo>
                      <a:pt x="0" y="137"/>
                    </a:lnTo>
                    <a:lnTo>
                      <a:pt x="411" y="68"/>
                    </a:lnTo>
                    <a:lnTo>
                      <a:pt x="0"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0" name="Freeform 102"/>
              <p:cNvSpPr>
                <a:spLocks noChangeArrowheads="1"/>
              </p:cNvSpPr>
              <p:nvPr/>
            </p:nvSpPr>
            <p:spPr bwMode="auto">
              <a:xfrm>
                <a:off x="3458" y="987"/>
                <a:ext cx="1" cy="918"/>
              </a:xfrm>
              <a:custGeom>
                <a:avLst/>
                <a:gdLst>
                  <a:gd name="T0" fmla="*/ 0 w 1"/>
                  <a:gd name="T1" fmla="*/ 0 h 4420"/>
                  <a:gd name="T2" fmla="*/ 0 w 1"/>
                  <a:gd name="T3" fmla="*/ 4420 h 4420"/>
                  <a:gd name="T4" fmla="*/ 1 w 1"/>
                  <a:gd name="T5" fmla="*/ 4420 h 4420"/>
                </a:gdLst>
                <a:ahLst/>
                <a:cxnLst>
                  <a:cxn ang="0">
                    <a:pos x="T0" y="T1"/>
                  </a:cxn>
                  <a:cxn ang="0">
                    <a:pos x="T2" y="T3"/>
                  </a:cxn>
                  <a:cxn ang="0">
                    <a:pos x="T4" y="T5"/>
                  </a:cxn>
                </a:cxnLst>
                <a:rect l="0" t="0" r="r" b="b"/>
                <a:pathLst>
                  <a:path w="1" h="4420">
                    <a:moveTo>
                      <a:pt x="0" y="0"/>
                    </a:moveTo>
                    <a:lnTo>
                      <a:pt x="0" y="4420"/>
                    </a:lnTo>
                    <a:lnTo>
                      <a:pt x="1" y="4420"/>
                    </a:lnTo>
                  </a:path>
                </a:pathLst>
              </a:custGeom>
              <a:solidFill>
                <a:schemeClr val="bg1"/>
              </a:solidFill>
              <a:ln w="9525">
                <a:solidFill>
                  <a:srgbClr val="0000FF"/>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1" name="Freeform 103"/>
              <p:cNvSpPr>
                <a:spLocks noChangeArrowheads="1"/>
              </p:cNvSpPr>
              <p:nvPr/>
            </p:nvSpPr>
            <p:spPr bwMode="auto">
              <a:xfrm>
                <a:off x="4221" y="987"/>
                <a:ext cx="2" cy="918"/>
              </a:xfrm>
              <a:custGeom>
                <a:avLst/>
                <a:gdLst>
                  <a:gd name="T0" fmla="*/ 0 w 1"/>
                  <a:gd name="T1" fmla="*/ 0 h 4420"/>
                  <a:gd name="T2" fmla="*/ 0 w 1"/>
                  <a:gd name="T3" fmla="*/ 4420 h 4420"/>
                  <a:gd name="T4" fmla="*/ 1 w 1"/>
                  <a:gd name="T5" fmla="*/ 4420 h 4420"/>
                </a:gdLst>
                <a:ahLst/>
                <a:cxnLst>
                  <a:cxn ang="0">
                    <a:pos x="T0" y="T1"/>
                  </a:cxn>
                  <a:cxn ang="0">
                    <a:pos x="T2" y="T3"/>
                  </a:cxn>
                  <a:cxn ang="0">
                    <a:pos x="T4" y="T5"/>
                  </a:cxn>
                </a:cxnLst>
                <a:rect l="0" t="0" r="r" b="b"/>
                <a:pathLst>
                  <a:path w="1" h="4420">
                    <a:moveTo>
                      <a:pt x="0" y="0"/>
                    </a:moveTo>
                    <a:lnTo>
                      <a:pt x="0" y="4420"/>
                    </a:lnTo>
                    <a:lnTo>
                      <a:pt x="1" y="4420"/>
                    </a:lnTo>
                  </a:path>
                </a:pathLst>
              </a:custGeom>
              <a:solidFill>
                <a:schemeClr val="bg1"/>
              </a:solidFill>
              <a:ln w="9525">
                <a:solidFill>
                  <a:srgbClr val="0000FF"/>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112" name="Group 104"/>
          <p:cNvGrpSpPr>
            <a:grpSpLocks/>
          </p:cNvGrpSpPr>
          <p:nvPr/>
        </p:nvGrpSpPr>
        <p:grpSpPr bwMode="auto">
          <a:xfrm>
            <a:off x="2857501" y="4721226"/>
            <a:ext cx="2855913" cy="1565275"/>
            <a:chOff x="1272" y="2698"/>
            <a:chExt cx="1799" cy="986"/>
          </a:xfrm>
        </p:grpSpPr>
        <p:grpSp>
          <p:nvGrpSpPr>
            <p:cNvPr id="113" name="Group 105"/>
            <p:cNvGrpSpPr>
              <a:grpSpLocks/>
            </p:cNvGrpSpPr>
            <p:nvPr/>
          </p:nvGrpSpPr>
          <p:grpSpPr bwMode="auto">
            <a:xfrm>
              <a:off x="1364" y="2741"/>
              <a:ext cx="1707" cy="725"/>
              <a:chOff x="1364" y="2741"/>
              <a:chExt cx="1707" cy="725"/>
            </a:xfrm>
          </p:grpSpPr>
          <p:sp>
            <p:nvSpPr>
              <p:cNvPr id="121" name="Rectangle 106"/>
              <p:cNvSpPr>
                <a:spLocks noChangeArrowheads="1"/>
              </p:cNvSpPr>
              <p:nvPr/>
            </p:nvSpPr>
            <p:spPr bwMode="auto">
              <a:xfrm rot="-5400000">
                <a:off x="2794" y="2802"/>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y</a:t>
                </a:r>
                <a:endParaRPr lang="en-US" altLang="zh-CN" sz="2000" b="0" i="1">
                  <a:latin typeface="Times New Roman" panose="02020603050405020304" pitchFamily="18" charset="0"/>
                </a:endParaRPr>
              </a:p>
            </p:txBody>
          </p:sp>
          <p:sp>
            <p:nvSpPr>
              <p:cNvPr id="122" name="Rectangle 107"/>
              <p:cNvSpPr>
                <a:spLocks noChangeArrowheads="1"/>
              </p:cNvSpPr>
              <p:nvPr/>
            </p:nvSpPr>
            <p:spPr bwMode="auto">
              <a:xfrm rot="-5400000">
                <a:off x="2794" y="3163"/>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y</a:t>
                </a:r>
                <a:endParaRPr lang="en-US" altLang="zh-CN" sz="2000" b="0" i="1">
                  <a:latin typeface="Times New Roman" panose="02020603050405020304" pitchFamily="18" charset="0"/>
                </a:endParaRPr>
              </a:p>
            </p:txBody>
          </p:sp>
          <p:sp>
            <p:nvSpPr>
              <p:cNvPr id="123" name="Freeform 108"/>
              <p:cNvSpPr>
                <a:spLocks noChangeArrowheads="1"/>
              </p:cNvSpPr>
              <p:nvPr/>
            </p:nvSpPr>
            <p:spPr bwMode="auto">
              <a:xfrm>
                <a:off x="2825" y="3103"/>
                <a:ext cx="246" cy="1"/>
              </a:xfrm>
              <a:custGeom>
                <a:avLst/>
                <a:gdLst>
                  <a:gd name="T0" fmla="*/ 0 w 1186"/>
                  <a:gd name="T1" fmla="*/ 0 h 1"/>
                  <a:gd name="T2" fmla="*/ 1185 w 1186"/>
                  <a:gd name="T3" fmla="*/ 0 h 1"/>
                  <a:gd name="T4" fmla="*/ 1186 w 1186"/>
                  <a:gd name="T5" fmla="*/ 0 h 1"/>
                </a:gdLst>
                <a:ahLst/>
                <a:cxnLst>
                  <a:cxn ang="0">
                    <a:pos x="T0" y="T1"/>
                  </a:cxn>
                  <a:cxn ang="0">
                    <a:pos x="T2" y="T3"/>
                  </a:cxn>
                  <a:cxn ang="0">
                    <a:pos x="T4" y="T5"/>
                  </a:cxn>
                </a:cxnLst>
                <a:rect l="0" t="0" r="r" b="b"/>
                <a:pathLst>
                  <a:path w="1186" h="1">
                    <a:moveTo>
                      <a:pt x="0" y="0"/>
                    </a:moveTo>
                    <a:lnTo>
                      <a:pt x="1185" y="0"/>
                    </a:lnTo>
                    <a:lnTo>
                      <a:pt x="1186"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4" name="Freeform 109"/>
              <p:cNvSpPr>
                <a:spLocks noChangeArrowheads="1"/>
              </p:cNvSpPr>
              <p:nvPr/>
            </p:nvSpPr>
            <p:spPr bwMode="auto">
              <a:xfrm>
                <a:off x="2825" y="3103"/>
                <a:ext cx="246" cy="1"/>
              </a:xfrm>
              <a:custGeom>
                <a:avLst/>
                <a:gdLst>
                  <a:gd name="T0" fmla="*/ 0 w 1186"/>
                  <a:gd name="T1" fmla="*/ 0 h 1"/>
                  <a:gd name="T2" fmla="*/ 1185 w 1186"/>
                  <a:gd name="T3" fmla="*/ 0 h 1"/>
                  <a:gd name="T4" fmla="*/ 1186 w 1186"/>
                  <a:gd name="T5" fmla="*/ 0 h 1"/>
                </a:gdLst>
                <a:ahLst/>
                <a:cxnLst>
                  <a:cxn ang="0">
                    <a:pos x="T0" y="T1"/>
                  </a:cxn>
                  <a:cxn ang="0">
                    <a:pos x="T2" y="T3"/>
                  </a:cxn>
                  <a:cxn ang="0">
                    <a:pos x="T4" y="T5"/>
                  </a:cxn>
                </a:cxnLst>
                <a:rect l="0" t="0" r="r" b="b"/>
                <a:pathLst>
                  <a:path w="1186" h="1">
                    <a:moveTo>
                      <a:pt x="0" y="0"/>
                    </a:moveTo>
                    <a:lnTo>
                      <a:pt x="1185" y="0"/>
                    </a:lnTo>
                    <a:lnTo>
                      <a:pt x="1186"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5" name="Freeform 110"/>
              <p:cNvSpPr>
                <a:spLocks noChangeArrowheads="1"/>
              </p:cNvSpPr>
              <p:nvPr/>
            </p:nvSpPr>
            <p:spPr bwMode="auto">
              <a:xfrm>
                <a:off x="2717" y="3464"/>
                <a:ext cx="354" cy="2"/>
              </a:xfrm>
              <a:custGeom>
                <a:avLst/>
                <a:gdLst>
                  <a:gd name="T0" fmla="*/ 0 w 1707"/>
                  <a:gd name="T1" fmla="*/ 0 h 2"/>
                  <a:gd name="T2" fmla="*/ 1706 w 1707"/>
                  <a:gd name="T3" fmla="*/ 0 h 2"/>
                  <a:gd name="T4" fmla="*/ 1707 w 1707"/>
                  <a:gd name="T5" fmla="*/ 0 h 2"/>
                </a:gdLst>
                <a:ahLst/>
                <a:cxnLst>
                  <a:cxn ang="0">
                    <a:pos x="T0" y="T1"/>
                  </a:cxn>
                  <a:cxn ang="0">
                    <a:pos x="T2" y="T3"/>
                  </a:cxn>
                  <a:cxn ang="0">
                    <a:pos x="T4" y="T5"/>
                  </a:cxn>
                </a:cxnLst>
                <a:rect l="0" t="0" r="r" b="b"/>
                <a:pathLst>
                  <a:path w="1707" h="2">
                    <a:moveTo>
                      <a:pt x="0" y="0"/>
                    </a:moveTo>
                    <a:lnTo>
                      <a:pt x="1706" y="0"/>
                    </a:lnTo>
                    <a:lnTo>
                      <a:pt x="1707"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26" name="Group 111"/>
              <p:cNvGrpSpPr>
                <a:grpSpLocks/>
              </p:cNvGrpSpPr>
              <p:nvPr/>
            </p:nvGrpSpPr>
            <p:grpSpPr bwMode="auto">
              <a:xfrm>
                <a:off x="1364" y="2741"/>
                <a:ext cx="1707" cy="725"/>
                <a:chOff x="1364" y="2741"/>
                <a:chExt cx="1707" cy="725"/>
              </a:xfrm>
            </p:grpSpPr>
            <p:sp>
              <p:nvSpPr>
                <p:cNvPr id="127" name="Freeform 112"/>
                <p:cNvSpPr>
                  <a:spLocks noChangeArrowheads="1"/>
                </p:cNvSpPr>
                <p:nvPr/>
              </p:nvSpPr>
              <p:spPr bwMode="auto">
                <a:xfrm>
                  <a:off x="2717" y="2741"/>
                  <a:ext cx="354" cy="1"/>
                </a:xfrm>
                <a:custGeom>
                  <a:avLst/>
                  <a:gdLst>
                    <a:gd name="T0" fmla="*/ 0 w 1707"/>
                    <a:gd name="T1" fmla="*/ 0 h 1"/>
                    <a:gd name="T2" fmla="*/ 1706 w 1707"/>
                    <a:gd name="T3" fmla="*/ 0 h 1"/>
                    <a:gd name="T4" fmla="*/ 1707 w 1707"/>
                    <a:gd name="T5" fmla="*/ 0 h 1"/>
                  </a:gdLst>
                  <a:ahLst/>
                  <a:cxnLst>
                    <a:cxn ang="0">
                      <a:pos x="T0" y="T1"/>
                    </a:cxn>
                    <a:cxn ang="0">
                      <a:pos x="T2" y="T3"/>
                    </a:cxn>
                    <a:cxn ang="0">
                      <a:pos x="T4" y="T5"/>
                    </a:cxn>
                  </a:cxnLst>
                  <a:rect l="0" t="0" r="r" b="b"/>
                  <a:pathLst>
                    <a:path w="1707" h="1">
                      <a:moveTo>
                        <a:pt x="0" y="0"/>
                      </a:moveTo>
                      <a:lnTo>
                        <a:pt x="1706" y="0"/>
                      </a:lnTo>
                      <a:lnTo>
                        <a:pt x="1707"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8" name="Freeform 113"/>
                <p:cNvSpPr>
                  <a:spLocks noChangeArrowheads="1"/>
                </p:cNvSpPr>
                <p:nvPr/>
              </p:nvSpPr>
              <p:spPr bwMode="auto">
                <a:xfrm>
                  <a:off x="2964" y="2825"/>
                  <a:ext cx="2" cy="191"/>
                </a:xfrm>
                <a:custGeom>
                  <a:avLst/>
                  <a:gdLst>
                    <a:gd name="T0" fmla="*/ 0 w 2"/>
                    <a:gd name="T1" fmla="*/ 0 h 922"/>
                    <a:gd name="T2" fmla="*/ 0 w 2"/>
                    <a:gd name="T3" fmla="*/ 922 h 922"/>
                    <a:gd name="T4" fmla="*/ 2 w 2"/>
                    <a:gd name="T5" fmla="*/ 922 h 922"/>
                  </a:gdLst>
                  <a:ahLst/>
                  <a:cxnLst>
                    <a:cxn ang="0">
                      <a:pos x="T0" y="T1"/>
                    </a:cxn>
                    <a:cxn ang="0">
                      <a:pos x="T2" y="T3"/>
                    </a:cxn>
                    <a:cxn ang="0">
                      <a:pos x="T4" y="T5"/>
                    </a:cxn>
                  </a:cxnLst>
                  <a:rect l="0" t="0" r="r" b="b"/>
                  <a:pathLst>
                    <a:path w="2" h="922">
                      <a:moveTo>
                        <a:pt x="0" y="0"/>
                      </a:moveTo>
                      <a:lnTo>
                        <a:pt x="0" y="922"/>
                      </a:lnTo>
                      <a:lnTo>
                        <a:pt x="2" y="922"/>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9" name="Freeform 114"/>
                <p:cNvSpPr>
                  <a:spLocks noChangeArrowheads="1"/>
                </p:cNvSpPr>
                <p:nvPr/>
              </p:nvSpPr>
              <p:spPr bwMode="auto">
                <a:xfrm>
                  <a:off x="2949" y="2741"/>
                  <a:ext cx="29" cy="84"/>
                </a:xfrm>
                <a:custGeom>
                  <a:avLst/>
                  <a:gdLst>
                    <a:gd name="T0" fmla="*/ 0 w 137"/>
                    <a:gd name="T1" fmla="*/ 411 h 411"/>
                    <a:gd name="T2" fmla="*/ 137 w 137"/>
                    <a:gd name="T3" fmla="*/ 411 h 411"/>
                    <a:gd name="T4" fmla="*/ 68 w 137"/>
                    <a:gd name="T5" fmla="*/ 0 h 411"/>
                    <a:gd name="T6" fmla="*/ 0 w 137"/>
                    <a:gd name="T7" fmla="*/ 411 h 411"/>
                  </a:gdLst>
                  <a:ahLst/>
                  <a:cxnLst>
                    <a:cxn ang="0">
                      <a:pos x="T0" y="T1"/>
                    </a:cxn>
                    <a:cxn ang="0">
                      <a:pos x="T2" y="T3"/>
                    </a:cxn>
                    <a:cxn ang="0">
                      <a:pos x="T4" y="T5"/>
                    </a:cxn>
                    <a:cxn ang="0">
                      <a:pos x="T6" y="T7"/>
                    </a:cxn>
                  </a:cxnLst>
                  <a:rect l="0" t="0" r="r" b="b"/>
                  <a:pathLst>
                    <a:path w="137" h="411">
                      <a:moveTo>
                        <a:pt x="0" y="411"/>
                      </a:moveTo>
                      <a:lnTo>
                        <a:pt x="137" y="411"/>
                      </a:lnTo>
                      <a:lnTo>
                        <a:pt x="68" y="0"/>
                      </a:lnTo>
                      <a:lnTo>
                        <a:pt x="0" y="411"/>
                      </a:lnTo>
                      <a:close/>
                    </a:path>
                  </a:pathLst>
                </a:custGeom>
                <a:solidFill>
                  <a:srgbClr val="0000FF"/>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0" name="Freeform 115"/>
                <p:cNvSpPr>
                  <a:spLocks noChangeArrowheads="1"/>
                </p:cNvSpPr>
                <p:nvPr/>
              </p:nvSpPr>
              <p:spPr bwMode="auto">
                <a:xfrm>
                  <a:off x="2949" y="2741"/>
                  <a:ext cx="29" cy="84"/>
                </a:xfrm>
                <a:custGeom>
                  <a:avLst/>
                  <a:gdLst>
                    <a:gd name="T0" fmla="*/ 0 w 137"/>
                    <a:gd name="T1" fmla="*/ 411 h 411"/>
                    <a:gd name="T2" fmla="*/ 137 w 137"/>
                    <a:gd name="T3" fmla="*/ 411 h 411"/>
                    <a:gd name="T4" fmla="*/ 68 w 137"/>
                    <a:gd name="T5" fmla="*/ 0 h 411"/>
                    <a:gd name="T6" fmla="*/ 0 w 137"/>
                    <a:gd name="T7" fmla="*/ 411 h 411"/>
                  </a:gdLst>
                  <a:ahLst/>
                  <a:cxnLst>
                    <a:cxn ang="0">
                      <a:pos x="T0" y="T1"/>
                    </a:cxn>
                    <a:cxn ang="0">
                      <a:pos x="T2" y="T3"/>
                    </a:cxn>
                    <a:cxn ang="0">
                      <a:pos x="T4" y="T5"/>
                    </a:cxn>
                    <a:cxn ang="0">
                      <a:pos x="T6" y="T7"/>
                    </a:cxn>
                  </a:cxnLst>
                  <a:rect l="0" t="0" r="r" b="b"/>
                  <a:pathLst>
                    <a:path w="137" h="411">
                      <a:moveTo>
                        <a:pt x="0" y="411"/>
                      </a:moveTo>
                      <a:lnTo>
                        <a:pt x="137" y="411"/>
                      </a:lnTo>
                      <a:lnTo>
                        <a:pt x="68" y="0"/>
                      </a:lnTo>
                      <a:lnTo>
                        <a:pt x="0" y="411"/>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1" name="Freeform 116"/>
                <p:cNvSpPr>
                  <a:spLocks noChangeArrowheads="1"/>
                </p:cNvSpPr>
                <p:nvPr/>
              </p:nvSpPr>
              <p:spPr bwMode="auto">
                <a:xfrm>
                  <a:off x="2949" y="3016"/>
                  <a:ext cx="29" cy="87"/>
                </a:xfrm>
                <a:custGeom>
                  <a:avLst/>
                  <a:gdLst>
                    <a:gd name="T0" fmla="*/ 0 w 137"/>
                    <a:gd name="T1" fmla="*/ 0 h 410"/>
                    <a:gd name="T2" fmla="*/ 137 w 137"/>
                    <a:gd name="T3" fmla="*/ 0 h 410"/>
                    <a:gd name="T4" fmla="*/ 68 w 137"/>
                    <a:gd name="T5" fmla="*/ 410 h 410"/>
                    <a:gd name="T6" fmla="*/ 0 w 137"/>
                    <a:gd name="T7" fmla="*/ 0 h 410"/>
                  </a:gdLst>
                  <a:ahLst/>
                  <a:cxnLst>
                    <a:cxn ang="0">
                      <a:pos x="T0" y="T1"/>
                    </a:cxn>
                    <a:cxn ang="0">
                      <a:pos x="T2" y="T3"/>
                    </a:cxn>
                    <a:cxn ang="0">
                      <a:pos x="T4" y="T5"/>
                    </a:cxn>
                    <a:cxn ang="0">
                      <a:pos x="T6" y="T7"/>
                    </a:cxn>
                  </a:cxnLst>
                  <a:rect l="0" t="0" r="r" b="b"/>
                  <a:pathLst>
                    <a:path w="137" h="410">
                      <a:moveTo>
                        <a:pt x="0" y="0"/>
                      </a:moveTo>
                      <a:lnTo>
                        <a:pt x="137" y="0"/>
                      </a:lnTo>
                      <a:lnTo>
                        <a:pt x="68" y="410"/>
                      </a:lnTo>
                      <a:lnTo>
                        <a:pt x="0" y="0"/>
                      </a:lnTo>
                      <a:close/>
                    </a:path>
                  </a:pathLst>
                </a:custGeom>
                <a:solidFill>
                  <a:srgbClr val="0000FF"/>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2" name="Freeform 117"/>
                <p:cNvSpPr>
                  <a:spLocks noChangeArrowheads="1"/>
                </p:cNvSpPr>
                <p:nvPr/>
              </p:nvSpPr>
              <p:spPr bwMode="auto">
                <a:xfrm>
                  <a:off x="2949" y="3016"/>
                  <a:ext cx="29" cy="87"/>
                </a:xfrm>
                <a:custGeom>
                  <a:avLst/>
                  <a:gdLst>
                    <a:gd name="T0" fmla="*/ 0 w 137"/>
                    <a:gd name="T1" fmla="*/ 0 h 410"/>
                    <a:gd name="T2" fmla="*/ 137 w 137"/>
                    <a:gd name="T3" fmla="*/ 0 h 410"/>
                    <a:gd name="T4" fmla="*/ 68 w 137"/>
                    <a:gd name="T5" fmla="*/ 410 h 410"/>
                    <a:gd name="T6" fmla="*/ 0 w 137"/>
                    <a:gd name="T7" fmla="*/ 0 h 410"/>
                  </a:gdLst>
                  <a:ahLst/>
                  <a:cxnLst>
                    <a:cxn ang="0">
                      <a:pos x="T0" y="T1"/>
                    </a:cxn>
                    <a:cxn ang="0">
                      <a:pos x="T2" y="T3"/>
                    </a:cxn>
                    <a:cxn ang="0">
                      <a:pos x="T4" y="T5"/>
                    </a:cxn>
                    <a:cxn ang="0">
                      <a:pos x="T6" y="T7"/>
                    </a:cxn>
                  </a:cxnLst>
                  <a:rect l="0" t="0" r="r" b="b"/>
                  <a:pathLst>
                    <a:path w="137" h="410">
                      <a:moveTo>
                        <a:pt x="0" y="0"/>
                      </a:moveTo>
                      <a:lnTo>
                        <a:pt x="137" y="0"/>
                      </a:lnTo>
                      <a:lnTo>
                        <a:pt x="68" y="410"/>
                      </a:lnTo>
                      <a:lnTo>
                        <a:pt x="0"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3" name="Freeform 118"/>
                <p:cNvSpPr>
                  <a:spLocks noChangeArrowheads="1"/>
                </p:cNvSpPr>
                <p:nvPr/>
              </p:nvSpPr>
              <p:spPr bwMode="auto">
                <a:xfrm>
                  <a:off x="2964" y="3187"/>
                  <a:ext cx="2" cy="191"/>
                </a:xfrm>
                <a:custGeom>
                  <a:avLst/>
                  <a:gdLst>
                    <a:gd name="T0" fmla="*/ 0 w 2"/>
                    <a:gd name="T1" fmla="*/ 0 h 921"/>
                    <a:gd name="T2" fmla="*/ 0 w 2"/>
                    <a:gd name="T3" fmla="*/ 921 h 921"/>
                    <a:gd name="T4" fmla="*/ 2 w 2"/>
                    <a:gd name="T5" fmla="*/ 921 h 921"/>
                  </a:gdLst>
                  <a:ahLst/>
                  <a:cxnLst>
                    <a:cxn ang="0">
                      <a:pos x="T0" y="T1"/>
                    </a:cxn>
                    <a:cxn ang="0">
                      <a:pos x="T2" y="T3"/>
                    </a:cxn>
                    <a:cxn ang="0">
                      <a:pos x="T4" y="T5"/>
                    </a:cxn>
                  </a:cxnLst>
                  <a:rect l="0" t="0" r="r" b="b"/>
                  <a:pathLst>
                    <a:path w="2" h="921">
                      <a:moveTo>
                        <a:pt x="0" y="0"/>
                      </a:moveTo>
                      <a:lnTo>
                        <a:pt x="0" y="921"/>
                      </a:lnTo>
                      <a:lnTo>
                        <a:pt x="2" y="921"/>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4" name="Freeform 119"/>
                <p:cNvSpPr>
                  <a:spLocks noChangeArrowheads="1"/>
                </p:cNvSpPr>
                <p:nvPr/>
              </p:nvSpPr>
              <p:spPr bwMode="auto">
                <a:xfrm>
                  <a:off x="2949" y="3103"/>
                  <a:ext cx="29" cy="84"/>
                </a:xfrm>
                <a:custGeom>
                  <a:avLst/>
                  <a:gdLst>
                    <a:gd name="T0" fmla="*/ 0 w 137"/>
                    <a:gd name="T1" fmla="*/ 412 h 412"/>
                    <a:gd name="T2" fmla="*/ 137 w 137"/>
                    <a:gd name="T3" fmla="*/ 412 h 412"/>
                    <a:gd name="T4" fmla="*/ 68 w 137"/>
                    <a:gd name="T5" fmla="*/ 0 h 412"/>
                    <a:gd name="T6" fmla="*/ 0 w 137"/>
                    <a:gd name="T7" fmla="*/ 412 h 412"/>
                  </a:gdLst>
                  <a:ahLst/>
                  <a:cxnLst>
                    <a:cxn ang="0">
                      <a:pos x="T0" y="T1"/>
                    </a:cxn>
                    <a:cxn ang="0">
                      <a:pos x="T2" y="T3"/>
                    </a:cxn>
                    <a:cxn ang="0">
                      <a:pos x="T4" y="T5"/>
                    </a:cxn>
                    <a:cxn ang="0">
                      <a:pos x="T6" y="T7"/>
                    </a:cxn>
                  </a:cxnLst>
                  <a:rect l="0" t="0" r="r" b="b"/>
                  <a:pathLst>
                    <a:path w="137" h="412">
                      <a:moveTo>
                        <a:pt x="0" y="412"/>
                      </a:moveTo>
                      <a:lnTo>
                        <a:pt x="137" y="412"/>
                      </a:lnTo>
                      <a:lnTo>
                        <a:pt x="68" y="0"/>
                      </a:lnTo>
                      <a:lnTo>
                        <a:pt x="0" y="412"/>
                      </a:lnTo>
                      <a:close/>
                    </a:path>
                  </a:pathLst>
                </a:custGeom>
                <a:solidFill>
                  <a:srgbClr val="0000FF"/>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5" name="Freeform 120"/>
                <p:cNvSpPr>
                  <a:spLocks noChangeArrowheads="1"/>
                </p:cNvSpPr>
                <p:nvPr/>
              </p:nvSpPr>
              <p:spPr bwMode="auto">
                <a:xfrm>
                  <a:off x="2949" y="3103"/>
                  <a:ext cx="29" cy="84"/>
                </a:xfrm>
                <a:custGeom>
                  <a:avLst/>
                  <a:gdLst>
                    <a:gd name="T0" fmla="*/ 0 w 137"/>
                    <a:gd name="T1" fmla="*/ 412 h 412"/>
                    <a:gd name="T2" fmla="*/ 137 w 137"/>
                    <a:gd name="T3" fmla="*/ 412 h 412"/>
                    <a:gd name="T4" fmla="*/ 68 w 137"/>
                    <a:gd name="T5" fmla="*/ 0 h 412"/>
                    <a:gd name="T6" fmla="*/ 0 w 137"/>
                    <a:gd name="T7" fmla="*/ 412 h 412"/>
                  </a:gdLst>
                  <a:ahLst/>
                  <a:cxnLst>
                    <a:cxn ang="0">
                      <a:pos x="T0" y="T1"/>
                    </a:cxn>
                    <a:cxn ang="0">
                      <a:pos x="T2" y="T3"/>
                    </a:cxn>
                    <a:cxn ang="0">
                      <a:pos x="T4" y="T5"/>
                    </a:cxn>
                    <a:cxn ang="0">
                      <a:pos x="T6" y="T7"/>
                    </a:cxn>
                  </a:cxnLst>
                  <a:rect l="0" t="0" r="r" b="b"/>
                  <a:pathLst>
                    <a:path w="137" h="412">
                      <a:moveTo>
                        <a:pt x="0" y="412"/>
                      </a:moveTo>
                      <a:lnTo>
                        <a:pt x="137" y="412"/>
                      </a:lnTo>
                      <a:lnTo>
                        <a:pt x="68" y="0"/>
                      </a:lnTo>
                      <a:lnTo>
                        <a:pt x="0" y="412"/>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6" name="Freeform 121"/>
                <p:cNvSpPr>
                  <a:spLocks noChangeArrowheads="1"/>
                </p:cNvSpPr>
                <p:nvPr/>
              </p:nvSpPr>
              <p:spPr bwMode="auto">
                <a:xfrm>
                  <a:off x="2949" y="3378"/>
                  <a:ext cx="29" cy="86"/>
                </a:xfrm>
                <a:custGeom>
                  <a:avLst/>
                  <a:gdLst>
                    <a:gd name="T0" fmla="*/ 0 w 137"/>
                    <a:gd name="T1" fmla="*/ 0 h 411"/>
                    <a:gd name="T2" fmla="*/ 137 w 137"/>
                    <a:gd name="T3" fmla="*/ 0 h 411"/>
                    <a:gd name="T4" fmla="*/ 68 w 137"/>
                    <a:gd name="T5" fmla="*/ 411 h 411"/>
                    <a:gd name="T6" fmla="*/ 0 w 137"/>
                    <a:gd name="T7" fmla="*/ 0 h 411"/>
                  </a:gdLst>
                  <a:ahLst/>
                  <a:cxnLst>
                    <a:cxn ang="0">
                      <a:pos x="T0" y="T1"/>
                    </a:cxn>
                    <a:cxn ang="0">
                      <a:pos x="T2" y="T3"/>
                    </a:cxn>
                    <a:cxn ang="0">
                      <a:pos x="T4" y="T5"/>
                    </a:cxn>
                    <a:cxn ang="0">
                      <a:pos x="T6" y="T7"/>
                    </a:cxn>
                  </a:cxnLst>
                  <a:rect l="0" t="0" r="r" b="b"/>
                  <a:pathLst>
                    <a:path w="137" h="411">
                      <a:moveTo>
                        <a:pt x="0" y="0"/>
                      </a:moveTo>
                      <a:lnTo>
                        <a:pt x="137" y="0"/>
                      </a:lnTo>
                      <a:lnTo>
                        <a:pt x="68" y="411"/>
                      </a:lnTo>
                      <a:lnTo>
                        <a:pt x="0" y="0"/>
                      </a:lnTo>
                      <a:close/>
                    </a:path>
                  </a:pathLst>
                </a:custGeom>
                <a:solidFill>
                  <a:srgbClr val="0000FF"/>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7" name="Freeform 122"/>
                <p:cNvSpPr>
                  <a:spLocks noChangeArrowheads="1"/>
                </p:cNvSpPr>
                <p:nvPr/>
              </p:nvSpPr>
              <p:spPr bwMode="auto">
                <a:xfrm>
                  <a:off x="2949" y="3378"/>
                  <a:ext cx="29" cy="86"/>
                </a:xfrm>
                <a:custGeom>
                  <a:avLst/>
                  <a:gdLst>
                    <a:gd name="T0" fmla="*/ 0 w 137"/>
                    <a:gd name="T1" fmla="*/ 0 h 411"/>
                    <a:gd name="T2" fmla="*/ 137 w 137"/>
                    <a:gd name="T3" fmla="*/ 0 h 411"/>
                    <a:gd name="T4" fmla="*/ 68 w 137"/>
                    <a:gd name="T5" fmla="*/ 411 h 411"/>
                    <a:gd name="T6" fmla="*/ 0 w 137"/>
                    <a:gd name="T7" fmla="*/ 0 h 411"/>
                  </a:gdLst>
                  <a:ahLst/>
                  <a:cxnLst>
                    <a:cxn ang="0">
                      <a:pos x="T0" y="T1"/>
                    </a:cxn>
                    <a:cxn ang="0">
                      <a:pos x="T2" y="T3"/>
                    </a:cxn>
                    <a:cxn ang="0">
                      <a:pos x="T4" y="T5"/>
                    </a:cxn>
                    <a:cxn ang="0">
                      <a:pos x="T6" y="T7"/>
                    </a:cxn>
                  </a:cxnLst>
                  <a:rect l="0" t="0" r="r" b="b"/>
                  <a:pathLst>
                    <a:path w="137" h="411">
                      <a:moveTo>
                        <a:pt x="0" y="0"/>
                      </a:moveTo>
                      <a:lnTo>
                        <a:pt x="137" y="0"/>
                      </a:lnTo>
                      <a:lnTo>
                        <a:pt x="68" y="411"/>
                      </a:lnTo>
                      <a:lnTo>
                        <a:pt x="0" y="0"/>
                      </a:ln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8" name="Freeform 123"/>
                <p:cNvSpPr>
                  <a:spLocks noChangeArrowheads="1"/>
                </p:cNvSpPr>
                <p:nvPr/>
              </p:nvSpPr>
              <p:spPr bwMode="auto">
                <a:xfrm>
                  <a:off x="1364" y="3464"/>
                  <a:ext cx="1300" cy="2"/>
                </a:xfrm>
                <a:custGeom>
                  <a:avLst/>
                  <a:gdLst>
                    <a:gd name="T0" fmla="*/ 0 w 6258"/>
                    <a:gd name="T1" fmla="*/ 0 h 2"/>
                    <a:gd name="T2" fmla="*/ 6257 w 6258"/>
                    <a:gd name="T3" fmla="*/ 0 h 2"/>
                    <a:gd name="T4" fmla="*/ 6258 w 6258"/>
                    <a:gd name="T5" fmla="*/ 0 h 2"/>
                  </a:gdLst>
                  <a:ahLst/>
                  <a:cxnLst>
                    <a:cxn ang="0">
                      <a:pos x="T0" y="T1"/>
                    </a:cxn>
                    <a:cxn ang="0">
                      <a:pos x="T2" y="T3"/>
                    </a:cxn>
                    <a:cxn ang="0">
                      <a:pos x="T4" y="T5"/>
                    </a:cxn>
                  </a:cxnLst>
                  <a:rect l="0" t="0" r="r" b="b"/>
                  <a:pathLst>
                    <a:path w="6258" h="2">
                      <a:moveTo>
                        <a:pt x="0" y="0"/>
                      </a:moveTo>
                      <a:lnTo>
                        <a:pt x="6257" y="0"/>
                      </a:lnTo>
                      <a:lnTo>
                        <a:pt x="6258" y="0"/>
                      </a:lnTo>
                    </a:path>
                  </a:pathLst>
                </a:custGeom>
                <a:solidFill>
                  <a:schemeClr val="bg1"/>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9" name="Freeform 124"/>
                <p:cNvSpPr>
                  <a:spLocks noChangeArrowheads="1"/>
                </p:cNvSpPr>
                <p:nvPr/>
              </p:nvSpPr>
              <p:spPr bwMode="auto">
                <a:xfrm>
                  <a:off x="1364" y="2741"/>
                  <a:ext cx="1300" cy="2"/>
                </a:xfrm>
                <a:custGeom>
                  <a:avLst/>
                  <a:gdLst>
                    <a:gd name="T0" fmla="*/ 0 w 6258"/>
                    <a:gd name="T1" fmla="*/ 0 h 2"/>
                    <a:gd name="T2" fmla="*/ 6257 w 6258"/>
                    <a:gd name="T3" fmla="*/ 0 h 2"/>
                    <a:gd name="T4" fmla="*/ 6258 w 6258"/>
                    <a:gd name="T5" fmla="*/ 0 h 2"/>
                  </a:gdLst>
                  <a:ahLst/>
                  <a:cxnLst>
                    <a:cxn ang="0">
                      <a:pos x="T0" y="T1"/>
                    </a:cxn>
                    <a:cxn ang="0">
                      <a:pos x="T2" y="T3"/>
                    </a:cxn>
                    <a:cxn ang="0">
                      <a:pos x="T4" y="T5"/>
                    </a:cxn>
                  </a:cxnLst>
                  <a:rect l="0" t="0" r="r" b="b"/>
                  <a:pathLst>
                    <a:path w="6258" h="2">
                      <a:moveTo>
                        <a:pt x="0" y="0"/>
                      </a:moveTo>
                      <a:lnTo>
                        <a:pt x="6257" y="0"/>
                      </a:lnTo>
                      <a:lnTo>
                        <a:pt x="6258" y="0"/>
                      </a:lnTo>
                    </a:path>
                  </a:pathLst>
                </a:custGeom>
                <a:solidFill>
                  <a:schemeClr val="bg1"/>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114" name="Group 125"/>
            <p:cNvGrpSpPr>
              <a:grpSpLocks/>
            </p:cNvGrpSpPr>
            <p:nvPr/>
          </p:nvGrpSpPr>
          <p:grpSpPr bwMode="auto">
            <a:xfrm>
              <a:off x="1272" y="2698"/>
              <a:ext cx="887" cy="986"/>
              <a:chOff x="1272" y="2698"/>
              <a:chExt cx="887" cy="986"/>
            </a:xfrm>
          </p:grpSpPr>
          <p:sp>
            <p:nvSpPr>
              <p:cNvPr id="115" name="Freeform 126"/>
              <p:cNvSpPr>
                <a:spLocks noChangeArrowheads="1"/>
              </p:cNvSpPr>
              <p:nvPr/>
            </p:nvSpPr>
            <p:spPr bwMode="auto">
              <a:xfrm>
                <a:off x="1322" y="2698"/>
                <a:ext cx="85" cy="84"/>
              </a:xfrm>
              <a:custGeom>
                <a:avLst/>
                <a:gdLst>
                  <a:gd name="T0" fmla="*/ 410 w 411"/>
                  <a:gd name="T1" fmla="*/ 205 h 410"/>
                  <a:gd name="T2" fmla="*/ 350 w 411"/>
                  <a:gd name="T3" fmla="*/ 60 h 410"/>
                  <a:gd name="T4" fmla="*/ 205 w 411"/>
                  <a:gd name="T5" fmla="*/ 0 h 410"/>
                  <a:gd name="T6" fmla="*/ 60 w 411"/>
                  <a:gd name="T7" fmla="*/ 60 h 410"/>
                  <a:gd name="T8" fmla="*/ 0 w 411"/>
                  <a:gd name="T9" fmla="*/ 205 h 410"/>
                  <a:gd name="T10" fmla="*/ 60 w 411"/>
                  <a:gd name="T11" fmla="*/ 350 h 410"/>
                  <a:gd name="T12" fmla="*/ 205 w 411"/>
                  <a:gd name="T13" fmla="*/ 410 h 410"/>
                  <a:gd name="T14" fmla="*/ 350 w 411"/>
                  <a:gd name="T15" fmla="*/ 350 h 410"/>
                  <a:gd name="T16" fmla="*/ 410 w 411"/>
                  <a:gd name="T17" fmla="*/ 205 h 410"/>
                  <a:gd name="T18" fmla="*/ 411 w 411"/>
                  <a:gd name="T19" fmla="*/ 20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0">
                    <a:moveTo>
                      <a:pt x="410" y="205"/>
                    </a:moveTo>
                    <a:lnTo>
                      <a:pt x="350" y="60"/>
                    </a:lnTo>
                    <a:lnTo>
                      <a:pt x="205" y="0"/>
                    </a:lnTo>
                    <a:lnTo>
                      <a:pt x="60" y="60"/>
                    </a:lnTo>
                    <a:lnTo>
                      <a:pt x="0" y="205"/>
                    </a:lnTo>
                    <a:lnTo>
                      <a:pt x="60" y="350"/>
                    </a:lnTo>
                    <a:lnTo>
                      <a:pt x="205" y="410"/>
                    </a:lnTo>
                    <a:lnTo>
                      <a:pt x="350" y="350"/>
                    </a:lnTo>
                    <a:lnTo>
                      <a:pt x="410" y="205"/>
                    </a:lnTo>
                    <a:lnTo>
                      <a:pt x="411"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6" name="Freeform 127"/>
              <p:cNvSpPr>
                <a:spLocks noChangeArrowheads="1"/>
              </p:cNvSpPr>
              <p:nvPr/>
            </p:nvSpPr>
            <p:spPr bwMode="auto">
              <a:xfrm>
                <a:off x="2045" y="2698"/>
                <a:ext cx="86" cy="84"/>
              </a:xfrm>
              <a:custGeom>
                <a:avLst/>
                <a:gdLst>
                  <a:gd name="T0" fmla="*/ 411 w 412"/>
                  <a:gd name="T1" fmla="*/ 205 h 410"/>
                  <a:gd name="T2" fmla="*/ 351 w 412"/>
                  <a:gd name="T3" fmla="*/ 60 h 410"/>
                  <a:gd name="T4" fmla="*/ 205 w 412"/>
                  <a:gd name="T5" fmla="*/ 0 h 410"/>
                  <a:gd name="T6" fmla="*/ 59 w 412"/>
                  <a:gd name="T7" fmla="*/ 60 h 410"/>
                  <a:gd name="T8" fmla="*/ 0 w 412"/>
                  <a:gd name="T9" fmla="*/ 205 h 410"/>
                  <a:gd name="T10" fmla="*/ 59 w 412"/>
                  <a:gd name="T11" fmla="*/ 350 h 410"/>
                  <a:gd name="T12" fmla="*/ 205 w 412"/>
                  <a:gd name="T13" fmla="*/ 410 h 410"/>
                  <a:gd name="T14" fmla="*/ 351 w 412"/>
                  <a:gd name="T15" fmla="*/ 350 h 410"/>
                  <a:gd name="T16" fmla="*/ 411 w 412"/>
                  <a:gd name="T17" fmla="*/ 205 h 410"/>
                  <a:gd name="T18" fmla="*/ 412 w 412"/>
                  <a:gd name="T19" fmla="*/ 20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0">
                    <a:moveTo>
                      <a:pt x="411" y="205"/>
                    </a:moveTo>
                    <a:lnTo>
                      <a:pt x="351" y="60"/>
                    </a:lnTo>
                    <a:lnTo>
                      <a:pt x="205" y="0"/>
                    </a:lnTo>
                    <a:lnTo>
                      <a:pt x="59" y="60"/>
                    </a:lnTo>
                    <a:lnTo>
                      <a:pt x="0" y="205"/>
                    </a:lnTo>
                    <a:lnTo>
                      <a:pt x="59" y="350"/>
                    </a:lnTo>
                    <a:lnTo>
                      <a:pt x="205" y="410"/>
                    </a:lnTo>
                    <a:lnTo>
                      <a:pt x="351" y="350"/>
                    </a:lnTo>
                    <a:lnTo>
                      <a:pt x="411" y="205"/>
                    </a:lnTo>
                    <a:lnTo>
                      <a:pt x="412"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7" name="Freeform 128"/>
              <p:cNvSpPr>
                <a:spLocks noChangeArrowheads="1"/>
              </p:cNvSpPr>
              <p:nvPr/>
            </p:nvSpPr>
            <p:spPr bwMode="auto">
              <a:xfrm>
                <a:off x="2045" y="3421"/>
                <a:ext cx="86" cy="85"/>
              </a:xfrm>
              <a:custGeom>
                <a:avLst/>
                <a:gdLst>
                  <a:gd name="T0" fmla="*/ 411 w 412"/>
                  <a:gd name="T1" fmla="*/ 206 h 412"/>
                  <a:gd name="T2" fmla="*/ 351 w 412"/>
                  <a:gd name="T3" fmla="*/ 60 h 412"/>
                  <a:gd name="T4" fmla="*/ 205 w 412"/>
                  <a:gd name="T5" fmla="*/ 0 h 412"/>
                  <a:gd name="T6" fmla="*/ 59 w 412"/>
                  <a:gd name="T7" fmla="*/ 60 h 412"/>
                  <a:gd name="T8" fmla="*/ 0 w 412"/>
                  <a:gd name="T9" fmla="*/ 206 h 412"/>
                  <a:gd name="T10" fmla="*/ 59 w 412"/>
                  <a:gd name="T11" fmla="*/ 351 h 412"/>
                  <a:gd name="T12" fmla="*/ 205 w 412"/>
                  <a:gd name="T13" fmla="*/ 412 h 412"/>
                  <a:gd name="T14" fmla="*/ 351 w 412"/>
                  <a:gd name="T15" fmla="*/ 351 h 412"/>
                  <a:gd name="T16" fmla="*/ 411 w 412"/>
                  <a:gd name="T17" fmla="*/ 206 h 412"/>
                  <a:gd name="T18" fmla="*/ 412 w 412"/>
                  <a:gd name="T19"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1" y="206"/>
                    </a:moveTo>
                    <a:lnTo>
                      <a:pt x="351" y="60"/>
                    </a:lnTo>
                    <a:lnTo>
                      <a:pt x="205" y="0"/>
                    </a:lnTo>
                    <a:lnTo>
                      <a:pt x="59" y="60"/>
                    </a:lnTo>
                    <a:lnTo>
                      <a:pt x="0" y="206"/>
                    </a:lnTo>
                    <a:lnTo>
                      <a:pt x="59" y="351"/>
                    </a:lnTo>
                    <a:lnTo>
                      <a:pt x="205" y="412"/>
                    </a:lnTo>
                    <a:lnTo>
                      <a:pt x="351" y="351"/>
                    </a:lnTo>
                    <a:lnTo>
                      <a:pt x="411" y="206"/>
                    </a:lnTo>
                    <a:lnTo>
                      <a:pt x="412" y="206"/>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8" name="Freeform 129"/>
              <p:cNvSpPr>
                <a:spLocks noChangeArrowheads="1"/>
              </p:cNvSpPr>
              <p:nvPr/>
            </p:nvSpPr>
            <p:spPr bwMode="auto">
              <a:xfrm>
                <a:off x="1322" y="3421"/>
                <a:ext cx="85" cy="85"/>
              </a:xfrm>
              <a:custGeom>
                <a:avLst/>
                <a:gdLst>
                  <a:gd name="T0" fmla="*/ 410 w 411"/>
                  <a:gd name="T1" fmla="*/ 206 h 412"/>
                  <a:gd name="T2" fmla="*/ 350 w 411"/>
                  <a:gd name="T3" fmla="*/ 60 h 412"/>
                  <a:gd name="T4" fmla="*/ 205 w 411"/>
                  <a:gd name="T5" fmla="*/ 0 h 412"/>
                  <a:gd name="T6" fmla="*/ 60 w 411"/>
                  <a:gd name="T7" fmla="*/ 60 h 412"/>
                  <a:gd name="T8" fmla="*/ 0 w 411"/>
                  <a:gd name="T9" fmla="*/ 206 h 412"/>
                  <a:gd name="T10" fmla="*/ 60 w 411"/>
                  <a:gd name="T11" fmla="*/ 351 h 412"/>
                  <a:gd name="T12" fmla="*/ 205 w 411"/>
                  <a:gd name="T13" fmla="*/ 412 h 412"/>
                  <a:gd name="T14" fmla="*/ 350 w 411"/>
                  <a:gd name="T15" fmla="*/ 351 h 412"/>
                  <a:gd name="T16" fmla="*/ 410 w 411"/>
                  <a:gd name="T17" fmla="*/ 206 h 412"/>
                  <a:gd name="T18" fmla="*/ 411 w 411"/>
                  <a:gd name="T19"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2">
                    <a:moveTo>
                      <a:pt x="410" y="206"/>
                    </a:moveTo>
                    <a:lnTo>
                      <a:pt x="350" y="60"/>
                    </a:lnTo>
                    <a:lnTo>
                      <a:pt x="205" y="0"/>
                    </a:lnTo>
                    <a:lnTo>
                      <a:pt x="60" y="60"/>
                    </a:lnTo>
                    <a:lnTo>
                      <a:pt x="0" y="206"/>
                    </a:lnTo>
                    <a:lnTo>
                      <a:pt x="60" y="351"/>
                    </a:lnTo>
                    <a:lnTo>
                      <a:pt x="205" y="412"/>
                    </a:lnTo>
                    <a:lnTo>
                      <a:pt x="350" y="351"/>
                    </a:lnTo>
                    <a:lnTo>
                      <a:pt x="410" y="206"/>
                    </a:lnTo>
                    <a:lnTo>
                      <a:pt x="411" y="206"/>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9" name="Rectangle 130"/>
              <p:cNvSpPr>
                <a:spLocks noChangeArrowheads="1"/>
              </p:cNvSpPr>
              <p:nvPr/>
            </p:nvSpPr>
            <p:spPr bwMode="auto">
              <a:xfrm>
                <a:off x="1272" y="348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d</a:t>
                </a:r>
                <a:endParaRPr lang="en-US" altLang="zh-CN" sz="2000" b="0" i="1">
                  <a:latin typeface="Times New Roman" panose="02020603050405020304" pitchFamily="18" charset="0"/>
                </a:endParaRPr>
              </a:p>
            </p:txBody>
          </p:sp>
          <p:sp>
            <p:nvSpPr>
              <p:cNvPr id="120" name="Rectangle 131"/>
              <p:cNvSpPr>
                <a:spLocks noChangeArrowheads="1"/>
              </p:cNvSpPr>
              <p:nvPr/>
            </p:nvSpPr>
            <p:spPr bwMode="auto">
              <a:xfrm>
                <a:off x="2088" y="3492"/>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e</a:t>
                </a:r>
                <a:endParaRPr lang="en-US" altLang="zh-CN" sz="2000" b="0" i="1">
                  <a:latin typeface="Times New Roman" panose="02020603050405020304" pitchFamily="18" charset="0"/>
                </a:endParaRPr>
              </a:p>
            </p:txBody>
          </p:sp>
        </p:grpSp>
      </p:grpSp>
      <p:grpSp>
        <p:nvGrpSpPr>
          <p:cNvPr id="140" name="Group 132"/>
          <p:cNvGrpSpPr>
            <a:grpSpLocks/>
          </p:cNvGrpSpPr>
          <p:nvPr/>
        </p:nvGrpSpPr>
        <p:grpSpPr bwMode="auto">
          <a:xfrm>
            <a:off x="2724150" y="1938338"/>
            <a:ext cx="4814888" cy="366712"/>
            <a:chOff x="1188" y="945"/>
            <a:chExt cx="3033" cy="231"/>
          </a:xfrm>
        </p:grpSpPr>
        <p:sp>
          <p:nvSpPr>
            <p:cNvPr id="141" name="Freeform 133"/>
            <p:cNvSpPr>
              <a:spLocks noChangeArrowheads="1"/>
            </p:cNvSpPr>
            <p:nvPr/>
          </p:nvSpPr>
          <p:spPr bwMode="auto">
            <a:xfrm>
              <a:off x="1364" y="987"/>
              <a:ext cx="2857" cy="2"/>
            </a:xfrm>
            <a:custGeom>
              <a:avLst/>
              <a:gdLst>
                <a:gd name="T0" fmla="*/ 0 w 13767"/>
                <a:gd name="T1" fmla="*/ 0 h 2"/>
                <a:gd name="T2" fmla="*/ 13766 w 13767"/>
                <a:gd name="T3" fmla="*/ 0 h 2"/>
                <a:gd name="T4" fmla="*/ 13767 w 13767"/>
                <a:gd name="T5" fmla="*/ 0 h 2"/>
              </a:gdLst>
              <a:ahLst/>
              <a:cxnLst>
                <a:cxn ang="0">
                  <a:pos x="T0" y="T1"/>
                </a:cxn>
                <a:cxn ang="0">
                  <a:pos x="T2" y="T3"/>
                </a:cxn>
                <a:cxn ang="0">
                  <a:pos x="T4" y="T5"/>
                </a:cxn>
              </a:cxnLst>
              <a:rect l="0" t="0" r="r" b="b"/>
              <a:pathLst>
                <a:path w="13767" h="2">
                  <a:moveTo>
                    <a:pt x="0" y="0"/>
                  </a:moveTo>
                  <a:lnTo>
                    <a:pt x="13766" y="0"/>
                  </a:lnTo>
                  <a:lnTo>
                    <a:pt x="13767" y="0"/>
                  </a:lnTo>
                </a:path>
              </a:pathLst>
            </a:custGeom>
            <a:solidFill>
              <a:schemeClr val="bg1"/>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2" name="Freeform 134"/>
            <p:cNvSpPr>
              <a:spLocks noChangeArrowheads="1"/>
            </p:cNvSpPr>
            <p:nvPr/>
          </p:nvSpPr>
          <p:spPr bwMode="auto">
            <a:xfrm>
              <a:off x="1322" y="945"/>
              <a:ext cx="85" cy="85"/>
            </a:xfrm>
            <a:custGeom>
              <a:avLst/>
              <a:gdLst>
                <a:gd name="T0" fmla="*/ 410 w 411"/>
                <a:gd name="T1" fmla="*/ 206 h 411"/>
                <a:gd name="T2" fmla="*/ 350 w 411"/>
                <a:gd name="T3" fmla="*/ 61 h 411"/>
                <a:gd name="T4" fmla="*/ 205 w 411"/>
                <a:gd name="T5" fmla="*/ 0 h 411"/>
                <a:gd name="T6" fmla="*/ 60 w 411"/>
                <a:gd name="T7" fmla="*/ 61 h 411"/>
                <a:gd name="T8" fmla="*/ 0 w 411"/>
                <a:gd name="T9" fmla="*/ 206 h 411"/>
                <a:gd name="T10" fmla="*/ 60 w 411"/>
                <a:gd name="T11" fmla="*/ 351 h 411"/>
                <a:gd name="T12" fmla="*/ 205 w 411"/>
                <a:gd name="T13" fmla="*/ 411 h 411"/>
                <a:gd name="T14" fmla="*/ 350 w 411"/>
                <a:gd name="T15" fmla="*/ 351 h 411"/>
                <a:gd name="T16" fmla="*/ 410 w 411"/>
                <a:gd name="T17" fmla="*/ 206 h 411"/>
                <a:gd name="T18" fmla="*/ 411 w 411"/>
                <a:gd name="T19" fmla="*/ 20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1">
                  <a:moveTo>
                    <a:pt x="410" y="206"/>
                  </a:moveTo>
                  <a:lnTo>
                    <a:pt x="350" y="61"/>
                  </a:lnTo>
                  <a:lnTo>
                    <a:pt x="205" y="0"/>
                  </a:lnTo>
                  <a:lnTo>
                    <a:pt x="60" y="61"/>
                  </a:lnTo>
                  <a:lnTo>
                    <a:pt x="0" y="206"/>
                  </a:lnTo>
                  <a:lnTo>
                    <a:pt x="60" y="351"/>
                  </a:lnTo>
                  <a:lnTo>
                    <a:pt x="205" y="411"/>
                  </a:lnTo>
                  <a:lnTo>
                    <a:pt x="350" y="351"/>
                  </a:lnTo>
                  <a:lnTo>
                    <a:pt x="410" y="206"/>
                  </a:lnTo>
                  <a:lnTo>
                    <a:pt x="411" y="206"/>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3" name="Freeform 135"/>
            <p:cNvSpPr>
              <a:spLocks noChangeArrowheads="1"/>
            </p:cNvSpPr>
            <p:nvPr/>
          </p:nvSpPr>
          <p:spPr bwMode="auto">
            <a:xfrm>
              <a:off x="2045" y="945"/>
              <a:ext cx="86" cy="85"/>
            </a:xfrm>
            <a:custGeom>
              <a:avLst/>
              <a:gdLst>
                <a:gd name="T0" fmla="*/ 411 w 412"/>
                <a:gd name="T1" fmla="*/ 206 h 411"/>
                <a:gd name="T2" fmla="*/ 351 w 412"/>
                <a:gd name="T3" fmla="*/ 61 h 411"/>
                <a:gd name="T4" fmla="*/ 205 w 412"/>
                <a:gd name="T5" fmla="*/ 0 h 411"/>
                <a:gd name="T6" fmla="*/ 59 w 412"/>
                <a:gd name="T7" fmla="*/ 61 h 411"/>
                <a:gd name="T8" fmla="*/ 0 w 412"/>
                <a:gd name="T9" fmla="*/ 206 h 411"/>
                <a:gd name="T10" fmla="*/ 59 w 412"/>
                <a:gd name="T11" fmla="*/ 351 h 411"/>
                <a:gd name="T12" fmla="*/ 205 w 412"/>
                <a:gd name="T13" fmla="*/ 411 h 411"/>
                <a:gd name="T14" fmla="*/ 351 w 412"/>
                <a:gd name="T15" fmla="*/ 351 h 411"/>
                <a:gd name="T16" fmla="*/ 411 w 412"/>
                <a:gd name="T17" fmla="*/ 206 h 411"/>
                <a:gd name="T18" fmla="*/ 412 w 412"/>
                <a:gd name="T19" fmla="*/ 20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1">
                  <a:moveTo>
                    <a:pt x="411" y="206"/>
                  </a:moveTo>
                  <a:lnTo>
                    <a:pt x="351" y="61"/>
                  </a:lnTo>
                  <a:lnTo>
                    <a:pt x="205" y="0"/>
                  </a:lnTo>
                  <a:lnTo>
                    <a:pt x="59" y="61"/>
                  </a:lnTo>
                  <a:lnTo>
                    <a:pt x="0" y="206"/>
                  </a:lnTo>
                  <a:lnTo>
                    <a:pt x="59" y="351"/>
                  </a:lnTo>
                  <a:lnTo>
                    <a:pt x="205" y="411"/>
                  </a:lnTo>
                  <a:lnTo>
                    <a:pt x="351" y="351"/>
                  </a:lnTo>
                  <a:lnTo>
                    <a:pt x="411" y="206"/>
                  </a:lnTo>
                  <a:lnTo>
                    <a:pt x="412" y="206"/>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4" name="Freeform 136"/>
            <p:cNvSpPr>
              <a:spLocks noChangeArrowheads="1"/>
            </p:cNvSpPr>
            <p:nvPr/>
          </p:nvSpPr>
          <p:spPr bwMode="auto">
            <a:xfrm>
              <a:off x="2955" y="975"/>
              <a:ext cx="99" cy="25"/>
            </a:xfrm>
            <a:custGeom>
              <a:avLst/>
              <a:gdLst>
                <a:gd name="T0" fmla="*/ 479 w 479"/>
                <a:gd name="T1" fmla="*/ 123 h 123"/>
                <a:gd name="T2" fmla="*/ 0 w 479"/>
                <a:gd name="T3" fmla="*/ 62 h 123"/>
                <a:gd name="T4" fmla="*/ 479 w 479"/>
                <a:gd name="T5" fmla="*/ 0 h 123"/>
                <a:gd name="T6" fmla="*/ 479 w 479"/>
                <a:gd name="T7" fmla="*/ 123 h 123"/>
              </a:gdLst>
              <a:ahLst/>
              <a:cxnLst>
                <a:cxn ang="0">
                  <a:pos x="T0" y="T1"/>
                </a:cxn>
                <a:cxn ang="0">
                  <a:pos x="T2" y="T3"/>
                </a:cxn>
                <a:cxn ang="0">
                  <a:pos x="T4" y="T5"/>
                </a:cxn>
                <a:cxn ang="0">
                  <a:pos x="T6" y="T7"/>
                </a:cxn>
              </a:cxnLst>
              <a:rect l="0" t="0" r="r" b="b"/>
              <a:pathLst>
                <a:path w="479" h="123">
                  <a:moveTo>
                    <a:pt x="479" y="123"/>
                  </a:moveTo>
                  <a:lnTo>
                    <a:pt x="0" y="62"/>
                  </a:lnTo>
                  <a:lnTo>
                    <a:pt x="479" y="0"/>
                  </a:lnTo>
                  <a:lnTo>
                    <a:pt x="479" y="123"/>
                  </a:lnTo>
                  <a:close/>
                </a:path>
              </a:pathLst>
            </a:custGeom>
            <a:solidFill>
              <a:schemeClr val="accent2"/>
            </a:solidFill>
            <a:ln w="317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5" name="Freeform 137"/>
            <p:cNvSpPr>
              <a:spLocks noChangeArrowheads="1"/>
            </p:cNvSpPr>
            <p:nvPr/>
          </p:nvSpPr>
          <p:spPr bwMode="auto">
            <a:xfrm>
              <a:off x="2955" y="975"/>
              <a:ext cx="99" cy="25"/>
            </a:xfrm>
            <a:custGeom>
              <a:avLst/>
              <a:gdLst>
                <a:gd name="T0" fmla="*/ 479 w 479"/>
                <a:gd name="T1" fmla="*/ 123 h 123"/>
                <a:gd name="T2" fmla="*/ 0 w 479"/>
                <a:gd name="T3" fmla="*/ 62 h 123"/>
                <a:gd name="T4" fmla="*/ 479 w 479"/>
                <a:gd name="T5" fmla="*/ 0 h 123"/>
                <a:gd name="T6" fmla="*/ 479 w 479"/>
                <a:gd name="T7" fmla="*/ 123 h 123"/>
              </a:gdLst>
              <a:ahLst/>
              <a:cxnLst>
                <a:cxn ang="0">
                  <a:pos x="T0" y="T1"/>
                </a:cxn>
                <a:cxn ang="0">
                  <a:pos x="T2" y="T3"/>
                </a:cxn>
                <a:cxn ang="0">
                  <a:pos x="T4" y="T5"/>
                </a:cxn>
                <a:cxn ang="0">
                  <a:pos x="T6" y="T7"/>
                </a:cxn>
              </a:cxnLst>
              <a:rect l="0" t="0" r="r" b="b"/>
              <a:pathLst>
                <a:path w="479" h="123">
                  <a:moveTo>
                    <a:pt x="479" y="123"/>
                  </a:moveTo>
                  <a:lnTo>
                    <a:pt x="0" y="62"/>
                  </a:lnTo>
                  <a:lnTo>
                    <a:pt x="479" y="0"/>
                  </a:lnTo>
                  <a:lnTo>
                    <a:pt x="479" y="123"/>
                  </a:lnTo>
                </a:path>
              </a:pathLst>
            </a:custGeom>
            <a:solidFill>
              <a:schemeClr val="accent2"/>
            </a:solidFill>
            <a:ln w="3175">
              <a:solidFill>
                <a:srgbClr val="0000FF"/>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6" name="Rectangle 138"/>
            <p:cNvSpPr>
              <a:spLocks noChangeArrowheads="1"/>
            </p:cNvSpPr>
            <p:nvPr/>
          </p:nvSpPr>
          <p:spPr bwMode="auto">
            <a:xfrm>
              <a:off x="1188" y="984"/>
              <a:ext cx="1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d'</a:t>
              </a:r>
            </a:p>
          </p:txBody>
        </p:sp>
        <p:sp>
          <p:nvSpPr>
            <p:cNvPr id="147" name="Rectangle 139"/>
            <p:cNvSpPr>
              <a:spLocks noChangeArrowheads="1"/>
            </p:cNvSpPr>
            <p:nvPr/>
          </p:nvSpPr>
          <p:spPr bwMode="auto">
            <a:xfrm>
              <a:off x="2118" y="966"/>
              <a:ext cx="2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e'</a:t>
              </a:r>
              <a:endParaRPr lang="en-US" altLang="zh-CN" sz="2000" b="0" i="1">
                <a:solidFill>
                  <a:srgbClr val="0000FF"/>
                </a:solidFill>
                <a:latin typeface="Times New Roman" panose="02020603050405020304" pitchFamily="18" charset="0"/>
                <a:cs typeface="Times New Roman" panose="02020603050405020304" pitchFamily="18" charset="0"/>
              </a:endParaRPr>
            </a:p>
          </p:txBody>
        </p:sp>
      </p:grpSp>
      <p:grpSp>
        <p:nvGrpSpPr>
          <p:cNvPr id="148" name="Group 140"/>
          <p:cNvGrpSpPr>
            <a:grpSpLocks/>
          </p:cNvGrpSpPr>
          <p:nvPr/>
        </p:nvGrpSpPr>
        <p:grpSpPr bwMode="auto">
          <a:xfrm>
            <a:off x="2505075" y="1447801"/>
            <a:ext cx="5240338" cy="1114425"/>
            <a:chOff x="1050" y="636"/>
            <a:chExt cx="3301" cy="702"/>
          </a:xfrm>
        </p:grpSpPr>
        <p:sp>
          <p:nvSpPr>
            <p:cNvPr id="149" name="Freeform 141"/>
            <p:cNvSpPr>
              <a:spLocks noChangeArrowheads="1"/>
            </p:cNvSpPr>
            <p:nvPr/>
          </p:nvSpPr>
          <p:spPr bwMode="auto">
            <a:xfrm>
              <a:off x="1726" y="1138"/>
              <a:ext cx="2625" cy="2"/>
            </a:xfrm>
            <a:custGeom>
              <a:avLst/>
              <a:gdLst>
                <a:gd name="T0" fmla="*/ 0 w 12649"/>
                <a:gd name="T1" fmla="*/ 0 h 2"/>
                <a:gd name="T2" fmla="*/ 12648 w 12649"/>
                <a:gd name="T3" fmla="*/ 0 h 2"/>
                <a:gd name="T4" fmla="*/ 12649 w 12649"/>
                <a:gd name="T5" fmla="*/ 0 h 2"/>
              </a:gdLst>
              <a:ahLst/>
              <a:cxnLst>
                <a:cxn ang="0">
                  <a:pos x="T0" y="T1"/>
                </a:cxn>
                <a:cxn ang="0">
                  <a:pos x="T2" y="T3"/>
                </a:cxn>
                <a:cxn ang="0">
                  <a:pos x="T4" y="T5"/>
                </a:cxn>
              </a:cxnLst>
              <a:rect l="0" t="0" r="r" b="b"/>
              <a:pathLst>
                <a:path w="12649" h="2">
                  <a:moveTo>
                    <a:pt x="0" y="0"/>
                  </a:moveTo>
                  <a:lnTo>
                    <a:pt x="12648" y="0"/>
                  </a:lnTo>
                  <a:lnTo>
                    <a:pt x="12649" y="0"/>
                  </a:lnTo>
                </a:path>
              </a:pathLst>
            </a:custGeom>
            <a:solidFill>
              <a:schemeClr val="bg1"/>
            </a:solidFill>
            <a:ln w="9525">
              <a:solidFill>
                <a:srgbClr val="0000CC"/>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0" name="Freeform 142"/>
            <p:cNvSpPr>
              <a:spLocks noChangeArrowheads="1"/>
            </p:cNvSpPr>
            <p:nvPr/>
          </p:nvSpPr>
          <p:spPr bwMode="auto">
            <a:xfrm>
              <a:off x="1683" y="1096"/>
              <a:ext cx="86" cy="85"/>
            </a:xfrm>
            <a:custGeom>
              <a:avLst/>
              <a:gdLst>
                <a:gd name="T0" fmla="*/ 410 w 411"/>
                <a:gd name="T1" fmla="*/ 205 h 410"/>
                <a:gd name="T2" fmla="*/ 350 w 411"/>
                <a:gd name="T3" fmla="*/ 60 h 410"/>
                <a:gd name="T4" fmla="*/ 205 w 411"/>
                <a:gd name="T5" fmla="*/ 0 h 410"/>
                <a:gd name="T6" fmla="*/ 60 w 411"/>
                <a:gd name="T7" fmla="*/ 60 h 410"/>
                <a:gd name="T8" fmla="*/ 0 w 411"/>
                <a:gd name="T9" fmla="*/ 205 h 410"/>
                <a:gd name="T10" fmla="*/ 60 w 411"/>
                <a:gd name="T11" fmla="*/ 350 h 410"/>
                <a:gd name="T12" fmla="*/ 205 w 411"/>
                <a:gd name="T13" fmla="*/ 410 h 410"/>
                <a:gd name="T14" fmla="*/ 350 w 411"/>
                <a:gd name="T15" fmla="*/ 350 h 410"/>
                <a:gd name="T16" fmla="*/ 410 w 411"/>
                <a:gd name="T17" fmla="*/ 205 h 410"/>
                <a:gd name="T18" fmla="*/ 411 w 411"/>
                <a:gd name="T19" fmla="*/ 20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0">
                  <a:moveTo>
                    <a:pt x="410" y="205"/>
                  </a:moveTo>
                  <a:lnTo>
                    <a:pt x="350" y="60"/>
                  </a:lnTo>
                  <a:lnTo>
                    <a:pt x="205" y="0"/>
                  </a:lnTo>
                  <a:lnTo>
                    <a:pt x="60" y="60"/>
                  </a:lnTo>
                  <a:lnTo>
                    <a:pt x="0" y="205"/>
                  </a:lnTo>
                  <a:lnTo>
                    <a:pt x="60" y="350"/>
                  </a:lnTo>
                  <a:lnTo>
                    <a:pt x="205" y="410"/>
                  </a:lnTo>
                  <a:lnTo>
                    <a:pt x="350" y="350"/>
                  </a:lnTo>
                  <a:lnTo>
                    <a:pt x="410" y="205"/>
                  </a:lnTo>
                  <a:lnTo>
                    <a:pt x="411"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1" name="Freeform 143"/>
            <p:cNvSpPr>
              <a:spLocks noChangeArrowheads="1"/>
            </p:cNvSpPr>
            <p:nvPr/>
          </p:nvSpPr>
          <p:spPr bwMode="auto">
            <a:xfrm>
              <a:off x="1173" y="806"/>
              <a:ext cx="85" cy="86"/>
            </a:xfrm>
            <a:custGeom>
              <a:avLst/>
              <a:gdLst>
                <a:gd name="T0" fmla="*/ 410 w 411"/>
                <a:gd name="T1" fmla="*/ 205 h 410"/>
                <a:gd name="T2" fmla="*/ 351 w 411"/>
                <a:gd name="T3" fmla="*/ 60 h 410"/>
                <a:gd name="T4" fmla="*/ 205 w 411"/>
                <a:gd name="T5" fmla="*/ 0 h 410"/>
                <a:gd name="T6" fmla="*/ 60 w 411"/>
                <a:gd name="T7" fmla="*/ 60 h 410"/>
                <a:gd name="T8" fmla="*/ 0 w 411"/>
                <a:gd name="T9" fmla="*/ 205 h 410"/>
                <a:gd name="T10" fmla="*/ 60 w 411"/>
                <a:gd name="T11" fmla="*/ 350 h 410"/>
                <a:gd name="T12" fmla="*/ 205 w 411"/>
                <a:gd name="T13" fmla="*/ 410 h 410"/>
                <a:gd name="T14" fmla="*/ 351 w 411"/>
                <a:gd name="T15" fmla="*/ 350 h 410"/>
                <a:gd name="T16" fmla="*/ 410 w 411"/>
                <a:gd name="T17" fmla="*/ 205 h 410"/>
                <a:gd name="T18" fmla="*/ 411 w 411"/>
                <a:gd name="T19" fmla="*/ 20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0">
                  <a:moveTo>
                    <a:pt x="410" y="205"/>
                  </a:moveTo>
                  <a:lnTo>
                    <a:pt x="351" y="60"/>
                  </a:lnTo>
                  <a:lnTo>
                    <a:pt x="205" y="0"/>
                  </a:lnTo>
                  <a:lnTo>
                    <a:pt x="60" y="60"/>
                  </a:lnTo>
                  <a:lnTo>
                    <a:pt x="0" y="205"/>
                  </a:lnTo>
                  <a:lnTo>
                    <a:pt x="60" y="350"/>
                  </a:lnTo>
                  <a:lnTo>
                    <a:pt x="205" y="410"/>
                  </a:lnTo>
                  <a:lnTo>
                    <a:pt x="351" y="350"/>
                  </a:lnTo>
                  <a:lnTo>
                    <a:pt x="410" y="205"/>
                  </a:lnTo>
                  <a:lnTo>
                    <a:pt x="411"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2" name="Freeform 144"/>
            <p:cNvSpPr>
              <a:spLocks noChangeArrowheads="1"/>
            </p:cNvSpPr>
            <p:nvPr/>
          </p:nvSpPr>
          <p:spPr bwMode="auto">
            <a:xfrm>
              <a:off x="2194" y="806"/>
              <a:ext cx="86" cy="86"/>
            </a:xfrm>
            <a:custGeom>
              <a:avLst/>
              <a:gdLst>
                <a:gd name="T0" fmla="*/ 411 w 412"/>
                <a:gd name="T1" fmla="*/ 205 h 410"/>
                <a:gd name="T2" fmla="*/ 351 w 412"/>
                <a:gd name="T3" fmla="*/ 60 h 410"/>
                <a:gd name="T4" fmla="*/ 206 w 412"/>
                <a:gd name="T5" fmla="*/ 0 h 410"/>
                <a:gd name="T6" fmla="*/ 60 w 412"/>
                <a:gd name="T7" fmla="*/ 60 h 410"/>
                <a:gd name="T8" fmla="*/ 0 w 412"/>
                <a:gd name="T9" fmla="*/ 205 h 410"/>
                <a:gd name="T10" fmla="*/ 60 w 412"/>
                <a:gd name="T11" fmla="*/ 350 h 410"/>
                <a:gd name="T12" fmla="*/ 206 w 412"/>
                <a:gd name="T13" fmla="*/ 410 h 410"/>
                <a:gd name="T14" fmla="*/ 351 w 412"/>
                <a:gd name="T15" fmla="*/ 350 h 410"/>
                <a:gd name="T16" fmla="*/ 411 w 412"/>
                <a:gd name="T17" fmla="*/ 205 h 410"/>
                <a:gd name="T18" fmla="*/ 412 w 412"/>
                <a:gd name="T19" fmla="*/ 20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0">
                  <a:moveTo>
                    <a:pt x="411" y="205"/>
                  </a:moveTo>
                  <a:lnTo>
                    <a:pt x="351" y="60"/>
                  </a:lnTo>
                  <a:lnTo>
                    <a:pt x="206" y="0"/>
                  </a:lnTo>
                  <a:lnTo>
                    <a:pt x="60" y="60"/>
                  </a:lnTo>
                  <a:lnTo>
                    <a:pt x="0" y="205"/>
                  </a:lnTo>
                  <a:lnTo>
                    <a:pt x="60" y="350"/>
                  </a:lnTo>
                  <a:lnTo>
                    <a:pt x="206" y="410"/>
                  </a:lnTo>
                  <a:lnTo>
                    <a:pt x="351" y="350"/>
                  </a:lnTo>
                  <a:lnTo>
                    <a:pt x="411" y="205"/>
                  </a:lnTo>
                  <a:lnTo>
                    <a:pt x="412"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3" name="Freeform 145"/>
            <p:cNvSpPr>
              <a:spLocks noChangeArrowheads="1"/>
            </p:cNvSpPr>
            <p:nvPr/>
          </p:nvSpPr>
          <p:spPr bwMode="auto">
            <a:xfrm>
              <a:off x="2952" y="1126"/>
              <a:ext cx="100" cy="25"/>
            </a:xfrm>
            <a:custGeom>
              <a:avLst/>
              <a:gdLst>
                <a:gd name="T0" fmla="*/ 479 w 479"/>
                <a:gd name="T1" fmla="*/ 122 h 122"/>
                <a:gd name="T2" fmla="*/ 0 w 479"/>
                <a:gd name="T3" fmla="*/ 61 h 122"/>
                <a:gd name="T4" fmla="*/ 479 w 479"/>
                <a:gd name="T5" fmla="*/ 0 h 122"/>
                <a:gd name="T6" fmla="*/ 479 w 479"/>
                <a:gd name="T7" fmla="*/ 122 h 122"/>
              </a:gdLst>
              <a:ahLst/>
              <a:cxnLst>
                <a:cxn ang="0">
                  <a:pos x="T0" y="T1"/>
                </a:cxn>
                <a:cxn ang="0">
                  <a:pos x="T2" y="T3"/>
                </a:cxn>
                <a:cxn ang="0">
                  <a:pos x="T4" y="T5"/>
                </a:cxn>
                <a:cxn ang="0">
                  <a:pos x="T6" y="T7"/>
                </a:cxn>
              </a:cxnLst>
              <a:rect l="0" t="0" r="r" b="b"/>
              <a:pathLst>
                <a:path w="479" h="122">
                  <a:moveTo>
                    <a:pt x="479" y="122"/>
                  </a:moveTo>
                  <a:lnTo>
                    <a:pt x="0" y="61"/>
                  </a:lnTo>
                  <a:lnTo>
                    <a:pt x="479" y="0"/>
                  </a:lnTo>
                  <a:lnTo>
                    <a:pt x="479" y="122"/>
                  </a:lnTo>
                  <a:close/>
                </a:path>
              </a:pathLst>
            </a:custGeom>
            <a:solidFill>
              <a:schemeClr val="accent2"/>
            </a:solidFill>
            <a:ln w="317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4" name="Freeform 146"/>
            <p:cNvSpPr>
              <a:spLocks noChangeArrowheads="1"/>
            </p:cNvSpPr>
            <p:nvPr/>
          </p:nvSpPr>
          <p:spPr bwMode="auto">
            <a:xfrm>
              <a:off x="2952" y="1126"/>
              <a:ext cx="100" cy="25"/>
            </a:xfrm>
            <a:custGeom>
              <a:avLst/>
              <a:gdLst>
                <a:gd name="T0" fmla="*/ 479 w 479"/>
                <a:gd name="T1" fmla="*/ 122 h 122"/>
                <a:gd name="T2" fmla="*/ 0 w 479"/>
                <a:gd name="T3" fmla="*/ 61 h 122"/>
                <a:gd name="T4" fmla="*/ 479 w 479"/>
                <a:gd name="T5" fmla="*/ 0 h 122"/>
                <a:gd name="T6" fmla="*/ 479 w 479"/>
                <a:gd name="T7" fmla="*/ 122 h 122"/>
              </a:gdLst>
              <a:ahLst/>
              <a:cxnLst>
                <a:cxn ang="0">
                  <a:pos x="T0" y="T1"/>
                </a:cxn>
                <a:cxn ang="0">
                  <a:pos x="T2" y="T3"/>
                </a:cxn>
                <a:cxn ang="0">
                  <a:pos x="T4" y="T5"/>
                </a:cxn>
                <a:cxn ang="0">
                  <a:pos x="T6" y="T7"/>
                </a:cxn>
              </a:cxnLst>
              <a:rect l="0" t="0" r="r" b="b"/>
              <a:pathLst>
                <a:path w="479" h="122">
                  <a:moveTo>
                    <a:pt x="479" y="122"/>
                  </a:moveTo>
                  <a:lnTo>
                    <a:pt x="0" y="61"/>
                  </a:lnTo>
                  <a:lnTo>
                    <a:pt x="479" y="0"/>
                  </a:lnTo>
                  <a:lnTo>
                    <a:pt x="479" y="122"/>
                  </a:lnTo>
                </a:path>
              </a:pathLst>
            </a:custGeom>
            <a:solidFill>
              <a:schemeClr val="accent2"/>
            </a:solidFill>
            <a:ln w="3175">
              <a:solidFill>
                <a:srgbClr val="0000FF"/>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5" name="Rectangle 147"/>
            <p:cNvSpPr>
              <a:spLocks noChangeArrowheads="1"/>
            </p:cNvSpPr>
            <p:nvPr/>
          </p:nvSpPr>
          <p:spPr bwMode="auto">
            <a:xfrm>
              <a:off x="1050" y="636"/>
              <a:ext cx="1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a'</a:t>
              </a:r>
            </a:p>
          </p:txBody>
        </p:sp>
        <p:sp>
          <p:nvSpPr>
            <p:cNvPr id="156" name="Rectangle 148"/>
            <p:cNvSpPr>
              <a:spLocks noChangeArrowheads="1"/>
            </p:cNvSpPr>
            <p:nvPr/>
          </p:nvSpPr>
          <p:spPr bwMode="auto">
            <a:xfrm>
              <a:off x="1572" y="1146"/>
              <a:ext cx="2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c'</a:t>
              </a:r>
              <a:endParaRPr lang="en-US" altLang="zh-CN" sz="2000" b="0" i="1">
                <a:solidFill>
                  <a:srgbClr val="0000FF"/>
                </a:solidFill>
                <a:latin typeface="Times New Roman" panose="02020603050405020304" pitchFamily="18" charset="0"/>
                <a:cs typeface="Times New Roman" panose="02020603050405020304" pitchFamily="18" charset="0"/>
              </a:endParaRPr>
            </a:p>
          </p:txBody>
        </p:sp>
        <p:sp>
          <p:nvSpPr>
            <p:cNvPr id="157" name="Rectangle 149"/>
            <p:cNvSpPr>
              <a:spLocks noChangeArrowheads="1"/>
            </p:cNvSpPr>
            <p:nvPr/>
          </p:nvSpPr>
          <p:spPr bwMode="auto">
            <a:xfrm>
              <a:off x="2280" y="654"/>
              <a:ext cx="2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b'</a:t>
              </a:r>
              <a:endParaRPr lang="en-US" altLang="zh-CN" sz="2000" b="0" i="1">
                <a:solidFill>
                  <a:srgbClr val="0000FF"/>
                </a:solidFill>
                <a:latin typeface="Times New Roman" panose="02020603050405020304" pitchFamily="18" charset="0"/>
                <a:cs typeface="Times New Roman" panose="02020603050405020304" pitchFamily="18" charset="0"/>
              </a:endParaRPr>
            </a:p>
          </p:txBody>
        </p:sp>
      </p:grpSp>
      <p:grpSp>
        <p:nvGrpSpPr>
          <p:cNvPr id="158" name="Group 150"/>
          <p:cNvGrpSpPr>
            <a:grpSpLocks/>
          </p:cNvGrpSpPr>
          <p:nvPr/>
        </p:nvGrpSpPr>
        <p:grpSpPr bwMode="auto">
          <a:xfrm>
            <a:off x="6030913" y="1466850"/>
            <a:ext cx="2017712" cy="833438"/>
            <a:chOff x="2839" y="924"/>
            <a:chExt cx="1271" cy="525"/>
          </a:xfrm>
        </p:grpSpPr>
        <p:sp>
          <p:nvSpPr>
            <p:cNvPr id="159" name="Freeform 151"/>
            <p:cNvSpPr>
              <a:spLocks noChangeArrowheads="1"/>
            </p:cNvSpPr>
            <p:nvPr/>
          </p:nvSpPr>
          <p:spPr bwMode="auto">
            <a:xfrm>
              <a:off x="3860" y="1364"/>
              <a:ext cx="86" cy="85"/>
            </a:xfrm>
            <a:custGeom>
              <a:avLst/>
              <a:gdLst>
                <a:gd name="T0" fmla="*/ 411 w 412"/>
                <a:gd name="T1" fmla="*/ 205 h 410"/>
                <a:gd name="T2" fmla="*/ 352 w 412"/>
                <a:gd name="T3" fmla="*/ 60 h 410"/>
                <a:gd name="T4" fmla="*/ 206 w 412"/>
                <a:gd name="T5" fmla="*/ 0 h 410"/>
                <a:gd name="T6" fmla="*/ 61 w 412"/>
                <a:gd name="T7" fmla="*/ 60 h 410"/>
                <a:gd name="T8" fmla="*/ 0 w 412"/>
                <a:gd name="T9" fmla="*/ 205 h 410"/>
                <a:gd name="T10" fmla="*/ 61 w 412"/>
                <a:gd name="T11" fmla="*/ 350 h 410"/>
                <a:gd name="T12" fmla="*/ 206 w 412"/>
                <a:gd name="T13" fmla="*/ 410 h 410"/>
                <a:gd name="T14" fmla="*/ 352 w 412"/>
                <a:gd name="T15" fmla="*/ 350 h 410"/>
                <a:gd name="T16" fmla="*/ 411 w 412"/>
                <a:gd name="T17" fmla="*/ 205 h 410"/>
                <a:gd name="T18" fmla="*/ 412 w 412"/>
                <a:gd name="T19" fmla="*/ 20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0">
                  <a:moveTo>
                    <a:pt x="411" y="205"/>
                  </a:moveTo>
                  <a:lnTo>
                    <a:pt x="352" y="60"/>
                  </a:lnTo>
                  <a:lnTo>
                    <a:pt x="206" y="0"/>
                  </a:lnTo>
                  <a:lnTo>
                    <a:pt x="61" y="60"/>
                  </a:lnTo>
                  <a:lnTo>
                    <a:pt x="0" y="205"/>
                  </a:lnTo>
                  <a:lnTo>
                    <a:pt x="61" y="350"/>
                  </a:lnTo>
                  <a:lnTo>
                    <a:pt x="206" y="410"/>
                  </a:lnTo>
                  <a:lnTo>
                    <a:pt x="352" y="350"/>
                  </a:lnTo>
                  <a:lnTo>
                    <a:pt x="411" y="205"/>
                  </a:lnTo>
                  <a:lnTo>
                    <a:pt x="412"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0" name="Freeform 152"/>
            <p:cNvSpPr>
              <a:spLocks noChangeArrowheads="1"/>
            </p:cNvSpPr>
            <p:nvPr/>
          </p:nvSpPr>
          <p:spPr bwMode="auto">
            <a:xfrm>
              <a:off x="3350" y="1074"/>
              <a:ext cx="85" cy="86"/>
            </a:xfrm>
            <a:custGeom>
              <a:avLst/>
              <a:gdLst>
                <a:gd name="T0" fmla="*/ 411 w 412"/>
                <a:gd name="T1" fmla="*/ 205 h 410"/>
                <a:gd name="T2" fmla="*/ 350 w 412"/>
                <a:gd name="T3" fmla="*/ 60 h 410"/>
                <a:gd name="T4" fmla="*/ 205 w 412"/>
                <a:gd name="T5" fmla="*/ 0 h 410"/>
                <a:gd name="T6" fmla="*/ 59 w 412"/>
                <a:gd name="T7" fmla="*/ 60 h 410"/>
                <a:gd name="T8" fmla="*/ 0 w 412"/>
                <a:gd name="T9" fmla="*/ 205 h 410"/>
                <a:gd name="T10" fmla="*/ 59 w 412"/>
                <a:gd name="T11" fmla="*/ 350 h 410"/>
                <a:gd name="T12" fmla="*/ 205 w 412"/>
                <a:gd name="T13" fmla="*/ 410 h 410"/>
                <a:gd name="T14" fmla="*/ 350 w 412"/>
                <a:gd name="T15" fmla="*/ 350 h 410"/>
                <a:gd name="T16" fmla="*/ 411 w 412"/>
                <a:gd name="T17" fmla="*/ 205 h 410"/>
                <a:gd name="T18" fmla="*/ 412 w 412"/>
                <a:gd name="T19" fmla="*/ 20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0">
                  <a:moveTo>
                    <a:pt x="411" y="205"/>
                  </a:moveTo>
                  <a:lnTo>
                    <a:pt x="350" y="60"/>
                  </a:lnTo>
                  <a:lnTo>
                    <a:pt x="205" y="0"/>
                  </a:lnTo>
                  <a:lnTo>
                    <a:pt x="59" y="60"/>
                  </a:lnTo>
                  <a:lnTo>
                    <a:pt x="0" y="205"/>
                  </a:lnTo>
                  <a:lnTo>
                    <a:pt x="59" y="350"/>
                  </a:lnTo>
                  <a:lnTo>
                    <a:pt x="205" y="410"/>
                  </a:lnTo>
                  <a:lnTo>
                    <a:pt x="350" y="350"/>
                  </a:lnTo>
                  <a:lnTo>
                    <a:pt x="411" y="205"/>
                  </a:lnTo>
                  <a:lnTo>
                    <a:pt x="412"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1" name="Freeform 153"/>
            <p:cNvSpPr>
              <a:spLocks noChangeArrowheads="1"/>
            </p:cNvSpPr>
            <p:nvPr/>
          </p:nvSpPr>
          <p:spPr bwMode="auto">
            <a:xfrm>
              <a:off x="2839" y="1364"/>
              <a:ext cx="84" cy="85"/>
            </a:xfrm>
            <a:custGeom>
              <a:avLst/>
              <a:gdLst>
                <a:gd name="T0" fmla="*/ 410 w 411"/>
                <a:gd name="T1" fmla="*/ 205 h 410"/>
                <a:gd name="T2" fmla="*/ 350 w 411"/>
                <a:gd name="T3" fmla="*/ 60 h 410"/>
                <a:gd name="T4" fmla="*/ 205 w 411"/>
                <a:gd name="T5" fmla="*/ 0 h 410"/>
                <a:gd name="T6" fmla="*/ 60 w 411"/>
                <a:gd name="T7" fmla="*/ 60 h 410"/>
                <a:gd name="T8" fmla="*/ 0 w 411"/>
                <a:gd name="T9" fmla="*/ 205 h 410"/>
                <a:gd name="T10" fmla="*/ 60 w 411"/>
                <a:gd name="T11" fmla="*/ 350 h 410"/>
                <a:gd name="T12" fmla="*/ 205 w 411"/>
                <a:gd name="T13" fmla="*/ 410 h 410"/>
                <a:gd name="T14" fmla="*/ 350 w 411"/>
                <a:gd name="T15" fmla="*/ 350 h 410"/>
                <a:gd name="T16" fmla="*/ 410 w 411"/>
                <a:gd name="T17" fmla="*/ 205 h 410"/>
                <a:gd name="T18" fmla="*/ 411 w 411"/>
                <a:gd name="T19" fmla="*/ 20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0">
                  <a:moveTo>
                    <a:pt x="410" y="205"/>
                  </a:moveTo>
                  <a:lnTo>
                    <a:pt x="350" y="60"/>
                  </a:lnTo>
                  <a:lnTo>
                    <a:pt x="205" y="0"/>
                  </a:lnTo>
                  <a:lnTo>
                    <a:pt x="60" y="60"/>
                  </a:lnTo>
                  <a:lnTo>
                    <a:pt x="0" y="205"/>
                  </a:lnTo>
                  <a:lnTo>
                    <a:pt x="60" y="350"/>
                  </a:lnTo>
                  <a:lnTo>
                    <a:pt x="205" y="410"/>
                  </a:lnTo>
                  <a:lnTo>
                    <a:pt x="350" y="350"/>
                  </a:lnTo>
                  <a:lnTo>
                    <a:pt x="410" y="205"/>
                  </a:lnTo>
                  <a:lnTo>
                    <a:pt x="411"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2" name="Rectangle 154"/>
            <p:cNvSpPr>
              <a:spLocks noChangeArrowheads="1"/>
            </p:cNvSpPr>
            <p:nvPr/>
          </p:nvSpPr>
          <p:spPr bwMode="auto">
            <a:xfrm>
              <a:off x="2984" y="924"/>
              <a:ext cx="4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lnSpc>
                  <a:spcPct val="70000"/>
                </a:lnSpc>
              </a:pPr>
              <a:r>
                <a:rPr lang="en-US" altLang="zh-CN" sz="2000" b="0" i="1">
                  <a:solidFill>
                    <a:srgbClr val="0000FF"/>
                  </a:solidFill>
                  <a:latin typeface="Times New Roman" panose="02020603050405020304" pitchFamily="18" charset="0"/>
                </a:rPr>
                <a:t>a“(b“)</a:t>
              </a:r>
              <a:endParaRPr lang="en-US" altLang="zh-CN" sz="2000" b="0" i="1">
                <a:solidFill>
                  <a:srgbClr val="0000FF"/>
                </a:solidFill>
                <a:latin typeface="Times New Roman" panose="02020603050405020304" pitchFamily="18" charset="0"/>
                <a:cs typeface="Times New Roman" panose="02020603050405020304" pitchFamily="18" charset="0"/>
              </a:endParaRPr>
            </a:p>
          </p:txBody>
        </p:sp>
        <p:sp>
          <p:nvSpPr>
            <p:cNvPr id="163" name="Rectangle 155"/>
            <p:cNvSpPr>
              <a:spLocks noChangeArrowheads="1"/>
            </p:cNvSpPr>
            <p:nvPr/>
          </p:nvSpPr>
          <p:spPr bwMode="auto">
            <a:xfrm>
              <a:off x="3972" y="1240"/>
              <a:ext cx="1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c"</a:t>
              </a:r>
              <a:endParaRPr lang="en-US" altLang="zh-CN" sz="2000" b="0" i="1">
                <a:solidFill>
                  <a:srgbClr val="0000FF"/>
                </a:solidFill>
                <a:latin typeface="Times New Roman" panose="02020603050405020304" pitchFamily="18" charset="0"/>
                <a:cs typeface="Times New Roman" panose="02020603050405020304" pitchFamily="18" charset="0"/>
              </a:endParaRPr>
            </a:p>
          </p:txBody>
        </p:sp>
      </p:grpSp>
      <p:grpSp>
        <p:nvGrpSpPr>
          <p:cNvPr id="164" name="Group 156"/>
          <p:cNvGrpSpPr>
            <a:grpSpLocks/>
          </p:cNvGrpSpPr>
          <p:nvPr/>
        </p:nvGrpSpPr>
        <p:grpSpPr bwMode="auto">
          <a:xfrm>
            <a:off x="6261101" y="1524001"/>
            <a:ext cx="2009775" cy="549275"/>
            <a:chOff x="3416" y="684"/>
            <a:chExt cx="1266" cy="346"/>
          </a:xfrm>
        </p:grpSpPr>
        <p:sp>
          <p:nvSpPr>
            <p:cNvPr id="165" name="Freeform 157"/>
            <p:cNvSpPr>
              <a:spLocks noChangeArrowheads="1"/>
            </p:cNvSpPr>
            <p:nvPr/>
          </p:nvSpPr>
          <p:spPr bwMode="auto">
            <a:xfrm>
              <a:off x="3416" y="945"/>
              <a:ext cx="85" cy="85"/>
            </a:xfrm>
            <a:custGeom>
              <a:avLst/>
              <a:gdLst>
                <a:gd name="T0" fmla="*/ 410 w 411"/>
                <a:gd name="T1" fmla="*/ 206 h 411"/>
                <a:gd name="T2" fmla="*/ 350 w 411"/>
                <a:gd name="T3" fmla="*/ 61 h 411"/>
                <a:gd name="T4" fmla="*/ 205 w 411"/>
                <a:gd name="T5" fmla="*/ 0 h 411"/>
                <a:gd name="T6" fmla="*/ 60 w 411"/>
                <a:gd name="T7" fmla="*/ 61 h 411"/>
                <a:gd name="T8" fmla="*/ 0 w 411"/>
                <a:gd name="T9" fmla="*/ 206 h 411"/>
                <a:gd name="T10" fmla="*/ 60 w 411"/>
                <a:gd name="T11" fmla="*/ 351 h 411"/>
                <a:gd name="T12" fmla="*/ 205 w 411"/>
                <a:gd name="T13" fmla="*/ 411 h 411"/>
                <a:gd name="T14" fmla="*/ 350 w 411"/>
                <a:gd name="T15" fmla="*/ 351 h 411"/>
                <a:gd name="T16" fmla="*/ 410 w 411"/>
                <a:gd name="T17" fmla="*/ 206 h 411"/>
                <a:gd name="T18" fmla="*/ 411 w 411"/>
                <a:gd name="T19" fmla="*/ 20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1">
                  <a:moveTo>
                    <a:pt x="410" y="206"/>
                  </a:moveTo>
                  <a:lnTo>
                    <a:pt x="350" y="61"/>
                  </a:lnTo>
                  <a:lnTo>
                    <a:pt x="205" y="0"/>
                  </a:lnTo>
                  <a:lnTo>
                    <a:pt x="60" y="61"/>
                  </a:lnTo>
                  <a:lnTo>
                    <a:pt x="0" y="206"/>
                  </a:lnTo>
                  <a:lnTo>
                    <a:pt x="60" y="351"/>
                  </a:lnTo>
                  <a:lnTo>
                    <a:pt x="205" y="411"/>
                  </a:lnTo>
                  <a:lnTo>
                    <a:pt x="350" y="351"/>
                  </a:lnTo>
                  <a:lnTo>
                    <a:pt x="410" y="206"/>
                  </a:lnTo>
                  <a:lnTo>
                    <a:pt x="411" y="206"/>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6" name="Freeform 158"/>
            <p:cNvSpPr>
              <a:spLocks noChangeArrowheads="1"/>
            </p:cNvSpPr>
            <p:nvPr/>
          </p:nvSpPr>
          <p:spPr bwMode="auto">
            <a:xfrm>
              <a:off x="4180" y="945"/>
              <a:ext cx="84" cy="85"/>
            </a:xfrm>
            <a:custGeom>
              <a:avLst/>
              <a:gdLst>
                <a:gd name="T0" fmla="*/ 411 w 412"/>
                <a:gd name="T1" fmla="*/ 206 h 411"/>
                <a:gd name="T2" fmla="*/ 351 w 412"/>
                <a:gd name="T3" fmla="*/ 61 h 411"/>
                <a:gd name="T4" fmla="*/ 206 w 412"/>
                <a:gd name="T5" fmla="*/ 0 h 411"/>
                <a:gd name="T6" fmla="*/ 61 w 412"/>
                <a:gd name="T7" fmla="*/ 61 h 411"/>
                <a:gd name="T8" fmla="*/ 0 w 412"/>
                <a:gd name="T9" fmla="*/ 206 h 411"/>
                <a:gd name="T10" fmla="*/ 61 w 412"/>
                <a:gd name="T11" fmla="*/ 351 h 411"/>
                <a:gd name="T12" fmla="*/ 206 w 412"/>
                <a:gd name="T13" fmla="*/ 411 h 411"/>
                <a:gd name="T14" fmla="*/ 351 w 412"/>
                <a:gd name="T15" fmla="*/ 351 h 411"/>
                <a:gd name="T16" fmla="*/ 411 w 412"/>
                <a:gd name="T17" fmla="*/ 206 h 411"/>
                <a:gd name="T18" fmla="*/ 412 w 412"/>
                <a:gd name="T19" fmla="*/ 20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1">
                  <a:moveTo>
                    <a:pt x="411" y="206"/>
                  </a:moveTo>
                  <a:lnTo>
                    <a:pt x="351" y="61"/>
                  </a:lnTo>
                  <a:lnTo>
                    <a:pt x="206" y="0"/>
                  </a:lnTo>
                  <a:lnTo>
                    <a:pt x="61" y="61"/>
                  </a:lnTo>
                  <a:lnTo>
                    <a:pt x="0" y="206"/>
                  </a:lnTo>
                  <a:lnTo>
                    <a:pt x="61" y="351"/>
                  </a:lnTo>
                  <a:lnTo>
                    <a:pt x="206" y="411"/>
                  </a:lnTo>
                  <a:lnTo>
                    <a:pt x="351" y="351"/>
                  </a:lnTo>
                  <a:lnTo>
                    <a:pt x="411" y="206"/>
                  </a:lnTo>
                  <a:lnTo>
                    <a:pt x="412" y="206"/>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7" name="Rectangle 159"/>
            <p:cNvSpPr>
              <a:spLocks noChangeArrowheads="1"/>
            </p:cNvSpPr>
            <p:nvPr/>
          </p:nvSpPr>
          <p:spPr bwMode="auto">
            <a:xfrm>
              <a:off x="4158" y="684"/>
              <a:ext cx="52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lnSpc>
                  <a:spcPct val="70000"/>
                </a:lnSpc>
              </a:pPr>
              <a:r>
                <a:rPr lang="en-US" altLang="zh-CN" sz="2000" b="0" i="1">
                  <a:solidFill>
                    <a:srgbClr val="0000FF"/>
                  </a:solidFill>
                  <a:latin typeface="Times New Roman" panose="02020603050405020304" pitchFamily="18" charset="0"/>
                </a:rPr>
                <a:t>d"(e")</a:t>
              </a:r>
              <a:endParaRPr lang="en-US" altLang="zh-CN" sz="2000" b="0" i="1">
                <a:solidFill>
                  <a:srgbClr val="0000FF"/>
                </a:solidFill>
                <a:latin typeface="Times New Roman" panose="02020603050405020304" pitchFamily="18" charset="0"/>
                <a:cs typeface="Times New Roman" panose="02020603050405020304" pitchFamily="18" charset="0"/>
              </a:endParaRPr>
            </a:p>
          </p:txBody>
        </p:sp>
      </p:grpSp>
      <p:grpSp>
        <p:nvGrpSpPr>
          <p:cNvPr id="168" name="Group 160"/>
          <p:cNvGrpSpPr>
            <a:grpSpLocks/>
          </p:cNvGrpSpPr>
          <p:nvPr/>
        </p:nvGrpSpPr>
        <p:grpSpPr bwMode="auto">
          <a:xfrm>
            <a:off x="2590800" y="4483100"/>
            <a:ext cx="1993900" cy="1760538"/>
            <a:chOff x="1104" y="2548"/>
            <a:chExt cx="1256" cy="1109"/>
          </a:xfrm>
        </p:grpSpPr>
        <p:sp>
          <p:nvSpPr>
            <p:cNvPr id="169" name="Freeform 161"/>
            <p:cNvSpPr>
              <a:spLocks noChangeArrowheads="1"/>
            </p:cNvSpPr>
            <p:nvPr/>
          </p:nvSpPr>
          <p:spPr bwMode="auto">
            <a:xfrm>
              <a:off x="1683" y="2548"/>
              <a:ext cx="86" cy="85"/>
            </a:xfrm>
            <a:custGeom>
              <a:avLst/>
              <a:gdLst>
                <a:gd name="T0" fmla="*/ 410 w 411"/>
                <a:gd name="T1" fmla="*/ 206 h 411"/>
                <a:gd name="T2" fmla="*/ 350 w 411"/>
                <a:gd name="T3" fmla="*/ 61 h 411"/>
                <a:gd name="T4" fmla="*/ 205 w 411"/>
                <a:gd name="T5" fmla="*/ 0 h 411"/>
                <a:gd name="T6" fmla="*/ 60 w 411"/>
                <a:gd name="T7" fmla="*/ 61 h 411"/>
                <a:gd name="T8" fmla="*/ 0 w 411"/>
                <a:gd name="T9" fmla="*/ 206 h 411"/>
                <a:gd name="T10" fmla="*/ 60 w 411"/>
                <a:gd name="T11" fmla="*/ 351 h 411"/>
                <a:gd name="T12" fmla="*/ 205 w 411"/>
                <a:gd name="T13" fmla="*/ 411 h 411"/>
                <a:gd name="T14" fmla="*/ 350 w 411"/>
                <a:gd name="T15" fmla="*/ 351 h 411"/>
                <a:gd name="T16" fmla="*/ 410 w 411"/>
                <a:gd name="T17" fmla="*/ 206 h 411"/>
                <a:gd name="T18" fmla="*/ 411 w 411"/>
                <a:gd name="T19" fmla="*/ 20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1">
                  <a:moveTo>
                    <a:pt x="410" y="206"/>
                  </a:moveTo>
                  <a:lnTo>
                    <a:pt x="350" y="61"/>
                  </a:lnTo>
                  <a:lnTo>
                    <a:pt x="205" y="0"/>
                  </a:lnTo>
                  <a:lnTo>
                    <a:pt x="60" y="61"/>
                  </a:lnTo>
                  <a:lnTo>
                    <a:pt x="0" y="206"/>
                  </a:lnTo>
                  <a:lnTo>
                    <a:pt x="60" y="351"/>
                  </a:lnTo>
                  <a:lnTo>
                    <a:pt x="205" y="411"/>
                  </a:lnTo>
                  <a:lnTo>
                    <a:pt x="350" y="351"/>
                  </a:lnTo>
                  <a:lnTo>
                    <a:pt x="410" y="206"/>
                  </a:lnTo>
                  <a:lnTo>
                    <a:pt x="411" y="206"/>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70" name="Group 162"/>
            <p:cNvGrpSpPr>
              <a:grpSpLocks/>
            </p:cNvGrpSpPr>
            <p:nvPr/>
          </p:nvGrpSpPr>
          <p:grpSpPr bwMode="auto">
            <a:xfrm>
              <a:off x="1104" y="2928"/>
              <a:ext cx="1256" cy="729"/>
              <a:chOff x="1104" y="2928"/>
              <a:chExt cx="1256" cy="729"/>
            </a:xfrm>
          </p:grpSpPr>
          <p:sp>
            <p:nvSpPr>
              <p:cNvPr id="171" name="Freeform 163"/>
              <p:cNvSpPr>
                <a:spLocks noChangeArrowheads="1"/>
              </p:cNvSpPr>
              <p:nvPr/>
            </p:nvSpPr>
            <p:spPr bwMode="auto">
              <a:xfrm>
                <a:off x="1173" y="3060"/>
                <a:ext cx="85" cy="84"/>
              </a:xfrm>
              <a:custGeom>
                <a:avLst/>
                <a:gdLst>
                  <a:gd name="T0" fmla="*/ 410 w 411"/>
                  <a:gd name="T1" fmla="*/ 205 h 411"/>
                  <a:gd name="T2" fmla="*/ 351 w 411"/>
                  <a:gd name="T3" fmla="*/ 60 h 411"/>
                  <a:gd name="T4" fmla="*/ 205 w 411"/>
                  <a:gd name="T5" fmla="*/ 0 h 411"/>
                  <a:gd name="T6" fmla="*/ 60 w 411"/>
                  <a:gd name="T7" fmla="*/ 60 h 411"/>
                  <a:gd name="T8" fmla="*/ 0 w 411"/>
                  <a:gd name="T9" fmla="*/ 205 h 411"/>
                  <a:gd name="T10" fmla="*/ 60 w 411"/>
                  <a:gd name="T11" fmla="*/ 351 h 411"/>
                  <a:gd name="T12" fmla="*/ 205 w 411"/>
                  <a:gd name="T13" fmla="*/ 411 h 411"/>
                  <a:gd name="T14" fmla="*/ 351 w 411"/>
                  <a:gd name="T15" fmla="*/ 351 h 411"/>
                  <a:gd name="T16" fmla="*/ 410 w 411"/>
                  <a:gd name="T17" fmla="*/ 205 h 411"/>
                  <a:gd name="T18" fmla="*/ 411 w 411"/>
                  <a:gd name="T19" fmla="*/ 20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1">
                    <a:moveTo>
                      <a:pt x="410" y="205"/>
                    </a:moveTo>
                    <a:lnTo>
                      <a:pt x="351" y="60"/>
                    </a:lnTo>
                    <a:lnTo>
                      <a:pt x="205" y="0"/>
                    </a:lnTo>
                    <a:lnTo>
                      <a:pt x="60" y="60"/>
                    </a:lnTo>
                    <a:lnTo>
                      <a:pt x="0" y="205"/>
                    </a:lnTo>
                    <a:lnTo>
                      <a:pt x="60" y="351"/>
                    </a:lnTo>
                    <a:lnTo>
                      <a:pt x="205" y="411"/>
                    </a:lnTo>
                    <a:lnTo>
                      <a:pt x="351" y="351"/>
                    </a:lnTo>
                    <a:lnTo>
                      <a:pt x="410" y="205"/>
                    </a:lnTo>
                    <a:lnTo>
                      <a:pt x="411"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2" name="Freeform 164"/>
              <p:cNvSpPr>
                <a:spLocks noChangeArrowheads="1"/>
              </p:cNvSpPr>
              <p:nvPr/>
            </p:nvSpPr>
            <p:spPr bwMode="auto">
              <a:xfrm>
                <a:off x="2194" y="3060"/>
                <a:ext cx="86" cy="84"/>
              </a:xfrm>
              <a:custGeom>
                <a:avLst/>
                <a:gdLst>
                  <a:gd name="T0" fmla="*/ 411 w 412"/>
                  <a:gd name="T1" fmla="*/ 205 h 411"/>
                  <a:gd name="T2" fmla="*/ 351 w 412"/>
                  <a:gd name="T3" fmla="*/ 60 h 411"/>
                  <a:gd name="T4" fmla="*/ 206 w 412"/>
                  <a:gd name="T5" fmla="*/ 0 h 411"/>
                  <a:gd name="T6" fmla="*/ 60 w 412"/>
                  <a:gd name="T7" fmla="*/ 60 h 411"/>
                  <a:gd name="T8" fmla="*/ 0 w 412"/>
                  <a:gd name="T9" fmla="*/ 205 h 411"/>
                  <a:gd name="T10" fmla="*/ 60 w 412"/>
                  <a:gd name="T11" fmla="*/ 351 h 411"/>
                  <a:gd name="T12" fmla="*/ 206 w 412"/>
                  <a:gd name="T13" fmla="*/ 411 h 411"/>
                  <a:gd name="T14" fmla="*/ 351 w 412"/>
                  <a:gd name="T15" fmla="*/ 351 h 411"/>
                  <a:gd name="T16" fmla="*/ 411 w 412"/>
                  <a:gd name="T17" fmla="*/ 205 h 411"/>
                  <a:gd name="T18" fmla="*/ 412 w 412"/>
                  <a:gd name="T19" fmla="*/ 20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1">
                    <a:moveTo>
                      <a:pt x="411" y="205"/>
                    </a:moveTo>
                    <a:lnTo>
                      <a:pt x="351" y="60"/>
                    </a:lnTo>
                    <a:lnTo>
                      <a:pt x="206" y="0"/>
                    </a:lnTo>
                    <a:lnTo>
                      <a:pt x="60" y="60"/>
                    </a:lnTo>
                    <a:lnTo>
                      <a:pt x="0" y="205"/>
                    </a:lnTo>
                    <a:lnTo>
                      <a:pt x="60" y="351"/>
                    </a:lnTo>
                    <a:lnTo>
                      <a:pt x="206" y="411"/>
                    </a:lnTo>
                    <a:lnTo>
                      <a:pt x="351" y="351"/>
                    </a:lnTo>
                    <a:lnTo>
                      <a:pt x="411" y="205"/>
                    </a:lnTo>
                    <a:lnTo>
                      <a:pt x="412"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3" name="Freeform 165"/>
              <p:cNvSpPr>
                <a:spLocks noChangeArrowheads="1"/>
              </p:cNvSpPr>
              <p:nvPr/>
            </p:nvSpPr>
            <p:spPr bwMode="auto">
              <a:xfrm>
                <a:off x="1683" y="3571"/>
                <a:ext cx="86" cy="86"/>
              </a:xfrm>
              <a:custGeom>
                <a:avLst/>
                <a:gdLst>
                  <a:gd name="T0" fmla="*/ 410 w 411"/>
                  <a:gd name="T1" fmla="*/ 205 h 411"/>
                  <a:gd name="T2" fmla="*/ 350 w 411"/>
                  <a:gd name="T3" fmla="*/ 60 h 411"/>
                  <a:gd name="T4" fmla="*/ 205 w 411"/>
                  <a:gd name="T5" fmla="*/ 0 h 411"/>
                  <a:gd name="T6" fmla="*/ 60 w 411"/>
                  <a:gd name="T7" fmla="*/ 60 h 411"/>
                  <a:gd name="T8" fmla="*/ 0 w 411"/>
                  <a:gd name="T9" fmla="*/ 205 h 411"/>
                  <a:gd name="T10" fmla="*/ 60 w 411"/>
                  <a:gd name="T11" fmla="*/ 351 h 411"/>
                  <a:gd name="T12" fmla="*/ 205 w 411"/>
                  <a:gd name="T13" fmla="*/ 411 h 411"/>
                  <a:gd name="T14" fmla="*/ 350 w 411"/>
                  <a:gd name="T15" fmla="*/ 351 h 411"/>
                  <a:gd name="T16" fmla="*/ 410 w 411"/>
                  <a:gd name="T17" fmla="*/ 205 h 411"/>
                  <a:gd name="T18" fmla="*/ 411 w 411"/>
                  <a:gd name="T19" fmla="*/ 20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1">
                    <a:moveTo>
                      <a:pt x="410" y="205"/>
                    </a:moveTo>
                    <a:lnTo>
                      <a:pt x="350" y="60"/>
                    </a:lnTo>
                    <a:lnTo>
                      <a:pt x="205" y="0"/>
                    </a:lnTo>
                    <a:lnTo>
                      <a:pt x="60" y="60"/>
                    </a:lnTo>
                    <a:lnTo>
                      <a:pt x="0" y="205"/>
                    </a:lnTo>
                    <a:lnTo>
                      <a:pt x="60" y="351"/>
                    </a:lnTo>
                    <a:lnTo>
                      <a:pt x="205" y="411"/>
                    </a:lnTo>
                    <a:lnTo>
                      <a:pt x="350" y="351"/>
                    </a:lnTo>
                    <a:lnTo>
                      <a:pt x="410" y="205"/>
                    </a:lnTo>
                    <a:lnTo>
                      <a:pt x="411" y="205"/>
                    </a:lnTo>
                  </a:path>
                </a:pathLst>
              </a:custGeom>
              <a:solidFill>
                <a:schemeClr val="bg1"/>
              </a:solidFill>
              <a:ln w="1905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4" name="Rectangle 166"/>
              <p:cNvSpPr>
                <a:spLocks noChangeArrowheads="1"/>
              </p:cNvSpPr>
              <p:nvPr/>
            </p:nvSpPr>
            <p:spPr bwMode="auto">
              <a:xfrm>
                <a:off x="2280" y="292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b</a:t>
                </a:r>
                <a:endParaRPr lang="en-US" altLang="zh-CN" sz="2000" b="0" i="1">
                  <a:latin typeface="Times New Roman" panose="02020603050405020304" pitchFamily="18" charset="0"/>
                </a:endParaRPr>
              </a:p>
            </p:txBody>
          </p:sp>
          <p:sp>
            <p:nvSpPr>
              <p:cNvPr id="175" name="Rectangle 167"/>
              <p:cNvSpPr>
                <a:spLocks noChangeArrowheads="1"/>
              </p:cNvSpPr>
              <p:nvPr/>
            </p:nvSpPr>
            <p:spPr bwMode="auto">
              <a:xfrm>
                <a:off x="1104" y="292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a</a:t>
                </a:r>
                <a:endParaRPr lang="en-US" altLang="zh-CN" sz="2000" b="0" i="1">
                  <a:latin typeface="Times New Roman" panose="02020603050405020304" pitchFamily="18" charset="0"/>
                </a:endParaRPr>
              </a:p>
            </p:txBody>
          </p:sp>
          <p:sp>
            <p:nvSpPr>
              <p:cNvPr id="176" name="Rectangle 168"/>
              <p:cNvSpPr>
                <a:spLocks noChangeArrowheads="1"/>
              </p:cNvSpPr>
              <p:nvPr/>
            </p:nvSpPr>
            <p:spPr bwMode="auto">
              <a:xfrm>
                <a:off x="1764" y="3420"/>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r>
                  <a:rPr lang="en-US" altLang="zh-CN" sz="2000" b="0" i="1">
                    <a:solidFill>
                      <a:srgbClr val="0000FF"/>
                    </a:solidFill>
                    <a:latin typeface="Times New Roman" panose="02020603050405020304" pitchFamily="18" charset="0"/>
                  </a:rPr>
                  <a:t>c</a:t>
                </a:r>
                <a:endParaRPr lang="en-US" altLang="zh-CN" sz="2000" b="0" i="1">
                  <a:latin typeface="Times New Roman" panose="02020603050405020304" pitchFamily="18" charset="0"/>
                </a:endParaRPr>
              </a:p>
            </p:txBody>
          </p:sp>
        </p:grpSp>
      </p:grpSp>
      <p:grpSp>
        <p:nvGrpSpPr>
          <p:cNvPr id="177" name="Group 171"/>
          <p:cNvGrpSpPr>
            <a:grpSpLocks/>
          </p:cNvGrpSpPr>
          <p:nvPr/>
        </p:nvGrpSpPr>
        <p:grpSpPr bwMode="auto">
          <a:xfrm>
            <a:off x="7210425" y="4098926"/>
            <a:ext cx="2471738" cy="2390775"/>
            <a:chOff x="158" y="1110"/>
            <a:chExt cx="1557" cy="1506"/>
          </a:xfrm>
        </p:grpSpPr>
        <p:grpSp>
          <p:nvGrpSpPr>
            <p:cNvPr id="178" name="Group 172"/>
            <p:cNvGrpSpPr>
              <a:grpSpLocks/>
            </p:cNvGrpSpPr>
            <p:nvPr/>
          </p:nvGrpSpPr>
          <p:grpSpPr bwMode="auto">
            <a:xfrm>
              <a:off x="158" y="1110"/>
              <a:ext cx="1557" cy="1506"/>
              <a:chOff x="158" y="1110"/>
              <a:chExt cx="1557" cy="1506"/>
            </a:xfrm>
          </p:grpSpPr>
          <p:pic>
            <p:nvPicPr>
              <p:cNvPr id="180" name="Picture 17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 y="1110"/>
                <a:ext cx="1557" cy="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174"/>
              <p:cNvSpPr>
                <a:spLocks noChangeArrowheads="1"/>
              </p:cNvSpPr>
              <p:nvPr/>
            </p:nvSpPr>
            <p:spPr bwMode="auto">
              <a:xfrm>
                <a:off x="609" y="1671"/>
                <a:ext cx="699" cy="261"/>
              </a:xfrm>
              <a:custGeom>
                <a:avLst/>
                <a:gdLst>
                  <a:gd name="T0" fmla="*/ 0 w 699"/>
                  <a:gd name="T1" fmla="*/ 23 h 261"/>
                  <a:gd name="T2" fmla="*/ 51 w 699"/>
                  <a:gd name="T3" fmla="*/ 66 h 261"/>
                  <a:gd name="T4" fmla="*/ 123 w 699"/>
                  <a:gd name="T5" fmla="*/ 111 h 261"/>
                  <a:gd name="T6" fmla="*/ 171 w 699"/>
                  <a:gd name="T7" fmla="*/ 135 h 261"/>
                  <a:gd name="T8" fmla="*/ 204 w 699"/>
                  <a:gd name="T9" fmla="*/ 153 h 261"/>
                  <a:gd name="T10" fmla="*/ 246 w 699"/>
                  <a:gd name="T11" fmla="*/ 171 h 261"/>
                  <a:gd name="T12" fmla="*/ 294 w 699"/>
                  <a:gd name="T13" fmla="*/ 195 h 261"/>
                  <a:gd name="T14" fmla="*/ 375 w 699"/>
                  <a:gd name="T15" fmla="*/ 225 h 261"/>
                  <a:gd name="T16" fmla="*/ 459 w 699"/>
                  <a:gd name="T17" fmla="*/ 249 h 261"/>
                  <a:gd name="T18" fmla="*/ 531 w 699"/>
                  <a:gd name="T19" fmla="*/ 261 h 261"/>
                  <a:gd name="T20" fmla="*/ 558 w 699"/>
                  <a:gd name="T21" fmla="*/ 258 h 261"/>
                  <a:gd name="T22" fmla="*/ 585 w 699"/>
                  <a:gd name="T23" fmla="*/ 249 h 261"/>
                  <a:gd name="T24" fmla="*/ 606 w 699"/>
                  <a:gd name="T25" fmla="*/ 237 h 261"/>
                  <a:gd name="T26" fmla="*/ 636 w 699"/>
                  <a:gd name="T27" fmla="*/ 204 h 261"/>
                  <a:gd name="T28" fmla="*/ 657 w 699"/>
                  <a:gd name="T29" fmla="*/ 168 h 261"/>
                  <a:gd name="T30" fmla="*/ 672 w 699"/>
                  <a:gd name="T31" fmla="*/ 138 h 261"/>
                  <a:gd name="T32" fmla="*/ 678 w 699"/>
                  <a:gd name="T33" fmla="*/ 114 h 261"/>
                  <a:gd name="T34" fmla="*/ 686 w 699"/>
                  <a:gd name="T35" fmla="*/ 99 h 261"/>
                  <a:gd name="T36" fmla="*/ 692 w 699"/>
                  <a:gd name="T37" fmla="*/ 71 h 261"/>
                  <a:gd name="T38" fmla="*/ 696 w 699"/>
                  <a:gd name="T39" fmla="*/ 44 h 261"/>
                  <a:gd name="T40" fmla="*/ 699 w 699"/>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9" h="261">
                    <a:moveTo>
                      <a:pt x="0" y="23"/>
                    </a:moveTo>
                    <a:lnTo>
                      <a:pt x="51" y="66"/>
                    </a:lnTo>
                    <a:lnTo>
                      <a:pt x="123" y="111"/>
                    </a:lnTo>
                    <a:lnTo>
                      <a:pt x="171" y="135"/>
                    </a:lnTo>
                    <a:lnTo>
                      <a:pt x="204" y="153"/>
                    </a:lnTo>
                    <a:lnTo>
                      <a:pt x="246" y="171"/>
                    </a:lnTo>
                    <a:lnTo>
                      <a:pt x="294" y="195"/>
                    </a:lnTo>
                    <a:lnTo>
                      <a:pt x="375" y="225"/>
                    </a:lnTo>
                    <a:lnTo>
                      <a:pt x="459" y="249"/>
                    </a:lnTo>
                    <a:lnTo>
                      <a:pt x="531" y="261"/>
                    </a:lnTo>
                    <a:lnTo>
                      <a:pt x="558" y="258"/>
                    </a:lnTo>
                    <a:lnTo>
                      <a:pt x="585" y="249"/>
                    </a:lnTo>
                    <a:lnTo>
                      <a:pt x="606" y="237"/>
                    </a:lnTo>
                    <a:lnTo>
                      <a:pt x="636" y="204"/>
                    </a:lnTo>
                    <a:lnTo>
                      <a:pt x="657" y="168"/>
                    </a:lnTo>
                    <a:lnTo>
                      <a:pt x="672" y="138"/>
                    </a:lnTo>
                    <a:lnTo>
                      <a:pt x="678" y="114"/>
                    </a:lnTo>
                    <a:lnTo>
                      <a:pt x="686" y="99"/>
                    </a:lnTo>
                    <a:lnTo>
                      <a:pt x="692" y="71"/>
                    </a:lnTo>
                    <a:lnTo>
                      <a:pt x="696" y="44"/>
                    </a:lnTo>
                    <a:lnTo>
                      <a:pt x="699" y="0"/>
                    </a:ln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79" name="Oval 175"/>
            <p:cNvSpPr>
              <a:spLocks noChangeArrowheads="1"/>
            </p:cNvSpPr>
            <p:nvPr/>
          </p:nvSpPr>
          <p:spPr bwMode="auto">
            <a:xfrm>
              <a:off x="1151" y="1892"/>
              <a:ext cx="56" cy="56"/>
            </a:xfrm>
            <a:prstGeom prst="ellipse">
              <a:avLst/>
            </a:prstGeom>
            <a:solidFill>
              <a:schemeClr val="bg1"/>
            </a:solidFill>
            <a:ln w="19050">
              <a:solidFill>
                <a:schemeClr val="hlink"/>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329716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2000"/>
                                        <p:tgtEl>
                                          <p:spTgt spid="8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left)">
                                      <p:cBhvr>
                                        <p:cTn id="11" dur="2000"/>
                                        <p:tgtEl>
                                          <p:spTgt spid="8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box(out)">
                                      <p:cBhvr>
                                        <p:cTn id="16" dur="20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158"/>
                                        </p:tgtEl>
                                        <p:attrNameLst>
                                          <p:attrName>style.visibility</p:attrName>
                                        </p:attrNameLst>
                                      </p:cBhvr>
                                      <p:to>
                                        <p:strVal val="visible"/>
                                      </p:to>
                                    </p:set>
                                    <p:animEffect transition="in" filter="box(out)">
                                      <p:cBhvr>
                                        <p:cTn id="21" dur="2000"/>
                                        <p:tgtEl>
                                          <p:spTgt spid="1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wipe(right)">
                                      <p:cBhvr>
                                        <p:cTn id="26" dur="2000"/>
                                        <p:tgtEl>
                                          <p:spTgt spid="1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4"/>
                                        </p:tgtEl>
                                        <p:attrNameLst>
                                          <p:attrName>style.visibility</p:attrName>
                                        </p:attrNameLst>
                                      </p:cBhvr>
                                      <p:to>
                                        <p:strVal val="visible"/>
                                      </p:to>
                                    </p:set>
                                    <p:animEffect transition="in" filter="wipe(left)">
                                      <p:cBhvr>
                                        <p:cTn id="31" dur="2000"/>
                                        <p:tgtEl>
                                          <p:spTgt spid="16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wipe(up)">
                                      <p:cBhvr>
                                        <p:cTn id="36" dur="2000"/>
                                        <p:tgtEl>
                                          <p:spTgt spid="93"/>
                                        </p:tgtEl>
                                      </p:cBhvr>
                                    </p:animEffect>
                                  </p:childTnLst>
                                </p:cTn>
                              </p:par>
                            </p:childTnLst>
                          </p:cTn>
                        </p:par>
                        <p:par>
                          <p:cTn id="37" fill="hold">
                            <p:stCondLst>
                              <p:cond delay="2000"/>
                            </p:stCondLst>
                            <p:childTnLst>
                              <p:par>
                                <p:cTn id="38" presetID="22" presetClass="entr" presetSubtype="2" fill="hold" nodeType="after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wipe(right)">
                                      <p:cBhvr>
                                        <p:cTn id="40" dur="2000"/>
                                        <p:tgtEl>
                                          <p:spTgt spid="1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down)">
                                      <p:cBhvr>
                                        <p:cTn id="45" dur="2000"/>
                                        <p:tgtEl>
                                          <p:spTgt spid="85"/>
                                        </p:tgtEl>
                                      </p:cBhvr>
                                    </p:animEffect>
                                  </p:childTnLst>
                                </p:cTn>
                              </p:par>
                            </p:childTnLst>
                          </p:cTn>
                        </p:par>
                        <p:par>
                          <p:cTn id="46" fill="hold">
                            <p:stCondLst>
                              <p:cond delay="2000"/>
                            </p:stCondLst>
                            <p:childTnLst>
                              <p:par>
                                <p:cTn id="47" presetID="22" presetClass="entr" presetSubtype="2" fill="hold" nodeType="afterEffect">
                                  <p:stCondLst>
                                    <p:cond delay="1000"/>
                                  </p:stCondLst>
                                  <p:childTnLst>
                                    <p:set>
                                      <p:cBhvr>
                                        <p:cTn id="48" dur="1" fill="hold">
                                          <p:stCondLst>
                                            <p:cond delay="0"/>
                                          </p:stCondLst>
                                        </p:cTn>
                                        <p:tgtEl>
                                          <p:spTgt spid="140"/>
                                        </p:tgtEl>
                                        <p:attrNameLst>
                                          <p:attrName>style.visibility</p:attrName>
                                        </p:attrNameLst>
                                      </p:cBhvr>
                                      <p:to>
                                        <p:strVal val="visible"/>
                                      </p:to>
                                    </p:set>
                                    <p:animEffect transition="in" filter="wipe(right)">
                                      <p:cBhvr>
                                        <p:cTn id="49" dur="2000"/>
                                        <p:tgtEl>
                                          <p:spTgt spid="14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wipe(left)">
                                      <p:cBhvr>
                                        <p:cTn id="54" dur="2000"/>
                                        <p:tgtEl>
                                          <p:spTgt spid="92"/>
                                        </p:tgtEl>
                                      </p:cBhvr>
                                    </p:animEffect>
                                  </p:childTnLst>
                                </p:cTn>
                              </p:par>
                            </p:childTnLst>
                          </p:cTn>
                        </p:par>
                        <p:par>
                          <p:cTn id="55" fill="hold">
                            <p:stCondLst>
                              <p:cond delay="2000"/>
                            </p:stCondLst>
                            <p:childTnLst>
                              <p:par>
                                <p:cTn id="56" presetID="17" presetClass="entr" presetSubtype="10" fill="hold" nodeType="afterEffect">
                                  <p:stCondLst>
                                    <p:cond delay="1000"/>
                                  </p:stCondLst>
                                  <p:childTnLst>
                                    <p:set>
                                      <p:cBhvr>
                                        <p:cTn id="57" dur="1" fill="hold">
                                          <p:stCondLst>
                                            <p:cond delay="0"/>
                                          </p:stCondLst>
                                        </p:cTn>
                                        <p:tgtEl>
                                          <p:spTgt spid="177"/>
                                        </p:tgtEl>
                                        <p:attrNameLst>
                                          <p:attrName>style.visibility</p:attrName>
                                        </p:attrNameLst>
                                      </p:cBhvr>
                                      <p:to>
                                        <p:strVal val="visible"/>
                                      </p:to>
                                    </p:set>
                                    <p:anim calcmode="lin" valueType="num">
                                      <p:cBhvr>
                                        <p:cTn id="58" dur="2000" fill="hold"/>
                                        <p:tgtEl>
                                          <p:spTgt spid="177"/>
                                        </p:tgtEl>
                                        <p:attrNameLst>
                                          <p:attrName>ppt_w</p:attrName>
                                        </p:attrNameLst>
                                      </p:cBhvr>
                                      <p:tavLst>
                                        <p:tav tm="0">
                                          <p:val>
                                            <p:fltVal val="0"/>
                                          </p:val>
                                        </p:tav>
                                        <p:tav tm="100000">
                                          <p:val>
                                            <p:strVal val="#ppt_w"/>
                                          </p:val>
                                        </p:tav>
                                      </p:tavLst>
                                    </p:anim>
                                    <p:anim calcmode="lin" valueType="num">
                                      <p:cBhvr>
                                        <p:cTn id="59" dur="2000" fill="hold"/>
                                        <p:tgtEl>
                                          <p:spTgt spid="17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圆柱孔与孔相交"/>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45774" y="3995626"/>
            <a:ext cx="1795462"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圆柱相交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969" y="2603520"/>
            <a:ext cx="1857375"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圆柱与孔相交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2208" y="1513343"/>
            <a:ext cx="19224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txBox="1">
            <a:spLocks noChangeArrowheads="1"/>
          </p:cNvSpPr>
          <p:nvPr/>
        </p:nvSpPr>
        <p:spPr>
          <a:xfrm>
            <a:off x="3157229" y="311846"/>
            <a:ext cx="4225132" cy="419100"/>
          </a:xfrm>
          <a:prstGeom prst="rect">
            <a:avLst/>
          </a:prstGeom>
          <a:solidFill>
            <a:srgbClr val="0066CC"/>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华文细黑" panose="02010600040101010101" pitchFamily="2" charset="-122"/>
                <a:ea typeface="华文细黑" panose="02010600040101010101" pitchFamily="2" charset="-122"/>
              </a:rPr>
              <a:t>圆柱表面交线的三种情况</a:t>
            </a:r>
          </a:p>
        </p:txBody>
      </p:sp>
      <p:sp>
        <p:nvSpPr>
          <p:cNvPr id="6" name="Text Box 6">
            <a:hlinkClick r:id="" action="ppaction://noaction"/>
          </p:cNvPr>
          <p:cNvSpPr txBox="1">
            <a:spLocks noChangeArrowheads="1"/>
          </p:cNvSpPr>
          <p:nvPr/>
        </p:nvSpPr>
        <p:spPr bwMode="auto">
          <a:xfrm>
            <a:off x="1167606" y="4048144"/>
            <a:ext cx="1885951" cy="457200"/>
          </a:xfrm>
          <a:prstGeom prst="rect">
            <a:avLst/>
          </a:prstGeom>
          <a:noFill/>
          <a:ln>
            <a:noFill/>
          </a:ln>
        </p:spPr>
        <p:txBody>
          <a:bodyPr wrap="square">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en-US" altLang="zh-CN" b="0" dirty="0">
                <a:solidFill>
                  <a:srgbClr val="C00000"/>
                </a:solidFill>
                <a:latin typeface="华文细黑" panose="02010600040101010101" pitchFamily="2" charset="-122"/>
                <a:ea typeface="华文细黑" panose="02010600040101010101" pitchFamily="2" charset="-122"/>
              </a:rPr>
              <a:t> </a:t>
            </a:r>
            <a:r>
              <a:rPr lang="zh-CN" altLang="en-US" sz="2000" dirty="0">
                <a:solidFill>
                  <a:srgbClr val="0066CC"/>
                </a:solidFill>
                <a:latin typeface="华文细黑" panose="02010600040101010101" pitchFamily="2" charset="-122"/>
                <a:ea typeface="华文细黑" panose="02010600040101010101" pitchFamily="2" charset="-122"/>
              </a:rPr>
              <a:t>两外表面相交</a:t>
            </a:r>
          </a:p>
        </p:txBody>
      </p:sp>
      <p:sp>
        <p:nvSpPr>
          <p:cNvPr id="7" name="Text Box 7">
            <a:hlinkClick r:id="" action="ppaction://noaction"/>
          </p:cNvPr>
          <p:cNvSpPr txBox="1">
            <a:spLocks noChangeArrowheads="1"/>
          </p:cNvSpPr>
          <p:nvPr/>
        </p:nvSpPr>
        <p:spPr bwMode="auto">
          <a:xfrm>
            <a:off x="6297996" y="3075670"/>
            <a:ext cx="2933700" cy="396875"/>
          </a:xfrm>
          <a:prstGeom prst="rect">
            <a:avLst/>
          </a:prstGeom>
          <a:noFill/>
          <a:ln>
            <a:noFill/>
          </a:ln>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zh-CN" altLang="en-US" sz="2000" dirty="0">
                <a:solidFill>
                  <a:srgbClr val="0066CC"/>
                </a:solidFill>
                <a:latin typeface="华文细黑" panose="02010600040101010101" pitchFamily="2" charset="-122"/>
                <a:ea typeface="华文细黑" panose="02010600040101010101" pitchFamily="2" charset="-122"/>
              </a:rPr>
              <a:t>外表面与内表面相交</a:t>
            </a:r>
          </a:p>
        </p:txBody>
      </p:sp>
      <p:sp>
        <p:nvSpPr>
          <p:cNvPr id="8" name="Text Box 8">
            <a:hlinkClick r:id="" action="ppaction://noaction"/>
          </p:cNvPr>
          <p:cNvSpPr txBox="1">
            <a:spLocks noChangeArrowheads="1"/>
          </p:cNvSpPr>
          <p:nvPr/>
        </p:nvSpPr>
        <p:spPr bwMode="auto">
          <a:xfrm>
            <a:off x="6358249" y="5991114"/>
            <a:ext cx="2095500" cy="396875"/>
          </a:xfrm>
          <a:prstGeom prst="rect">
            <a:avLst/>
          </a:prstGeom>
          <a:noFill/>
          <a:ln>
            <a:noFill/>
          </a:ln>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eaLnBrk="0" hangingPunct="0">
              <a:spcBef>
                <a:spcPct val="50000"/>
              </a:spcBef>
            </a:pPr>
            <a:r>
              <a:rPr lang="zh-CN" altLang="en-US" sz="2000" dirty="0">
                <a:solidFill>
                  <a:srgbClr val="0066CC"/>
                </a:solidFill>
                <a:latin typeface="华文细黑" panose="02010600040101010101" pitchFamily="2" charset="-122"/>
                <a:ea typeface="华文细黑" panose="02010600040101010101" pitchFamily="2" charset="-122"/>
              </a:rPr>
              <a:t>两内表面相交</a:t>
            </a:r>
          </a:p>
        </p:txBody>
      </p:sp>
      <p:grpSp>
        <p:nvGrpSpPr>
          <p:cNvPr id="9" name="Group 9"/>
          <p:cNvGrpSpPr>
            <a:grpSpLocks noChangeAspect="1"/>
          </p:cNvGrpSpPr>
          <p:nvPr/>
        </p:nvGrpSpPr>
        <p:grpSpPr bwMode="auto">
          <a:xfrm>
            <a:off x="6537471" y="611643"/>
            <a:ext cx="2741613" cy="2320925"/>
            <a:chOff x="2900" y="2011"/>
            <a:chExt cx="1921" cy="1626"/>
          </a:xfrm>
        </p:grpSpPr>
        <p:sp>
          <p:nvSpPr>
            <p:cNvPr id="10" name="Freeform 10"/>
            <p:cNvSpPr>
              <a:spLocks noChangeAspect="1" noChangeArrowheads="1"/>
            </p:cNvSpPr>
            <p:nvPr/>
          </p:nvSpPr>
          <p:spPr bwMode="auto">
            <a:xfrm>
              <a:off x="2958" y="2177"/>
              <a:ext cx="1" cy="597"/>
            </a:xfrm>
            <a:custGeom>
              <a:avLst/>
              <a:gdLst>
                <a:gd name="T0" fmla="*/ 0 w 1"/>
                <a:gd name="T1" fmla="*/ 5754 h 5754"/>
                <a:gd name="T2" fmla="*/ 0 w 1"/>
                <a:gd name="T3" fmla="*/ 0 h 5754"/>
                <a:gd name="T4" fmla="*/ 1 w 1"/>
                <a:gd name="T5" fmla="*/ 0 h 5754"/>
              </a:gdLst>
              <a:ahLst/>
              <a:cxnLst>
                <a:cxn ang="0">
                  <a:pos x="T0" y="T1"/>
                </a:cxn>
                <a:cxn ang="0">
                  <a:pos x="T2" y="T3"/>
                </a:cxn>
                <a:cxn ang="0">
                  <a:pos x="T4" y="T5"/>
                </a:cxn>
              </a:cxnLst>
              <a:rect l="0" t="0" r="r" b="b"/>
              <a:pathLst>
                <a:path w="1" h="5754">
                  <a:moveTo>
                    <a:pt x="0" y="5754"/>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 name="Freeform 11"/>
            <p:cNvSpPr>
              <a:spLocks noChangeAspect="1" noChangeArrowheads="1"/>
            </p:cNvSpPr>
            <p:nvPr/>
          </p:nvSpPr>
          <p:spPr bwMode="auto">
            <a:xfrm>
              <a:off x="3896" y="2177"/>
              <a:ext cx="1" cy="597"/>
            </a:xfrm>
            <a:custGeom>
              <a:avLst/>
              <a:gdLst>
                <a:gd name="T0" fmla="*/ 0 w 1"/>
                <a:gd name="T1" fmla="*/ 5754 h 5754"/>
                <a:gd name="T2" fmla="*/ 0 w 1"/>
                <a:gd name="T3" fmla="*/ 0 h 5754"/>
                <a:gd name="T4" fmla="*/ 1 w 1"/>
                <a:gd name="T5" fmla="*/ 0 h 5754"/>
              </a:gdLst>
              <a:ahLst/>
              <a:cxnLst>
                <a:cxn ang="0">
                  <a:pos x="T0" y="T1"/>
                </a:cxn>
                <a:cxn ang="0">
                  <a:pos x="T2" y="T3"/>
                </a:cxn>
                <a:cxn ang="0">
                  <a:pos x="T4" y="T5"/>
                </a:cxn>
              </a:cxnLst>
              <a:rect l="0" t="0" r="r" b="b"/>
              <a:pathLst>
                <a:path w="1" h="5754">
                  <a:moveTo>
                    <a:pt x="0" y="5754"/>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 name="Freeform 12"/>
            <p:cNvSpPr>
              <a:spLocks noChangeAspect="1" noChangeArrowheads="1"/>
            </p:cNvSpPr>
            <p:nvPr/>
          </p:nvSpPr>
          <p:spPr bwMode="auto">
            <a:xfrm>
              <a:off x="2958" y="3006"/>
              <a:ext cx="1" cy="597"/>
            </a:xfrm>
            <a:custGeom>
              <a:avLst/>
              <a:gdLst>
                <a:gd name="T0" fmla="*/ 0 w 1"/>
                <a:gd name="T1" fmla="*/ 5753 h 5753"/>
                <a:gd name="T2" fmla="*/ 0 w 1"/>
                <a:gd name="T3" fmla="*/ 0 h 5753"/>
                <a:gd name="T4" fmla="*/ 1 w 1"/>
                <a:gd name="T5" fmla="*/ 0 h 5753"/>
              </a:gdLst>
              <a:ahLst/>
              <a:cxnLst>
                <a:cxn ang="0">
                  <a:pos x="T0" y="T1"/>
                </a:cxn>
                <a:cxn ang="0">
                  <a:pos x="T2" y="T3"/>
                </a:cxn>
                <a:cxn ang="0">
                  <a:pos x="T4" y="T5"/>
                </a:cxn>
              </a:cxnLst>
              <a:rect l="0" t="0" r="r" b="b"/>
              <a:pathLst>
                <a:path w="1" h="5753">
                  <a:moveTo>
                    <a:pt x="0" y="575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 name="Freeform 13"/>
            <p:cNvSpPr>
              <a:spLocks noChangeAspect="1" noChangeArrowheads="1"/>
            </p:cNvSpPr>
            <p:nvPr/>
          </p:nvSpPr>
          <p:spPr bwMode="auto">
            <a:xfrm>
              <a:off x="3896" y="3006"/>
              <a:ext cx="1" cy="597"/>
            </a:xfrm>
            <a:custGeom>
              <a:avLst/>
              <a:gdLst>
                <a:gd name="T0" fmla="*/ 0 w 1"/>
                <a:gd name="T1" fmla="*/ 5753 h 5753"/>
                <a:gd name="T2" fmla="*/ 0 w 1"/>
                <a:gd name="T3" fmla="*/ 0 h 5753"/>
                <a:gd name="T4" fmla="*/ 1 w 1"/>
                <a:gd name="T5" fmla="*/ 0 h 5753"/>
              </a:gdLst>
              <a:ahLst/>
              <a:cxnLst>
                <a:cxn ang="0">
                  <a:pos x="T0" y="T1"/>
                </a:cxn>
                <a:cxn ang="0">
                  <a:pos x="T2" y="T3"/>
                </a:cxn>
                <a:cxn ang="0">
                  <a:pos x="T4" y="T5"/>
                </a:cxn>
              </a:cxnLst>
              <a:rect l="0" t="0" r="r" b="b"/>
              <a:pathLst>
                <a:path w="1" h="5753">
                  <a:moveTo>
                    <a:pt x="0" y="575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 name="Freeform 14"/>
            <p:cNvSpPr>
              <a:spLocks noChangeAspect="1" noChangeArrowheads="1"/>
            </p:cNvSpPr>
            <p:nvPr/>
          </p:nvSpPr>
          <p:spPr bwMode="auto">
            <a:xfrm>
              <a:off x="3171" y="3048"/>
              <a:ext cx="512" cy="513"/>
            </a:xfrm>
            <a:custGeom>
              <a:avLst/>
              <a:gdLst>
                <a:gd name="T0" fmla="*/ 4927 w 4928"/>
                <a:gd name="T1" fmla="*/ 2465 h 4931"/>
                <a:gd name="T2" fmla="*/ 4843 w 4928"/>
                <a:gd name="T3" fmla="*/ 1828 h 4931"/>
                <a:gd name="T4" fmla="*/ 4597 w 4928"/>
                <a:gd name="T5" fmla="*/ 1232 h 4931"/>
                <a:gd name="T6" fmla="*/ 4205 w 4928"/>
                <a:gd name="T7" fmla="*/ 722 h 4931"/>
                <a:gd name="T8" fmla="*/ 3695 w 4928"/>
                <a:gd name="T9" fmla="*/ 330 h 4931"/>
                <a:gd name="T10" fmla="*/ 3100 w 4928"/>
                <a:gd name="T11" fmla="*/ 83 h 4931"/>
                <a:gd name="T12" fmla="*/ 2463 w 4928"/>
                <a:gd name="T13" fmla="*/ 0 h 4931"/>
                <a:gd name="T14" fmla="*/ 1826 w 4928"/>
                <a:gd name="T15" fmla="*/ 83 h 4931"/>
                <a:gd name="T16" fmla="*/ 1232 w 4928"/>
                <a:gd name="T17" fmla="*/ 330 h 4931"/>
                <a:gd name="T18" fmla="*/ 722 w 4928"/>
                <a:gd name="T19" fmla="*/ 722 h 4931"/>
                <a:gd name="T20" fmla="*/ 331 w 4928"/>
                <a:gd name="T21" fmla="*/ 1232 h 4931"/>
                <a:gd name="T22" fmla="*/ 85 w 4928"/>
                <a:gd name="T23" fmla="*/ 1828 h 4931"/>
                <a:gd name="T24" fmla="*/ 0 w 4928"/>
                <a:gd name="T25" fmla="*/ 2465 h 4931"/>
                <a:gd name="T26" fmla="*/ 85 w 4928"/>
                <a:gd name="T27" fmla="*/ 3103 h 4931"/>
                <a:gd name="T28" fmla="*/ 331 w 4928"/>
                <a:gd name="T29" fmla="*/ 3699 h 4931"/>
                <a:gd name="T30" fmla="*/ 722 w 4928"/>
                <a:gd name="T31" fmla="*/ 4209 h 4931"/>
                <a:gd name="T32" fmla="*/ 1232 w 4928"/>
                <a:gd name="T33" fmla="*/ 4601 h 4931"/>
                <a:gd name="T34" fmla="*/ 1826 w 4928"/>
                <a:gd name="T35" fmla="*/ 4848 h 4931"/>
                <a:gd name="T36" fmla="*/ 2463 w 4928"/>
                <a:gd name="T37" fmla="*/ 4931 h 4931"/>
                <a:gd name="T38" fmla="*/ 3100 w 4928"/>
                <a:gd name="T39" fmla="*/ 4848 h 4931"/>
                <a:gd name="T40" fmla="*/ 3695 w 4928"/>
                <a:gd name="T41" fmla="*/ 4601 h 4931"/>
                <a:gd name="T42" fmla="*/ 4205 w 4928"/>
                <a:gd name="T43" fmla="*/ 4209 h 4931"/>
                <a:gd name="T44" fmla="*/ 4597 w 4928"/>
                <a:gd name="T45" fmla="*/ 3699 h 4931"/>
                <a:gd name="T46" fmla="*/ 4843 w 4928"/>
                <a:gd name="T47" fmla="*/ 3103 h 4931"/>
                <a:gd name="T48" fmla="*/ 4927 w 4928"/>
                <a:gd name="T49" fmla="*/ 2465 h 4931"/>
                <a:gd name="T50" fmla="*/ 4928 w 4928"/>
                <a:gd name="T51" fmla="*/ 2465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4931">
                  <a:moveTo>
                    <a:pt x="4927" y="2465"/>
                  </a:moveTo>
                  <a:lnTo>
                    <a:pt x="4843" y="1828"/>
                  </a:lnTo>
                  <a:lnTo>
                    <a:pt x="4597" y="1232"/>
                  </a:lnTo>
                  <a:lnTo>
                    <a:pt x="4205" y="722"/>
                  </a:lnTo>
                  <a:lnTo>
                    <a:pt x="3695" y="330"/>
                  </a:lnTo>
                  <a:lnTo>
                    <a:pt x="3100" y="83"/>
                  </a:lnTo>
                  <a:lnTo>
                    <a:pt x="2463" y="0"/>
                  </a:lnTo>
                  <a:lnTo>
                    <a:pt x="1826" y="83"/>
                  </a:lnTo>
                  <a:lnTo>
                    <a:pt x="1232" y="330"/>
                  </a:lnTo>
                  <a:lnTo>
                    <a:pt x="722" y="722"/>
                  </a:lnTo>
                  <a:lnTo>
                    <a:pt x="331" y="1232"/>
                  </a:lnTo>
                  <a:lnTo>
                    <a:pt x="85" y="1828"/>
                  </a:lnTo>
                  <a:lnTo>
                    <a:pt x="0" y="2465"/>
                  </a:lnTo>
                  <a:lnTo>
                    <a:pt x="85" y="3103"/>
                  </a:lnTo>
                  <a:lnTo>
                    <a:pt x="331" y="3699"/>
                  </a:lnTo>
                  <a:lnTo>
                    <a:pt x="722" y="4209"/>
                  </a:lnTo>
                  <a:lnTo>
                    <a:pt x="1232" y="4601"/>
                  </a:lnTo>
                  <a:lnTo>
                    <a:pt x="1826" y="4848"/>
                  </a:lnTo>
                  <a:lnTo>
                    <a:pt x="2463" y="4931"/>
                  </a:lnTo>
                  <a:lnTo>
                    <a:pt x="3100" y="4848"/>
                  </a:lnTo>
                  <a:lnTo>
                    <a:pt x="3695" y="4601"/>
                  </a:lnTo>
                  <a:lnTo>
                    <a:pt x="4205" y="4209"/>
                  </a:lnTo>
                  <a:lnTo>
                    <a:pt x="4597" y="3699"/>
                  </a:lnTo>
                  <a:lnTo>
                    <a:pt x="4843" y="3103"/>
                  </a:lnTo>
                  <a:lnTo>
                    <a:pt x="4927" y="2465"/>
                  </a:lnTo>
                  <a:lnTo>
                    <a:pt x="4928" y="246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 name="Freeform 15"/>
            <p:cNvSpPr>
              <a:spLocks noChangeAspect="1" noChangeArrowheads="1"/>
            </p:cNvSpPr>
            <p:nvPr/>
          </p:nvSpPr>
          <p:spPr bwMode="auto">
            <a:xfrm>
              <a:off x="2958" y="3603"/>
              <a:ext cx="938" cy="1"/>
            </a:xfrm>
            <a:custGeom>
              <a:avLst/>
              <a:gdLst>
                <a:gd name="T0" fmla="*/ 0 w 9032"/>
                <a:gd name="T1" fmla="*/ 0 h 1"/>
                <a:gd name="T2" fmla="*/ 9031 w 9032"/>
                <a:gd name="T3" fmla="*/ 0 h 1"/>
                <a:gd name="T4" fmla="*/ 9032 w 9032"/>
                <a:gd name="T5" fmla="*/ 0 h 1"/>
              </a:gdLst>
              <a:ahLst/>
              <a:cxnLst>
                <a:cxn ang="0">
                  <a:pos x="T0" y="T1"/>
                </a:cxn>
                <a:cxn ang="0">
                  <a:pos x="T2" y="T3"/>
                </a:cxn>
                <a:cxn ang="0">
                  <a:pos x="T4" y="T5"/>
                </a:cxn>
              </a:cxnLst>
              <a:rect l="0" t="0" r="r" b="b"/>
              <a:pathLst>
                <a:path w="9032" h="1">
                  <a:moveTo>
                    <a:pt x="0" y="0"/>
                  </a:moveTo>
                  <a:lnTo>
                    <a:pt x="9031" y="0"/>
                  </a:lnTo>
                  <a:lnTo>
                    <a:pt x="903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 name="Freeform 16"/>
            <p:cNvSpPr>
              <a:spLocks noChangeAspect="1" noChangeArrowheads="1"/>
            </p:cNvSpPr>
            <p:nvPr/>
          </p:nvSpPr>
          <p:spPr bwMode="auto">
            <a:xfrm>
              <a:off x="2958" y="3006"/>
              <a:ext cx="938" cy="1"/>
            </a:xfrm>
            <a:custGeom>
              <a:avLst/>
              <a:gdLst>
                <a:gd name="T0" fmla="*/ 9031 w 9031"/>
                <a:gd name="T1" fmla="*/ 0 h 1"/>
                <a:gd name="T2" fmla="*/ 0 w 9031"/>
                <a:gd name="T3" fmla="*/ 0 h 1"/>
                <a:gd name="T4" fmla="*/ 1 w 9031"/>
                <a:gd name="T5" fmla="*/ 0 h 1"/>
              </a:gdLst>
              <a:ahLst/>
              <a:cxnLst>
                <a:cxn ang="0">
                  <a:pos x="T0" y="T1"/>
                </a:cxn>
                <a:cxn ang="0">
                  <a:pos x="T2" y="T3"/>
                </a:cxn>
                <a:cxn ang="0">
                  <a:pos x="T4" y="T5"/>
                </a:cxn>
              </a:cxnLst>
              <a:rect l="0" t="0" r="r" b="b"/>
              <a:pathLst>
                <a:path w="9031" h="1">
                  <a:moveTo>
                    <a:pt x="9031"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 name="Freeform 17"/>
            <p:cNvSpPr>
              <a:spLocks noChangeAspect="1" noChangeArrowheads="1"/>
            </p:cNvSpPr>
            <p:nvPr/>
          </p:nvSpPr>
          <p:spPr bwMode="auto">
            <a:xfrm>
              <a:off x="4186" y="2177"/>
              <a:ext cx="597" cy="597"/>
            </a:xfrm>
            <a:custGeom>
              <a:avLst/>
              <a:gdLst>
                <a:gd name="T0" fmla="*/ 5746 w 5747"/>
                <a:gd name="T1" fmla="*/ 2877 h 5754"/>
                <a:gd name="T2" fmla="*/ 5648 w 5747"/>
                <a:gd name="T3" fmla="*/ 2132 h 5754"/>
                <a:gd name="T4" fmla="*/ 5361 w 5747"/>
                <a:gd name="T5" fmla="*/ 1439 h 5754"/>
                <a:gd name="T6" fmla="*/ 4905 w 5747"/>
                <a:gd name="T7" fmla="*/ 842 h 5754"/>
                <a:gd name="T8" fmla="*/ 4309 w 5747"/>
                <a:gd name="T9" fmla="*/ 386 h 5754"/>
                <a:gd name="T10" fmla="*/ 3617 w 5747"/>
                <a:gd name="T11" fmla="*/ 98 h 5754"/>
                <a:gd name="T12" fmla="*/ 2873 w 5747"/>
                <a:gd name="T13" fmla="*/ 0 h 5754"/>
                <a:gd name="T14" fmla="*/ 2129 w 5747"/>
                <a:gd name="T15" fmla="*/ 98 h 5754"/>
                <a:gd name="T16" fmla="*/ 1436 w 5747"/>
                <a:gd name="T17" fmla="*/ 386 h 5754"/>
                <a:gd name="T18" fmla="*/ 841 w 5747"/>
                <a:gd name="T19" fmla="*/ 842 h 5754"/>
                <a:gd name="T20" fmla="*/ 385 w 5747"/>
                <a:gd name="T21" fmla="*/ 1439 h 5754"/>
                <a:gd name="T22" fmla="*/ 98 w 5747"/>
                <a:gd name="T23" fmla="*/ 2132 h 5754"/>
                <a:gd name="T24" fmla="*/ 0 w 5747"/>
                <a:gd name="T25" fmla="*/ 2877 h 5754"/>
                <a:gd name="T26" fmla="*/ 98 w 5747"/>
                <a:gd name="T27" fmla="*/ 3621 h 5754"/>
                <a:gd name="T28" fmla="*/ 385 w 5747"/>
                <a:gd name="T29" fmla="*/ 4315 h 5754"/>
                <a:gd name="T30" fmla="*/ 841 w 5747"/>
                <a:gd name="T31" fmla="*/ 4911 h 5754"/>
                <a:gd name="T32" fmla="*/ 1436 w 5747"/>
                <a:gd name="T33" fmla="*/ 5368 h 5754"/>
                <a:gd name="T34" fmla="*/ 2129 w 5747"/>
                <a:gd name="T35" fmla="*/ 5656 h 5754"/>
                <a:gd name="T36" fmla="*/ 2873 w 5747"/>
                <a:gd name="T37" fmla="*/ 5754 h 5754"/>
                <a:gd name="T38" fmla="*/ 3617 w 5747"/>
                <a:gd name="T39" fmla="*/ 5656 h 5754"/>
                <a:gd name="T40" fmla="*/ 4309 w 5747"/>
                <a:gd name="T41" fmla="*/ 5368 h 5754"/>
                <a:gd name="T42" fmla="*/ 4905 w 5747"/>
                <a:gd name="T43" fmla="*/ 4911 h 5754"/>
                <a:gd name="T44" fmla="*/ 5361 w 5747"/>
                <a:gd name="T45" fmla="*/ 4315 h 5754"/>
                <a:gd name="T46" fmla="*/ 5648 w 5747"/>
                <a:gd name="T47" fmla="*/ 3621 h 5754"/>
                <a:gd name="T48" fmla="*/ 5746 w 5747"/>
                <a:gd name="T49" fmla="*/ 2877 h 5754"/>
                <a:gd name="T50" fmla="*/ 5747 w 5747"/>
                <a:gd name="T51" fmla="*/ 2877 h 5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47" h="5754">
                  <a:moveTo>
                    <a:pt x="5746" y="2877"/>
                  </a:moveTo>
                  <a:lnTo>
                    <a:pt x="5648" y="2132"/>
                  </a:lnTo>
                  <a:lnTo>
                    <a:pt x="5361" y="1439"/>
                  </a:lnTo>
                  <a:lnTo>
                    <a:pt x="4905" y="842"/>
                  </a:lnTo>
                  <a:lnTo>
                    <a:pt x="4309" y="386"/>
                  </a:lnTo>
                  <a:lnTo>
                    <a:pt x="3617" y="98"/>
                  </a:lnTo>
                  <a:lnTo>
                    <a:pt x="2873" y="0"/>
                  </a:lnTo>
                  <a:lnTo>
                    <a:pt x="2129" y="98"/>
                  </a:lnTo>
                  <a:lnTo>
                    <a:pt x="1436" y="386"/>
                  </a:lnTo>
                  <a:lnTo>
                    <a:pt x="841" y="842"/>
                  </a:lnTo>
                  <a:lnTo>
                    <a:pt x="385" y="1439"/>
                  </a:lnTo>
                  <a:lnTo>
                    <a:pt x="98" y="2132"/>
                  </a:lnTo>
                  <a:lnTo>
                    <a:pt x="0" y="2877"/>
                  </a:lnTo>
                  <a:lnTo>
                    <a:pt x="98" y="3621"/>
                  </a:lnTo>
                  <a:lnTo>
                    <a:pt x="385" y="4315"/>
                  </a:lnTo>
                  <a:lnTo>
                    <a:pt x="841" y="4911"/>
                  </a:lnTo>
                  <a:lnTo>
                    <a:pt x="1436" y="5368"/>
                  </a:lnTo>
                  <a:lnTo>
                    <a:pt x="2129" y="5656"/>
                  </a:lnTo>
                  <a:lnTo>
                    <a:pt x="2873" y="5754"/>
                  </a:lnTo>
                  <a:lnTo>
                    <a:pt x="3617" y="5656"/>
                  </a:lnTo>
                  <a:lnTo>
                    <a:pt x="4309" y="5368"/>
                  </a:lnTo>
                  <a:lnTo>
                    <a:pt x="4905" y="4911"/>
                  </a:lnTo>
                  <a:lnTo>
                    <a:pt x="5361" y="4315"/>
                  </a:lnTo>
                  <a:lnTo>
                    <a:pt x="5648" y="3621"/>
                  </a:lnTo>
                  <a:lnTo>
                    <a:pt x="5746" y="2877"/>
                  </a:lnTo>
                  <a:lnTo>
                    <a:pt x="5747" y="2877"/>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 name="Freeform 18"/>
            <p:cNvSpPr>
              <a:spLocks noChangeAspect="1" noChangeArrowheads="1"/>
            </p:cNvSpPr>
            <p:nvPr/>
          </p:nvSpPr>
          <p:spPr bwMode="auto">
            <a:xfrm>
              <a:off x="3427" y="2083"/>
              <a:ext cx="1" cy="135"/>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 name="Freeform 19"/>
            <p:cNvSpPr>
              <a:spLocks noChangeAspect="1" noChangeArrowheads="1"/>
            </p:cNvSpPr>
            <p:nvPr/>
          </p:nvSpPr>
          <p:spPr bwMode="auto">
            <a:xfrm>
              <a:off x="3427" y="2245"/>
              <a:ext cx="1" cy="28"/>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 name="Freeform 20"/>
            <p:cNvSpPr>
              <a:spLocks noChangeAspect="1" noChangeArrowheads="1"/>
            </p:cNvSpPr>
            <p:nvPr/>
          </p:nvSpPr>
          <p:spPr bwMode="auto">
            <a:xfrm>
              <a:off x="3427" y="2299"/>
              <a:ext cx="1" cy="136"/>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 name="Freeform 21"/>
            <p:cNvSpPr>
              <a:spLocks noChangeAspect="1" noChangeArrowheads="1"/>
            </p:cNvSpPr>
            <p:nvPr/>
          </p:nvSpPr>
          <p:spPr bwMode="auto">
            <a:xfrm>
              <a:off x="3427" y="2462"/>
              <a:ext cx="1" cy="28"/>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 name="Freeform 22"/>
            <p:cNvSpPr>
              <a:spLocks noChangeAspect="1" noChangeArrowheads="1"/>
            </p:cNvSpPr>
            <p:nvPr/>
          </p:nvSpPr>
          <p:spPr bwMode="auto">
            <a:xfrm>
              <a:off x="3427" y="2516"/>
              <a:ext cx="1" cy="136"/>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 name="Freeform 23"/>
            <p:cNvSpPr>
              <a:spLocks noChangeAspect="1" noChangeArrowheads="1"/>
            </p:cNvSpPr>
            <p:nvPr/>
          </p:nvSpPr>
          <p:spPr bwMode="auto">
            <a:xfrm>
              <a:off x="3427" y="2679"/>
              <a:ext cx="1" cy="28"/>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 name="Freeform 24"/>
            <p:cNvSpPr>
              <a:spLocks noChangeAspect="1" noChangeArrowheads="1"/>
            </p:cNvSpPr>
            <p:nvPr/>
          </p:nvSpPr>
          <p:spPr bwMode="auto">
            <a:xfrm>
              <a:off x="3427" y="2733"/>
              <a:ext cx="1" cy="87"/>
            </a:xfrm>
            <a:custGeom>
              <a:avLst/>
              <a:gdLst>
                <a:gd name="T0" fmla="*/ 0 w 1"/>
                <a:gd name="T1" fmla="*/ 0 h 831"/>
                <a:gd name="T2" fmla="*/ 0 w 1"/>
                <a:gd name="T3" fmla="*/ 831 h 831"/>
                <a:gd name="T4" fmla="*/ 1 w 1"/>
                <a:gd name="T5" fmla="*/ 831 h 831"/>
              </a:gdLst>
              <a:ahLst/>
              <a:cxnLst>
                <a:cxn ang="0">
                  <a:pos x="T0" y="T1"/>
                </a:cxn>
                <a:cxn ang="0">
                  <a:pos x="T2" y="T3"/>
                </a:cxn>
                <a:cxn ang="0">
                  <a:pos x="T4" y="T5"/>
                </a:cxn>
              </a:cxnLst>
              <a:rect l="0" t="0" r="r" b="b"/>
              <a:pathLst>
                <a:path w="1" h="831">
                  <a:moveTo>
                    <a:pt x="0" y="0"/>
                  </a:moveTo>
                  <a:lnTo>
                    <a:pt x="0" y="831"/>
                  </a:lnTo>
                  <a:lnTo>
                    <a:pt x="1" y="83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 name="Freeform 25"/>
            <p:cNvSpPr>
              <a:spLocks noChangeAspect="1" noChangeArrowheads="1"/>
            </p:cNvSpPr>
            <p:nvPr/>
          </p:nvSpPr>
          <p:spPr bwMode="auto">
            <a:xfrm>
              <a:off x="3787" y="2476"/>
              <a:ext cx="157" cy="1"/>
            </a:xfrm>
            <a:custGeom>
              <a:avLst/>
              <a:gdLst>
                <a:gd name="T0" fmla="*/ 1507 w 1507"/>
                <a:gd name="T1" fmla="*/ 0 h 1"/>
                <a:gd name="T2" fmla="*/ 0 w 1507"/>
                <a:gd name="T3" fmla="*/ 0 h 1"/>
                <a:gd name="T4" fmla="*/ 1 w 1507"/>
                <a:gd name="T5" fmla="*/ 0 h 1"/>
              </a:gdLst>
              <a:ahLst/>
              <a:cxnLst>
                <a:cxn ang="0">
                  <a:pos x="T0" y="T1"/>
                </a:cxn>
                <a:cxn ang="0">
                  <a:pos x="T2" y="T3"/>
                </a:cxn>
                <a:cxn ang="0">
                  <a:pos x="T4" y="T5"/>
                </a:cxn>
              </a:cxnLst>
              <a:rect l="0" t="0" r="r" b="b"/>
              <a:pathLst>
                <a:path w="1507" h="1">
                  <a:moveTo>
                    <a:pt x="1507"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 name="Freeform 26"/>
            <p:cNvSpPr>
              <a:spLocks noChangeAspect="1" noChangeArrowheads="1"/>
            </p:cNvSpPr>
            <p:nvPr/>
          </p:nvSpPr>
          <p:spPr bwMode="auto">
            <a:xfrm>
              <a:off x="3733" y="2476"/>
              <a:ext cx="27" cy="1"/>
            </a:xfrm>
            <a:custGeom>
              <a:avLst/>
              <a:gdLst>
                <a:gd name="T0" fmla="*/ 260 w 260"/>
                <a:gd name="T1" fmla="*/ 0 h 1"/>
                <a:gd name="T2" fmla="*/ 0 w 260"/>
                <a:gd name="T3" fmla="*/ 0 h 1"/>
                <a:gd name="T4" fmla="*/ 1 w 260"/>
                <a:gd name="T5" fmla="*/ 0 h 1"/>
              </a:gdLst>
              <a:ahLst/>
              <a:cxnLst>
                <a:cxn ang="0">
                  <a:pos x="T0" y="T1"/>
                </a:cxn>
                <a:cxn ang="0">
                  <a:pos x="T2" y="T3"/>
                </a:cxn>
                <a:cxn ang="0">
                  <a:pos x="T4" y="T5"/>
                </a:cxn>
              </a:cxnLst>
              <a:rect l="0" t="0" r="r" b="b"/>
              <a:pathLst>
                <a:path w="260" h="1">
                  <a:moveTo>
                    <a:pt x="260"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 name="Freeform 27"/>
            <p:cNvSpPr>
              <a:spLocks noChangeAspect="1" noChangeArrowheads="1"/>
            </p:cNvSpPr>
            <p:nvPr/>
          </p:nvSpPr>
          <p:spPr bwMode="auto">
            <a:xfrm>
              <a:off x="3571" y="2476"/>
              <a:ext cx="135" cy="1"/>
            </a:xfrm>
            <a:custGeom>
              <a:avLst/>
              <a:gdLst>
                <a:gd name="T0" fmla="*/ 1304 w 1304"/>
                <a:gd name="T1" fmla="*/ 0 h 1"/>
                <a:gd name="T2" fmla="*/ 0 w 1304"/>
                <a:gd name="T3" fmla="*/ 0 h 1"/>
                <a:gd name="T4" fmla="*/ 1 w 1304"/>
                <a:gd name="T5" fmla="*/ 0 h 1"/>
              </a:gdLst>
              <a:ahLst/>
              <a:cxnLst>
                <a:cxn ang="0">
                  <a:pos x="T0" y="T1"/>
                </a:cxn>
                <a:cxn ang="0">
                  <a:pos x="T2" y="T3"/>
                </a:cxn>
                <a:cxn ang="0">
                  <a:pos x="T4" y="T5"/>
                </a:cxn>
              </a:cxnLst>
              <a:rect l="0" t="0" r="r" b="b"/>
              <a:pathLst>
                <a:path w="1304" h="1">
                  <a:moveTo>
                    <a:pt x="1304"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 name="Freeform 28"/>
            <p:cNvSpPr>
              <a:spLocks noChangeAspect="1" noChangeArrowheads="1"/>
            </p:cNvSpPr>
            <p:nvPr/>
          </p:nvSpPr>
          <p:spPr bwMode="auto">
            <a:xfrm>
              <a:off x="3517" y="2476"/>
              <a:ext cx="26" cy="1"/>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 name="Freeform 29"/>
            <p:cNvSpPr>
              <a:spLocks noChangeAspect="1" noChangeArrowheads="1"/>
            </p:cNvSpPr>
            <p:nvPr/>
          </p:nvSpPr>
          <p:spPr bwMode="auto">
            <a:xfrm>
              <a:off x="3354" y="2476"/>
              <a:ext cx="135" cy="1"/>
            </a:xfrm>
            <a:custGeom>
              <a:avLst/>
              <a:gdLst>
                <a:gd name="T0" fmla="*/ 1304 w 1304"/>
                <a:gd name="T1" fmla="*/ 0 h 1"/>
                <a:gd name="T2" fmla="*/ 0 w 1304"/>
                <a:gd name="T3" fmla="*/ 0 h 1"/>
                <a:gd name="T4" fmla="*/ 1 w 1304"/>
                <a:gd name="T5" fmla="*/ 0 h 1"/>
              </a:gdLst>
              <a:ahLst/>
              <a:cxnLst>
                <a:cxn ang="0">
                  <a:pos x="T0" y="T1"/>
                </a:cxn>
                <a:cxn ang="0">
                  <a:pos x="T2" y="T3"/>
                </a:cxn>
                <a:cxn ang="0">
                  <a:pos x="T4" y="T5"/>
                </a:cxn>
              </a:cxnLst>
              <a:rect l="0" t="0" r="r" b="b"/>
              <a:pathLst>
                <a:path w="1304" h="1">
                  <a:moveTo>
                    <a:pt x="1304"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 name="Freeform 30"/>
            <p:cNvSpPr>
              <a:spLocks noChangeAspect="1" noChangeArrowheads="1"/>
            </p:cNvSpPr>
            <p:nvPr/>
          </p:nvSpPr>
          <p:spPr bwMode="auto">
            <a:xfrm>
              <a:off x="3300" y="2476"/>
              <a:ext cx="27" cy="1"/>
            </a:xfrm>
            <a:custGeom>
              <a:avLst/>
              <a:gdLst>
                <a:gd name="T0" fmla="*/ 260 w 260"/>
                <a:gd name="T1" fmla="*/ 0 h 1"/>
                <a:gd name="T2" fmla="*/ 0 w 260"/>
                <a:gd name="T3" fmla="*/ 0 h 1"/>
                <a:gd name="T4" fmla="*/ 1 w 260"/>
                <a:gd name="T5" fmla="*/ 0 h 1"/>
              </a:gdLst>
              <a:ahLst/>
              <a:cxnLst>
                <a:cxn ang="0">
                  <a:pos x="T0" y="T1"/>
                </a:cxn>
                <a:cxn ang="0">
                  <a:pos x="T2" y="T3"/>
                </a:cxn>
                <a:cxn ang="0">
                  <a:pos x="T4" y="T5"/>
                </a:cxn>
              </a:cxnLst>
              <a:rect l="0" t="0" r="r" b="b"/>
              <a:pathLst>
                <a:path w="260" h="1">
                  <a:moveTo>
                    <a:pt x="260"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 name="Freeform 31"/>
            <p:cNvSpPr>
              <a:spLocks noChangeAspect="1" noChangeArrowheads="1"/>
            </p:cNvSpPr>
            <p:nvPr/>
          </p:nvSpPr>
          <p:spPr bwMode="auto">
            <a:xfrm>
              <a:off x="3138" y="2476"/>
              <a:ext cx="135" cy="1"/>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 name="Freeform 32"/>
            <p:cNvSpPr>
              <a:spLocks noChangeAspect="1" noChangeArrowheads="1"/>
            </p:cNvSpPr>
            <p:nvPr/>
          </p:nvSpPr>
          <p:spPr bwMode="auto">
            <a:xfrm>
              <a:off x="3083" y="2476"/>
              <a:ext cx="27" cy="1"/>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 name="Freeform 33"/>
            <p:cNvSpPr>
              <a:spLocks noChangeAspect="1" noChangeArrowheads="1"/>
            </p:cNvSpPr>
            <p:nvPr/>
          </p:nvSpPr>
          <p:spPr bwMode="auto">
            <a:xfrm>
              <a:off x="2900" y="2476"/>
              <a:ext cx="156" cy="1"/>
            </a:xfrm>
            <a:custGeom>
              <a:avLst/>
              <a:gdLst>
                <a:gd name="T0" fmla="*/ 1507 w 1507"/>
                <a:gd name="T1" fmla="*/ 0 h 1"/>
                <a:gd name="T2" fmla="*/ 0 w 1507"/>
                <a:gd name="T3" fmla="*/ 0 h 1"/>
                <a:gd name="T4" fmla="*/ 1 w 1507"/>
                <a:gd name="T5" fmla="*/ 0 h 1"/>
              </a:gdLst>
              <a:ahLst/>
              <a:cxnLst>
                <a:cxn ang="0">
                  <a:pos x="T0" y="T1"/>
                </a:cxn>
                <a:cxn ang="0">
                  <a:pos x="T2" y="T3"/>
                </a:cxn>
                <a:cxn ang="0">
                  <a:pos x="T4" y="T5"/>
                </a:cxn>
              </a:cxnLst>
              <a:rect l="0" t="0" r="r" b="b"/>
              <a:pathLst>
                <a:path w="1507" h="1">
                  <a:moveTo>
                    <a:pt x="1507"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 name="Line 34"/>
            <p:cNvSpPr>
              <a:spLocks noChangeAspect="1" noChangeShapeType="1"/>
            </p:cNvSpPr>
            <p:nvPr/>
          </p:nvSpPr>
          <p:spPr bwMode="auto">
            <a:xfrm>
              <a:off x="4484" y="2011"/>
              <a:ext cx="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Freeform 35"/>
            <p:cNvSpPr>
              <a:spLocks noChangeAspect="1" noChangeArrowheads="1"/>
            </p:cNvSpPr>
            <p:nvPr/>
          </p:nvSpPr>
          <p:spPr bwMode="auto">
            <a:xfrm>
              <a:off x="4484" y="2093"/>
              <a:ext cx="1" cy="135"/>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 name="Freeform 36"/>
            <p:cNvSpPr>
              <a:spLocks noChangeAspect="1" noChangeArrowheads="1"/>
            </p:cNvSpPr>
            <p:nvPr/>
          </p:nvSpPr>
          <p:spPr bwMode="auto">
            <a:xfrm>
              <a:off x="4484" y="2255"/>
              <a:ext cx="1" cy="28"/>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 name="Freeform 37"/>
            <p:cNvSpPr>
              <a:spLocks noChangeAspect="1" noChangeArrowheads="1"/>
            </p:cNvSpPr>
            <p:nvPr/>
          </p:nvSpPr>
          <p:spPr bwMode="auto">
            <a:xfrm>
              <a:off x="4484" y="2309"/>
              <a:ext cx="1" cy="136"/>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 name="Freeform 38"/>
            <p:cNvSpPr>
              <a:spLocks noChangeAspect="1" noChangeArrowheads="1"/>
            </p:cNvSpPr>
            <p:nvPr/>
          </p:nvSpPr>
          <p:spPr bwMode="auto">
            <a:xfrm>
              <a:off x="4484" y="2472"/>
              <a:ext cx="1" cy="28"/>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 name="Freeform 39"/>
            <p:cNvSpPr>
              <a:spLocks noChangeAspect="1" noChangeArrowheads="1"/>
            </p:cNvSpPr>
            <p:nvPr/>
          </p:nvSpPr>
          <p:spPr bwMode="auto">
            <a:xfrm>
              <a:off x="4484" y="2526"/>
              <a:ext cx="1" cy="136"/>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 name="Freeform 40"/>
            <p:cNvSpPr>
              <a:spLocks noChangeAspect="1" noChangeArrowheads="1"/>
            </p:cNvSpPr>
            <p:nvPr/>
          </p:nvSpPr>
          <p:spPr bwMode="auto">
            <a:xfrm>
              <a:off x="4484" y="2689"/>
              <a:ext cx="1" cy="28"/>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 name="Freeform 41"/>
            <p:cNvSpPr>
              <a:spLocks noChangeAspect="1" noChangeArrowheads="1"/>
            </p:cNvSpPr>
            <p:nvPr/>
          </p:nvSpPr>
          <p:spPr bwMode="auto">
            <a:xfrm>
              <a:off x="4484" y="2743"/>
              <a:ext cx="1" cy="103"/>
            </a:xfrm>
            <a:custGeom>
              <a:avLst/>
              <a:gdLst>
                <a:gd name="T0" fmla="*/ 0 w 1"/>
                <a:gd name="T1" fmla="*/ 0 h 991"/>
                <a:gd name="T2" fmla="*/ 0 w 1"/>
                <a:gd name="T3" fmla="*/ 991 h 991"/>
                <a:gd name="T4" fmla="*/ 1 w 1"/>
                <a:gd name="T5" fmla="*/ 991 h 991"/>
              </a:gdLst>
              <a:ahLst/>
              <a:cxnLst>
                <a:cxn ang="0">
                  <a:pos x="T0" y="T1"/>
                </a:cxn>
                <a:cxn ang="0">
                  <a:pos x="T2" y="T3"/>
                </a:cxn>
                <a:cxn ang="0">
                  <a:pos x="T4" y="T5"/>
                </a:cxn>
              </a:cxnLst>
              <a:rect l="0" t="0" r="r" b="b"/>
              <a:pathLst>
                <a:path w="1" h="991">
                  <a:moveTo>
                    <a:pt x="0" y="0"/>
                  </a:moveTo>
                  <a:lnTo>
                    <a:pt x="0" y="991"/>
                  </a:lnTo>
                  <a:lnTo>
                    <a:pt x="1" y="99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 name="Freeform 42"/>
            <p:cNvSpPr>
              <a:spLocks noChangeAspect="1" noChangeArrowheads="1"/>
            </p:cNvSpPr>
            <p:nvPr/>
          </p:nvSpPr>
          <p:spPr bwMode="auto">
            <a:xfrm>
              <a:off x="3791" y="3306"/>
              <a:ext cx="159" cy="0"/>
            </a:xfrm>
            <a:custGeom>
              <a:avLst/>
              <a:gdLst>
                <a:gd name="T0" fmla="*/ 1538 w 1538"/>
                <a:gd name="T1" fmla="*/ 0 h 1"/>
                <a:gd name="T2" fmla="*/ 0 w 1538"/>
                <a:gd name="T3" fmla="*/ 0 h 1"/>
                <a:gd name="T4" fmla="*/ 1 w 1538"/>
                <a:gd name="T5" fmla="*/ 0 h 1"/>
              </a:gdLst>
              <a:ahLst/>
              <a:cxnLst>
                <a:cxn ang="0">
                  <a:pos x="T0" y="T1"/>
                </a:cxn>
                <a:cxn ang="0">
                  <a:pos x="T2" y="T3"/>
                </a:cxn>
                <a:cxn ang="0">
                  <a:pos x="T4" y="T5"/>
                </a:cxn>
              </a:cxnLst>
              <a:rect l="0" t="0" r="r" b="b"/>
              <a:pathLst>
                <a:path w="1538" h="1">
                  <a:moveTo>
                    <a:pt x="1538"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 name="Freeform 43"/>
            <p:cNvSpPr>
              <a:spLocks noChangeAspect="1" noChangeArrowheads="1"/>
            </p:cNvSpPr>
            <p:nvPr/>
          </p:nvSpPr>
          <p:spPr bwMode="auto">
            <a:xfrm>
              <a:off x="3736" y="3306"/>
              <a:ext cx="27" cy="0"/>
            </a:xfrm>
            <a:custGeom>
              <a:avLst/>
              <a:gdLst>
                <a:gd name="T0" fmla="*/ 262 w 262"/>
                <a:gd name="T1" fmla="*/ 0 h 1"/>
                <a:gd name="T2" fmla="*/ 0 w 262"/>
                <a:gd name="T3" fmla="*/ 0 h 1"/>
                <a:gd name="T4" fmla="*/ 1 w 262"/>
                <a:gd name="T5" fmla="*/ 0 h 1"/>
              </a:gdLst>
              <a:ahLst/>
              <a:cxnLst>
                <a:cxn ang="0">
                  <a:pos x="T0" y="T1"/>
                </a:cxn>
                <a:cxn ang="0">
                  <a:pos x="T2" y="T3"/>
                </a:cxn>
                <a:cxn ang="0">
                  <a:pos x="T4" y="T5"/>
                </a:cxn>
              </a:cxnLst>
              <a:rect l="0" t="0" r="r" b="b"/>
              <a:pathLst>
                <a:path w="262" h="1">
                  <a:moveTo>
                    <a:pt x="262"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 name="Freeform 44"/>
            <p:cNvSpPr>
              <a:spLocks noChangeAspect="1" noChangeArrowheads="1"/>
            </p:cNvSpPr>
            <p:nvPr/>
          </p:nvSpPr>
          <p:spPr bwMode="auto">
            <a:xfrm>
              <a:off x="3574" y="3306"/>
              <a:ext cx="135" cy="0"/>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 name="Freeform 45"/>
            <p:cNvSpPr>
              <a:spLocks noChangeAspect="1" noChangeArrowheads="1"/>
            </p:cNvSpPr>
            <p:nvPr/>
          </p:nvSpPr>
          <p:spPr bwMode="auto">
            <a:xfrm>
              <a:off x="3520" y="3306"/>
              <a:ext cx="26" cy="0"/>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 name="Freeform 46"/>
            <p:cNvSpPr>
              <a:spLocks noChangeAspect="1" noChangeArrowheads="1"/>
            </p:cNvSpPr>
            <p:nvPr/>
          </p:nvSpPr>
          <p:spPr bwMode="auto">
            <a:xfrm>
              <a:off x="3357" y="3306"/>
              <a:ext cx="135" cy="0"/>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 name="Freeform 47"/>
            <p:cNvSpPr>
              <a:spLocks noChangeAspect="1" noChangeArrowheads="1"/>
            </p:cNvSpPr>
            <p:nvPr/>
          </p:nvSpPr>
          <p:spPr bwMode="auto">
            <a:xfrm>
              <a:off x="3303" y="3306"/>
              <a:ext cx="27" cy="0"/>
            </a:xfrm>
            <a:custGeom>
              <a:avLst/>
              <a:gdLst>
                <a:gd name="T0" fmla="*/ 262 w 262"/>
                <a:gd name="T1" fmla="*/ 0 h 1"/>
                <a:gd name="T2" fmla="*/ 0 w 262"/>
                <a:gd name="T3" fmla="*/ 0 h 1"/>
                <a:gd name="T4" fmla="*/ 1 w 262"/>
                <a:gd name="T5" fmla="*/ 0 h 1"/>
              </a:gdLst>
              <a:ahLst/>
              <a:cxnLst>
                <a:cxn ang="0">
                  <a:pos x="T0" y="T1"/>
                </a:cxn>
                <a:cxn ang="0">
                  <a:pos x="T2" y="T3"/>
                </a:cxn>
                <a:cxn ang="0">
                  <a:pos x="T4" y="T5"/>
                </a:cxn>
              </a:cxnLst>
              <a:rect l="0" t="0" r="r" b="b"/>
              <a:pathLst>
                <a:path w="262" h="1">
                  <a:moveTo>
                    <a:pt x="262"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 name="Freeform 48"/>
            <p:cNvSpPr>
              <a:spLocks noChangeAspect="1" noChangeArrowheads="1"/>
            </p:cNvSpPr>
            <p:nvPr/>
          </p:nvSpPr>
          <p:spPr bwMode="auto">
            <a:xfrm>
              <a:off x="3141" y="3306"/>
              <a:ext cx="135" cy="0"/>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 name="Freeform 49"/>
            <p:cNvSpPr>
              <a:spLocks noChangeAspect="1" noChangeArrowheads="1"/>
            </p:cNvSpPr>
            <p:nvPr/>
          </p:nvSpPr>
          <p:spPr bwMode="auto">
            <a:xfrm>
              <a:off x="3086" y="3306"/>
              <a:ext cx="28" cy="0"/>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 name="Freeform 50"/>
            <p:cNvSpPr>
              <a:spLocks noChangeAspect="1" noChangeArrowheads="1"/>
            </p:cNvSpPr>
            <p:nvPr/>
          </p:nvSpPr>
          <p:spPr bwMode="auto">
            <a:xfrm>
              <a:off x="2900" y="3306"/>
              <a:ext cx="160" cy="0"/>
            </a:xfrm>
            <a:custGeom>
              <a:avLst/>
              <a:gdLst>
                <a:gd name="T0" fmla="*/ 1538 w 1538"/>
                <a:gd name="T1" fmla="*/ 0 h 1"/>
                <a:gd name="T2" fmla="*/ 0 w 1538"/>
                <a:gd name="T3" fmla="*/ 0 h 1"/>
                <a:gd name="T4" fmla="*/ 1 w 1538"/>
                <a:gd name="T5" fmla="*/ 0 h 1"/>
              </a:gdLst>
              <a:ahLst/>
              <a:cxnLst>
                <a:cxn ang="0">
                  <a:pos x="T0" y="T1"/>
                </a:cxn>
                <a:cxn ang="0">
                  <a:pos x="T2" y="T3"/>
                </a:cxn>
                <a:cxn ang="0">
                  <a:pos x="T4" y="T5"/>
                </a:cxn>
              </a:cxnLst>
              <a:rect l="0" t="0" r="r" b="b"/>
              <a:pathLst>
                <a:path w="1538" h="1">
                  <a:moveTo>
                    <a:pt x="1538"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 name="Freeform 51"/>
            <p:cNvSpPr>
              <a:spLocks noChangeAspect="1" noChangeArrowheads="1"/>
            </p:cNvSpPr>
            <p:nvPr/>
          </p:nvSpPr>
          <p:spPr bwMode="auto">
            <a:xfrm>
              <a:off x="3427" y="2986"/>
              <a:ext cx="1" cy="68"/>
            </a:xfrm>
            <a:custGeom>
              <a:avLst/>
              <a:gdLst>
                <a:gd name="T0" fmla="*/ 0 w 1"/>
                <a:gd name="T1" fmla="*/ 0 h 658"/>
                <a:gd name="T2" fmla="*/ 0 w 1"/>
                <a:gd name="T3" fmla="*/ 658 h 658"/>
                <a:gd name="T4" fmla="*/ 1 w 1"/>
                <a:gd name="T5" fmla="*/ 658 h 658"/>
              </a:gdLst>
              <a:ahLst/>
              <a:cxnLst>
                <a:cxn ang="0">
                  <a:pos x="T0" y="T1"/>
                </a:cxn>
                <a:cxn ang="0">
                  <a:pos x="T2" y="T3"/>
                </a:cxn>
                <a:cxn ang="0">
                  <a:pos x="T4" y="T5"/>
                </a:cxn>
              </a:cxnLst>
              <a:rect l="0" t="0" r="r" b="b"/>
              <a:pathLst>
                <a:path w="1" h="658">
                  <a:moveTo>
                    <a:pt x="0" y="0"/>
                  </a:moveTo>
                  <a:lnTo>
                    <a:pt x="0" y="658"/>
                  </a:lnTo>
                  <a:lnTo>
                    <a:pt x="1" y="65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 name="Freeform 52"/>
            <p:cNvSpPr>
              <a:spLocks noChangeAspect="1" noChangeArrowheads="1"/>
            </p:cNvSpPr>
            <p:nvPr/>
          </p:nvSpPr>
          <p:spPr bwMode="auto">
            <a:xfrm>
              <a:off x="3427" y="3081"/>
              <a:ext cx="1" cy="28"/>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 name="Freeform 53"/>
            <p:cNvSpPr>
              <a:spLocks noChangeAspect="1" noChangeArrowheads="1"/>
            </p:cNvSpPr>
            <p:nvPr/>
          </p:nvSpPr>
          <p:spPr bwMode="auto">
            <a:xfrm>
              <a:off x="3427" y="3135"/>
              <a:ext cx="1" cy="136"/>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 name="Freeform 54"/>
            <p:cNvSpPr>
              <a:spLocks noChangeAspect="1" noChangeArrowheads="1"/>
            </p:cNvSpPr>
            <p:nvPr/>
          </p:nvSpPr>
          <p:spPr bwMode="auto">
            <a:xfrm>
              <a:off x="3427" y="3298"/>
              <a:ext cx="1" cy="27"/>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 name="Freeform 55"/>
            <p:cNvSpPr>
              <a:spLocks noChangeAspect="1" noChangeArrowheads="1"/>
            </p:cNvSpPr>
            <p:nvPr/>
          </p:nvSpPr>
          <p:spPr bwMode="auto">
            <a:xfrm>
              <a:off x="3427" y="3352"/>
              <a:ext cx="1" cy="135"/>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 name="Freeform 56"/>
            <p:cNvSpPr>
              <a:spLocks noChangeAspect="1" noChangeArrowheads="1"/>
            </p:cNvSpPr>
            <p:nvPr/>
          </p:nvSpPr>
          <p:spPr bwMode="auto">
            <a:xfrm>
              <a:off x="3427" y="3515"/>
              <a:ext cx="1" cy="26"/>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 name="Freeform 57"/>
            <p:cNvSpPr>
              <a:spLocks noChangeAspect="1" noChangeArrowheads="1"/>
            </p:cNvSpPr>
            <p:nvPr/>
          </p:nvSpPr>
          <p:spPr bwMode="auto">
            <a:xfrm>
              <a:off x="3427" y="3569"/>
              <a:ext cx="1" cy="68"/>
            </a:xfrm>
            <a:custGeom>
              <a:avLst/>
              <a:gdLst>
                <a:gd name="T0" fmla="*/ 0 w 1"/>
                <a:gd name="T1" fmla="*/ 0 h 658"/>
                <a:gd name="T2" fmla="*/ 0 w 1"/>
                <a:gd name="T3" fmla="*/ 658 h 658"/>
                <a:gd name="T4" fmla="*/ 1 w 1"/>
                <a:gd name="T5" fmla="*/ 658 h 658"/>
              </a:gdLst>
              <a:ahLst/>
              <a:cxnLst>
                <a:cxn ang="0">
                  <a:pos x="T0" y="T1"/>
                </a:cxn>
                <a:cxn ang="0">
                  <a:pos x="T2" y="T3"/>
                </a:cxn>
                <a:cxn ang="0">
                  <a:pos x="T4" y="T5"/>
                </a:cxn>
              </a:cxnLst>
              <a:rect l="0" t="0" r="r" b="b"/>
              <a:pathLst>
                <a:path w="1" h="658">
                  <a:moveTo>
                    <a:pt x="0" y="0"/>
                  </a:moveTo>
                  <a:lnTo>
                    <a:pt x="0" y="658"/>
                  </a:lnTo>
                  <a:lnTo>
                    <a:pt x="1" y="65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 name="Freeform 58"/>
            <p:cNvSpPr>
              <a:spLocks noChangeAspect="1" noChangeArrowheads="1"/>
            </p:cNvSpPr>
            <p:nvPr/>
          </p:nvSpPr>
          <p:spPr bwMode="auto">
            <a:xfrm>
              <a:off x="4150" y="2476"/>
              <a:ext cx="79" cy="1"/>
            </a:xfrm>
            <a:custGeom>
              <a:avLst/>
              <a:gdLst>
                <a:gd name="T0" fmla="*/ 0 w 758"/>
                <a:gd name="T1" fmla="*/ 0 h 1"/>
                <a:gd name="T2" fmla="*/ 757 w 758"/>
                <a:gd name="T3" fmla="*/ 0 h 1"/>
                <a:gd name="T4" fmla="*/ 758 w 758"/>
                <a:gd name="T5" fmla="*/ 0 h 1"/>
              </a:gdLst>
              <a:ahLst/>
              <a:cxnLst>
                <a:cxn ang="0">
                  <a:pos x="T0" y="T1"/>
                </a:cxn>
                <a:cxn ang="0">
                  <a:pos x="T2" y="T3"/>
                </a:cxn>
                <a:cxn ang="0">
                  <a:pos x="T4" y="T5"/>
                </a:cxn>
              </a:cxnLst>
              <a:rect l="0" t="0" r="r" b="b"/>
              <a:pathLst>
                <a:path w="758" h="1">
                  <a:moveTo>
                    <a:pt x="0" y="0"/>
                  </a:moveTo>
                  <a:lnTo>
                    <a:pt x="757" y="0"/>
                  </a:lnTo>
                  <a:lnTo>
                    <a:pt x="75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 name="Freeform 59"/>
            <p:cNvSpPr>
              <a:spLocks noChangeAspect="1" noChangeArrowheads="1"/>
            </p:cNvSpPr>
            <p:nvPr/>
          </p:nvSpPr>
          <p:spPr bwMode="auto">
            <a:xfrm>
              <a:off x="4255" y="2476"/>
              <a:ext cx="28" cy="1"/>
            </a:xfrm>
            <a:custGeom>
              <a:avLst/>
              <a:gdLst>
                <a:gd name="T0" fmla="*/ 0 w 262"/>
                <a:gd name="T1" fmla="*/ 0 h 1"/>
                <a:gd name="T2" fmla="*/ 261 w 262"/>
                <a:gd name="T3" fmla="*/ 0 h 1"/>
                <a:gd name="T4" fmla="*/ 262 w 262"/>
                <a:gd name="T5" fmla="*/ 0 h 1"/>
              </a:gdLst>
              <a:ahLst/>
              <a:cxnLst>
                <a:cxn ang="0">
                  <a:pos x="T0" y="T1"/>
                </a:cxn>
                <a:cxn ang="0">
                  <a:pos x="T2" y="T3"/>
                </a:cxn>
                <a:cxn ang="0">
                  <a:pos x="T4" y="T5"/>
                </a:cxn>
              </a:cxnLst>
              <a:rect l="0" t="0" r="r" b="b"/>
              <a:pathLst>
                <a:path w="262" h="1">
                  <a:moveTo>
                    <a:pt x="0" y="0"/>
                  </a:moveTo>
                  <a:lnTo>
                    <a:pt x="261" y="0"/>
                  </a:lnTo>
                  <a:lnTo>
                    <a:pt x="26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 name="Freeform 60"/>
            <p:cNvSpPr>
              <a:spLocks noChangeAspect="1" noChangeArrowheads="1"/>
            </p:cNvSpPr>
            <p:nvPr/>
          </p:nvSpPr>
          <p:spPr bwMode="auto">
            <a:xfrm>
              <a:off x="4309" y="2476"/>
              <a:ext cx="136" cy="1"/>
            </a:xfrm>
            <a:custGeom>
              <a:avLst/>
              <a:gdLst>
                <a:gd name="T0" fmla="*/ 0 w 1305"/>
                <a:gd name="T1" fmla="*/ 0 h 1"/>
                <a:gd name="T2" fmla="*/ 1304 w 1305"/>
                <a:gd name="T3" fmla="*/ 0 h 1"/>
                <a:gd name="T4" fmla="*/ 1305 w 1305"/>
                <a:gd name="T5" fmla="*/ 0 h 1"/>
              </a:gdLst>
              <a:ahLst/>
              <a:cxnLst>
                <a:cxn ang="0">
                  <a:pos x="T0" y="T1"/>
                </a:cxn>
                <a:cxn ang="0">
                  <a:pos x="T2" y="T3"/>
                </a:cxn>
                <a:cxn ang="0">
                  <a:pos x="T4" y="T5"/>
                </a:cxn>
              </a:cxnLst>
              <a:rect l="0" t="0" r="r" b="b"/>
              <a:pathLst>
                <a:path w="1305" h="1">
                  <a:moveTo>
                    <a:pt x="0" y="0"/>
                  </a:moveTo>
                  <a:lnTo>
                    <a:pt x="1304" y="0"/>
                  </a:lnTo>
                  <a:lnTo>
                    <a:pt x="130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 name="Freeform 61"/>
            <p:cNvSpPr>
              <a:spLocks noChangeAspect="1" noChangeArrowheads="1"/>
            </p:cNvSpPr>
            <p:nvPr/>
          </p:nvSpPr>
          <p:spPr bwMode="auto">
            <a:xfrm>
              <a:off x="4472" y="2476"/>
              <a:ext cx="27" cy="1"/>
            </a:xfrm>
            <a:custGeom>
              <a:avLst/>
              <a:gdLst>
                <a:gd name="T0" fmla="*/ 0 w 261"/>
                <a:gd name="T1" fmla="*/ 0 h 1"/>
                <a:gd name="T2" fmla="*/ 260 w 261"/>
                <a:gd name="T3" fmla="*/ 0 h 1"/>
                <a:gd name="T4" fmla="*/ 261 w 261"/>
                <a:gd name="T5" fmla="*/ 0 h 1"/>
              </a:gdLst>
              <a:ahLst/>
              <a:cxnLst>
                <a:cxn ang="0">
                  <a:pos x="T0" y="T1"/>
                </a:cxn>
                <a:cxn ang="0">
                  <a:pos x="T2" y="T3"/>
                </a:cxn>
                <a:cxn ang="0">
                  <a:pos x="T4" y="T5"/>
                </a:cxn>
              </a:cxnLst>
              <a:rect l="0" t="0" r="r" b="b"/>
              <a:pathLst>
                <a:path w="261" h="1">
                  <a:moveTo>
                    <a:pt x="0" y="0"/>
                  </a:moveTo>
                  <a:lnTo>
                    <a:pt x="260" y="0"/>
                  </a:lnTo>
                  <a:lnTo>
                    <a:pt x="26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 name="Freeform 62"/>
            <p:cNvSpPr>
              <a:spLocks noChangeAspect="1" noChangeArrowheads="1"/>
            </p:cNvSpPr>
            <p:nvPr/>
          </p:nvSpPr>
          <p:spPr bwMode="auto">
            <a:xfrm>
              <a:off x="4526" y="2476"/>
              <a:ext cx="135" cy="1"/>
            </a:xfrm>
            <a:custGeom>
              <a:avLst/>
              <a:gdLst>
                <a:gd name="T0" fmla="*/ 0 w 1305"/>
                <a:gd name="T1" fmla="*/ 0 h 1"/>
                <a:gd name="T2" fmla="*/ 1304 w 1305"/>
                <a:gd name="T3" fmla="*/ 0 h 1"/>
                <a:gd name="T4" fmla="*/ 1305 w 1305"/>
                <a:gd name="T5" fmla="*/ 0 h 1"/>
              </a:gdLst>
              <a:ahLst/>
              <a:cxnLst>
                <a:cxn ang="0">
                  <a:pos x="T0" y="T1"/>
                </a:cxn>
                <a:cxn ang="0">
                  <a:pos x="T2" y="T3"/>
                </a:cxn>
                <a:cxn ang="0">
                  <a:pos x="T4" y="T5"/>
                </a:cxn>
              </a:cxnLst>
              <a:rect l="0" t="0" r="r" b="b"/>
              <a:pathLst>
                <a:path w="1305" h="1">
                  <a:moveTo>
                    <a:pt x="0" y="0"/>
                  </a:moveTo>
                  <a:lnTo>
                    <a:pt x="1304" y="0"/>
                  </a:lnTo>
                  <a:lnTo>
                    <a:pt x="130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 name="Freeform 63"/>
            <p:cNvSpPr>
              <a:spLocks noChangeAspect="1" noChangeArrowheads="1"/>
            </p:cNvSpPr>
            <p:nvPr/>
          </p:nvSpPr>
          <p:spPr bwMode="auto">
            <a:xfrm>
              <a:off x="4688" y="2476"/>
              <a:ext cx="27" cy="1"/>
            </a:xfrm>
            <a:custGeom>
              <a:avLst/>
              <a:gdLst>
                <a:gd name="T0" fmla="*/ 0 w 262"/>
                <a:gd name="T1" fmla="*/ 0 h 1"/>
                <a:gd name="T2" fmla="*/ 261 w 262"/>
                <a:gd name="T3" fmla="*/ 0 h 1"/>
                <a:gd name="T4" fmla="*/ 262 w 262"/>
                <a:gd name="T5" fmla="*/ 0 h 1"/>
              </a:gdLst>
              <a:ahLst/>
              <a:cxnLst>
                <a:cxn ang="0">
                  <a:pos x="T0" y="T1"/>
                </a:cxn>
                <a:cxn ang="0">
                  <a:pos x="T2" y="T3"/>
                </a:cxn>
                <a:cxn ang="0">
                  <a:pos x="T4" y="T5"/>
                </a:cxn>
              </a:cxnLst>
              <a:rect l="0" t="0" r="r" b="b"/>
              <a:pathLst>
                <a:path w="262" h="1">
                  <a:moveTo>
                    <a:pt x="0" y="0"/>
                  </a:moveTo>
                  <a:lnTo>
                    <a:pt x="261" y="0"/>
                  </a:lnTo>
                  <a:lnTo>
                    <a:pt x="26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 name="Freeform 64"/>
            <p:cNvSpPr>
              <a:spLocks noChangeAspect="1" noChangeArrowheads="1"/>
            </p:cNvSpPr>
            <p:nvPr/>
          </p:nvSpPr>
          <p:spPr bwMode="auto">
            <a:xfrm>
              <a:off x="4743" y="2476"/>
              <a:ext cx="78" cy="1"/>
            </a:xfrm>
            <a:custGeom>
              <a:avLst/>
              <a:gdLst>
                <a:gd name="T0" fmla="*/ 0 w 758"/>
                <a:gd name="T1" fmla="*/ 0 h 1"/>
                <a:gd name="T2" fmla="*/ 757 w 758"/>
                <a:gd name="T3" fmla="*/ 0 h 1"/>
                <a:gd name="T4" fmla="*/ 758 w 758"/>
                <a:gd name="T5" fmla="*/ 0 h 1"/>
              </a:gdLst>
              <a:ahLst/>
              <a:cxnLst>
                <a:cxn ang="0">
                  <a:pos x="T0" y="T1"/>
                </a:cxn>
                <a:cxn ang="0">
                  <a:pos x="T2" y="T3"/>
                </a:cxn>
                <a:cxn ang="0">
                  <a:pos x="T4" y="T5"/>
                </a:cxn>
              </a:cxnLst>
              <a:rect l="0" t="0" r="r" b="b"/>
              <a:pathLst>
                <a:path w="758" h="1">
                  <a:moveTo>
                    <a:pt x="0" y="0"/>
                  </a:moveTo>
                  <a:lnTo>
                    <a:pt x="757" y="0"/>
                  </a:lnTo>
                  <a:lnTo>
                    <a:pt x="75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 name="Freeform 65"/>
            <p:cNvSpPr>
              <a:spLocks noChangeAspect="1" noChangeArrowheads="1"/>
            </p:cNvSpPr>
            <p:nvPr/>
          </p:nvSpPr>
          <p:spPr bwMode="auto">
            <a:xfrm>
              <a:off x="3171" y="3049"/>
              <a:ext cx="512" cy="512"/>
            </a:xfrm>
            <a:custGeom>
              <a:avLst/>
              <a:gdLst>
                <a:gd name="T0" fmla="*/ 4927 w 4928"/>
                <a:gd name="T1" fmla="*/ 2465 h 4931"/>
                <a:gd name="T2" fmla="*/ 4843 w 4928"/>
                <a:gd name="T3" fmla="*/ 1828 h 4931"/>
                <a:gd name="T4" fmla="*/ 4597 w 4928"/>
                <a:gd name="T5" fmla="*/ 1232 h 4931"/>
                <a:gd name="T6" fmla="*/ 4205 w 4928"/>
                <a:gd name="T7" fmla="*/ 722 h 4931"/>
                <a:gd name="T8" fmla="*/ 3695 w 4928"/>
                <a:gd name="T9" fmla="*/ 330 h 4931"/>
                <a:gd name="T10" fmla="*/ 3100 w 4928"/>
                <a:gd name="T11" fmla="*/ 83 h 4931"/>
                <a:gd name="T12" fmla="*/ 2463 w 4928"/>
                <a:gd name="T13" fmla="*/ 0 h 4931"/>
                <a:gd name="T14" fmla="*/ 1826 w 4928"/>
                <a:gd name="T15" fmla="*/ 83 h 4931"/>
                <a:gd name="T16" fmla="*/ 1232 w 4928"/>
                <a:gd name="T17" fmla="*/ 330 h 4931"/>
                <a:gd name="T18" fmla="*/ 722 w 4928"/>
                <a:gd name="T19" fmla="*/ 722 h 4931"/>
                <a:gd name="T20" fmla="*/ 331 w 4928"/>
                <a:gd name="T21" fmla="*/ 1232 h 4931"/>
                <a:gd name="T22" fmla="*/ 85 w 4928"/>
                <a:gd name="T23" fmla="*/ 1828 h 4931"/>
                <a:gd name="T24" fmla="*/ 0 w 4928"/>
                <a:gd name="T25" fmla="*/ 2465 h 4931"/>
                <a:gd name="T26" fmla="*/ 85 w 4928"/>
                <a:gd name="T27" fmla="*/ 3103 h 4931"/>
                <a:gd name="T28" fmla="*/ 331 w 4928"/>
                <a:gd name="T29" fmla="*/ 3699 h 4931"/>
                <a:gd name="T30" fmla="*/ 722 w 4928"/>
                <a:gd name="T31" fmla="*/ 4209 h 4931"/>
                <a:gd name="T32" fmla="*/ 1232 w 4928"/>
                <a:gd name="T33" fmla="*/ 4601 h 4931"/>
                <a:gd name="T34" fmla="*/ 1826 w 4928"/>
                <a:gd name="T35" fmla="*/ 4848 h 4931"/>
                <a:gd name="T36" fmla="*/ 2463 w 4928"/>
                <a:gd name="T37" fmla="*/ 4931 h 4931"/>
                <a:gd name="T38" fmla="*/ 3100 w 4928"/>
                <a:gd name="T39" fmla="*/ 4848 h 4931"/>
                <a:gd name="T40" fmla="*/ 3695 w 4928"/>
                <a:gd name="T41" fmla="*/ 4601 h 4931"/>
                <a:gd name="T42" fmla="*/ 4205 w 4928"/>
                <a:gd name="T43" fmla="*/ 4209 h 4931"/>
                <a:gd name="T44" fmla="*/ 4597 w 4928"/>
                <a:gd name="T45" fmla="*/ 3699 h 4931"/>
                <a:gd name="T46" fmla="*/ 4843 w 4928"/>
                <a:gd name="T47" fmla="*/ 3103 h 4931"/>
                <a:gd name="T48" fmla="*/ 4927 w 4928"/>
                <a:gd name="T49" fmla="*/ 2465 h 4931"/>
                <a:gd name="T50" fmla="*/ 4928 w 4928"/>
                <a:gd name="T51" fmla="*/ 2465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4931">
                  <a:moveTo>
                    <a:pt x="4927" y="2465"/>
                  </a:moveTo>
                  <a:lnTo>
                    <a:pt x="4843" y="1828"/>
                  </a:lnTo>
                  <a:lnTo>
                    <a:pt x="4597" y="1232"/>
                  </a:lnTo>
                  <a:lnTo>
                    <a:pt x="4205" y="722"/>
                  </a:lnTo>
                  <a:lnTo>
                    <a:pt x="3695" y="330"/>
                  </a:lnTo>
                  <a:lnTo>
                    <a:pt x="3100" y="83"/>
                  </a:lnTo>
                  <a:lnTo>
                    <a:pt x="2463" y="0"/>
                  </a:lnTo>
                  <a:lnTo>
                    <a:pt x="1826" y="83"/>
                  </a:lnTo>
                  <a:lnTo>
                    <a:pt x="1232" y="330"/>
                  </a:lnTo>
                  <a:lnTo>
                    <a:pt x="722" y="722"/>
                  </a:lnTo>
                  <a:lnTo>
                    <a:pt x="331" y="1232"/>
                  </a:lnTo>
                  <a:lnTo>
                    <a:pt x="85" y="1828"/>
                  </a:lnTo>
                  <a:lnTo>
                    <a:pt x="0" y="2465"/>
                  </a:lnTo>
                  <a:lnTo>
                    <a:pt x="85" y="3103"/>
                  </a:lnTo>
                  <a:lnTo>
                    <a:pt x="331" y="3699"/>
                  </a:lnTo>
                  <a:lnTo>
                    <a:pt x="722" y="4209"/>
                  </a:lnTo>
                  <a:lnTo>
                    <a:pt x="1232" y="4601"/>
                  </a:lnTo>
                  <a:lnTo>
                    <a:pt x="1826" y="4848"/>
                  </a:lnTo>
                  <a:lnTo>
                    <a:pt x="2463" y="4931"/>
                  </a:lnTo>
                  <a:lnTo>
                    <a:pt x="3100" y="4848"/>
                  </a:lnTo>
                  <a:lnTo>
                    <a:pt x="3695" y="4601"/>
                  </a:lnTo>
                  <a:lnTo>
                    <a:pt x="4205" y="4209"/>
                  </a:lnTo>
                  <a:lnTo>
                    <a:pt x="4597" y="3699"/>
                  </a:lnTo>
                  <a:lnTo>
                    <a:pt x="4843" y="3103"/>
                  </a:lnTo>
                  <a:lnTo>
                    <a:pt x="4927" y="2465"/>
                  </a:lnTo>
                  <a:lnTo>
                    <a:pt x="4928" y="246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 name="Freeform 66"/>
            <p:cNvSpPr>
              <a:spLocks noChangeAspect="1" noChangeArrowheads="1"/>
            </p:cNvSpPr>
            <p:nvPr/>
          </p:nvSpPr>
          <p:spPr bwMode="auto">
            <a:xfrm>
              <a:off x="4228" y="2177"/>
              <a:ext cx="512" cy="145"/>
            </a:xfrm>
            <a:custGeom>
              <a:avLst/>
              <a:gdLst>
                <a:gd name="T0" fmla="*/ 4926 w 4926"/>
                <a:gd name="T1" fmla="*/ 1395 h 1395"/>
                <a:gd name="T2" fmla="*/ 4468 w 4926"/>
                <a:gd name="T3" fmla="*/ 816 h 1395"/>
                <a:gd name="T4" fmla="*/ 3878 w 4926"/>
                <a:gd name="T5" fmla="*/ 373 h 1395"/>
                <a:gd name="T6" fmla="*/ 3195 w 4926"/>
                <a:gd name="T7" fmla="*/ 95 h 1395"/>
                <a:gd name="T8" fmla="*/ 2463 w 4926"/>
                <a:gd name="T9" fmla="*/ 0 h 1395"/>
                <a:gd name="T10" fmla="*/ 1731 w 4926"/>
                <a:gd name="T11" fmla="*/ 95 h 1395"/>
                <a:gd name="T12" fmla="*/ 1048 w 4926"/>
                <a:gd name="T13" fmla="*/ 373 h 1395"/>
                <a:gd name="T14" fmla="*/ 458 w 4926"/>
                <a:gd name="T15" fmla="*/ 816 h 1395"/>
                <a:gd name="T16" fmla="*/ 0 w 4926"/>
                <a:gd name="T17" fmla="*/ 1395 h 1395"/>
                <a:gd name="T18" fmla="*/ 1 w 4926"/>
                <a:gd name="T19" fmla="*/ 1395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6" h="1395">
                  <a:moveTo>
                    <a:pt x="4926" y="1395"/>
                  </a:moveTo>
                  <a:lnTo>
                    <a:pt x="4468" y="816"/>
                  </a:lnTo>
                  <a:lnTo>
                    <a:pt x="3878" y="373"/>
                  </a:lnTo>
                  <a:lnTo>
                    <a:pt x="3195" y="95"/>
                  </a:lnTo>
                  <a:lnTo>
                    <a:pt x="2463" y="0"/>
                  </a:lnTo>
                  <a:lnTo>
                    <a:pt x="1731" y="95"/>
                  </a:lnTo>
                  <a:lnTo>
                    <a:pt x="1048" y="373"/>
                  </a:lnTo>
                  <a:lnTo>
                    <a:pt x="458" y="816"/>
                  </a:lnTo>
                  <a:lnTo>
                    <a:pt x="0" y="1395"/>
                  </a:lnTo>
                  <a:lnTo>
                    <a:pt x="1" y="139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67" name="Group 67"/>
            <p:cNvGrpSpPr>
              <a:grpSpLocks noChangeAspect="1"/>
            </p:cNvGrpSpPr>
            <p:nvPr/>
          </p:nvGrpSpPr>
          <p:grpSpPr bwMode="auto">
            <a:xfrm>
              <a:off x="2958" y="2177"/>
              <a:ext cx="938" cy="145"/>
              <a:chOff x="2958" y="2177"/>
              <a:chExt cx="938" cy="145"/>
            </a:xfrm>
          </p:grpSpPr>
          <p:sp>
            <p:nvSpPr>
              <p:cNvPr id="77" name="Freeform 68"/>
              <p:cNvSpPr>
                <a:spLocks noChangeAspect="1" noChangeArrowheads="1"/>
              </p:cNvSpPr>
              <p:nvPr/>
            </p:nvSpPr>
            <p:spPr bwMode="auto">
              <a:xfrm>
                <a:off x="2958" y="2177"/>
                <a:ext cx="213" cy="1"/>
              </a:xfrm>
              <a:custGeom>
                <a:avLst/>
                <a:gdLst>
                  <a:gd name="T0" fmla="*/ 2052 w 2052"/>
                  <a:gd name="T1" fmla="*/ 0 h 1"/>
                  <a:gd name="T2" fmla="*/ 0 w 2052"/>
                  <a:gd name="T3" fmla="*/ 0 h 1"/>
                  <a:gd name="T4" fmla="*/ 1 w 2052"/>
                  <a:gd name="T5" fmla="*/ 0 h 1"/>
                </a:gdLst>
                <a:ahLst/>
                <a:cxnLst>
                  <a:cxn ang="0">
                    <a:pos x="T0" y="T1"/>
                  </a:cxn>
                  <a:cxn ang="0">
                    <a:pos x="T2" y="T3"/>
                  </a:cxn>
                  <a:cxn ang="0">
                    <a:pos x="T4" y="T5"/>
                  </a:cxn>
                </a:cxnLst>
                <a:rect l="0" t="0" r="r" b="b"/>
                <a:pathLst>
                  <a:path w="2052" h="1">
                    <a:moveTo>
                      <a:pt x="205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8" name="Freeform 69"/>
              <p:cNvSpPr>
                <a:spLocks noChangeAspect="1" noChangeArrowheads="1"/>
              </p:cNvSpPr>
              <p:nvPr/>
            </p:nvSpPr>
            <p:spPr bwMode="auto">
              <a:xfrm>
                <a:off x="3683" y="2177"/>
                <a:ext cx="213" cy="1"/>
              </a:xfrm>
              <a:custGeom>
                <a:avLst/>
                <a:gdLst>
                  <a:gd name="T0" fmla="*/ 2052 w 2052"/>
                  <a:gd name="T1" fmla="*/ 0 h 1"/>
                  <a:gd name="T2" fmla="*/ 0 w 2052"/>
                  <a:gd name="T3" fmla="*/ 0 h 1"/>
                  <a:gd name="T4" fmla="*/ 1 w 2052"/>
                  <a:gd name="T5" fmla="*/ 0 h 1"/>
                </a:gdLst>
                <a:ahLst/>
                <a:cxnLst>
                  <a:cxn ang="0">
                    <a:pos x="T0" y="T1"/>
                  </a:cxn>
                  <a:cxn ang="0">
                    <a:pos x="T2" y="T3"/>
                  </a:cxn>
                  <a:cxn ang="0">
                    <a:pos x="T4" y="T5"/>
                  </a:cxn>
                </a:cxnLst>
                <a:rect l="0" t="0" r="r" b="b"/>
                <a:pathLst>
                  <a:path w="2052" h="1">
                    <a:moveTo>
                      <a:pt x="205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9" name="Freeform 70"/>
              <p:cNvSpPr>
                <a:spLocks noChangeAspect="1" noChangeArrowheads="1"/>
              </p:cNvSpPr>
              <p:nvPr/>
            </p:nvSpPr>
            <p:spPr bwMode="auto">
              <a:xfrm>
                <a:off x="3171" y="2177"/>
                <a:ext cx="512" cy="145"/>
              </a:xfrm>
              <a:custGeom>
                <a:avLst/>
                <a:gdLst>
                  <a:gd name="T0" fmla="*/ 0 w 4928"/>
                  <a:gd name="T1" fmla="*/ 0 h 1395"/>
                  <a:gd name="T2" fmla="*/ 254 w 4928"/>
                  <a:gd name="T3" fmla="*/ 250 h 1395"/>
                  <a:gd name="T4" fmla="*/ 517 w 4928"/>
                  <a:gd name="T5" fmla="*/ 494 h 1395"/>
                  <a:gd name="T6" fmla="*/ 797 w 4928"/>
                  <a:gd name="T7" fmla="*/ 726 h 1395"/>
                  <a:gd name="T8" fmla="*/ 1102 w 4928"/>
                  <a:gd name="T9" fmla="*/ 939 h 1395"/>
                  <a:gd name="T10" fmla="*/ 1262 w 4928"/>
                  <a:gd name="T11" fmla="*/ 1035 h 1395"/>
                  <a:gd name="T12" fmla="*/ 1426 w 4928"/>
                  <a:gd name="T13" fmla="*/ 1123 h 1395"/>
                  <a:gd name="T14" fmla="*/ 1593 w 4928"/>
                  <a:gd name="T15" fmla="*/ 1201 h 1395"/>
                  <a:gd name="T16" fmla="*/ 1764 w 4928"/>
                  <a:gd name="T17" fmla="*/ 1267 h 1395"/>
                  <a:gd name="T18" fmla="*/ 1936 w 4928"/>
                  <a:gd name="T19" fmla="*/ 1321 h 1395"/>
                  <a:gd name="T20" fmla="*/ 2111 w 4928"/>
                  <a:gd name="T21" fmla="*/ 1361 h 1395"/>
                  <a:gd name="T22" fmla="*/ 2287 w 4928"/>
                  <a:gd name="T23" fmla="*/ 1387 h 1395"/>
                  <a:gd name="T24" fmla="*/ 2463 w 4928"/>
                  <a:gd name="T25" fmla="*/ 1395 h 1395"/>
                  <a:gd name="T26" fmla="*/ 2640 w 4928"/>
                  <a:gd name="T27" fmla="*/ 1387 h 1395"/>
                  <a:gd name="T28" fmla="*/ 2816 w 4928"/>
                  <a:gd name="T29" fmla="*/ 1361 h 1395"/>
                  <a:gd name="T30" fmla="*/ 2990 w 4928"/>
                  <a:gd name="T31" fmla="*/ 1321 h 1395"/>
                  <a:gd name="T32" fmla="*/ 3163 w 4928"/>
                  <a:gd name="T33" fmla="*/ 1267 h 1395"/>
                  <a:gd name="T34" fmla="*/ 3333 w 4928"/>
                  <a:gd name="T35" fmla="*/ 1201 h 1395"/>
                  <a:gd name="T36" fmla="*/ 3501 w 4928"/>
                  <a:gd name="T37" fmla="*/ 1123 h 1395"/>
                  <a:gd name="T38" fmla="*/ 3665 w 4928"/>
                  <a:gd name="T39" fmla="*/ 1035 h 1395"/>
                  <a:gd name="T40" fmla="*/ 3825 w 4928"/>
                  <a:gd name="T41" fmla="*/ 939 h 1395"/>
                  <a:gd name="T42" fmla="*/ 4129 w 4928"/>
                  <a:gd name="T43" fmla="*/ 726 h 1395"/>
                  <a:gd name="T44" fmla="*/ 4410 w 4928"/>
                  <a:gd name="T45" fmla="*/ 494 h 1395"/>
                  <a:gd name="T46" fmla="*/ 4673 w 4928"/>
                  <a:gd name="T47" fmla="*/ 250 h 1395"/>
                  <a:gd name="T48" fmla="*/ 4927 w 4928"/>
                  <a:gd name="T49" fmla="*/ 0 h 1395"/>
                  <a:gd name="T50" fmla="*/ 4928 w 4928"/>
                  <a:gd name="T51" fmla="*/ 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1395">
                    <a:moveTo>
                      <a:pt x="0" y="0"/>
                    </a:moveTo>
                    <a:lnTo>
                      <a:pt x="254" y="250"/>
                    </a:lnTo>
                    <a:lnTo>
                      <a:pt x="517" y="494"/>
                    </a:lnTo>
                    <a:lnTo>
                      <a:pt x="797" y="726"/>
                    </a:lnTo>
                    <a:lnTo>
                      <a:pt x="1102" y="939"/>
                    </a:lnTo>
                    <a:lnTo>
                      <a:pt x="1262" y="1035"/>
                    </a:lnTo>
                    <a:lnTo>
                      <a:pt x="1426" y="1123"/>
                    </a:lnTo>
                    <a:lnTo>
                      <a:pt x="1593" y="1201"/>
                    </a:lnTo>
                    <a:lnTo>
                      <a:pt x="1764" y="1267"/>
                    </a:lnTo>
                    <a:lnTo>
                      <a:pt x="1936" y="1321"/>
                    </a:lnTo>
                    <a:lnTo>
                      <a:pt x="2111" y="1361"/>
                    </a:lnTo>
                    <a:lnTo>
                      <a:pt x="2287" y="1387"/>
                    </a:lnTo>
                    <a:lnTo>
                      <a:pt x="2463" y="1395"/>
                    </a:lnTo>
                    <a:lnTo>
                      <a:pt x="2640" y="1387"/>
                    </a:lnTo>
                    <a:lnTo>
                      <a:pt x="2816" y="1361"/>
                    </a:lnTo>
                    <a:lnTo>
                      <a:pt x="2990" y="1321"/>
                    </a:lnTo>
                    <a:lnTo>
                      <a:pt x="3163" y="1267"/>
                    </a:lnTo>
                    <a:lnTo>
                      <a:pt x="3333" y="1201"/>
                    </a:lnTo>
                    <a:lnTo>
                      <a:pt x="3501" y="1123"/>
                    </a:lnTo>
                    <a:lnTo>
                      <a:pt x="3665" y="1035"/>
                    </a:lnTo>
                    <a:lnTo>
                      <a:pt x="3825" y="939"/>
                    </a:lnTo>
                    <a:lnTo>
                      <a:pt x="4129" y="726"/>
                    </a:lnTo>
                    <a:lnTo>
                      <a:pt x="4410" y="494"/>
                    </a:lnTo>
                    <a:lnTo>
                      <a:pt x="4673" y="250"/>
                    </a:lnTo>
                    <a:lnTo>
                      <a:pt x="4927" y="0"/>
                    </a:lnTo>
                    <a:lnTo>
                      <a:pt x="4928"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68" name="Group 71"/>
            <p:cNvGrpSpPr>
              <a:grpSpLocks noChangeAspect="1"/>
            </p:cNvGrpSpPr>
            <p:nvPr/>
          </p:nvGrpSpPr>
          <p:grpSpPr bwMode="auto">
            <a:xfrm flipV="1">
              <a:off x="2958" y="2621"/>
              <a:ext cx="938" cy="145"/>
              <a:chOff x="2958" y="2177"/>
              <a:chExt cx="938" cy="145"/>
            </a:xfrm>
          </p:grpSpPr>
          <p:sp>
            <p:nvSpPr>
              <p:cNvPr id="74" name="Freeform 72"/>
              <p:cNvSpPr>
                <a:spLocks noChangeAspect="1" noChangeArrowheads="1"/>
              </p:cNvSpPr>
              <p:nvPr/>
            </p:nvSpPr>
            <p:spPr bwMode="auto">
              <a:xfrm>
                <a:off x="2958" y="2177"/>
                <a:ext cx="213" cy="1"/>
              </a:xfrm>
              <a:custGeom>
                <a:avLst/>
                <a:gdLst>
                  <a:gd name="T0" fmla="*/ 2052 w 2052"/>
                  <a:gd name="T1" fmla="*/ 0 h 1"/>
                  <a:gd name="T2" fmla="*/ 0 w 2052"/>
                  <a:gd name="T3" fmla="*/ 0 h 1"/>
                  <a:gd name="T4" fmla="*/ 1 w 2052"/>
                  <a:gd name="T5" fmla="*/ 0 h 1"/>
                </a:gdLst>
                <a:ahLst/>
                <a:cxnLst>
                  <a:cxn ang="0">
                    <a:pos x="T0" y="T1"/>
                  </a:cxn>
                  <a:cxn ang="0">
                    <a:pos x="T2" y="T3"/>
                  </a:cxn>
                  <a:cxn ang="0">
                    <a:pos x="T4" y="T5"/>
                  </a:cxn>
                </a:cxnLst>
                <a:rect l="0" t="0" r="r" b="b"/>
                <a:pathLst>
                  <a:path w="2052" h="1">
                    <a:moveTo>
                      <a:pt x="205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 name="Freeform 73"/>
              <p:cNvSpPr>
                <a:spLocks noChangeAspect="1" noChangeArrowheads="1"/>
              </p:cNvSpPr>
              <p:nvPr/>
            </p:nvSpPr>
            <p:spPr bwMode="auto">
              <a:xfrm>
                <a:off x="3683" y="2177"/>
                <a:ext cx="213" cy="1"/>
              </a:xfrm>
              <a:custGeom>
                <a:avLst/>
                <a:gdLst>
                  <a:gd name="T0" fmla="*/ 2052 w 2052"/>
                  <a:gd name="T1" fmla="*/ 0 h 1"/>
                  <a:gd name="T2" fmla="*/ 0 w 2052"/>
                  <a:gd name="T3" fmla="*/ 0 h 1"/>
                  <a:gd name="T4" fmla="*/ 1 w 2052"/>
                  <a:gd name="T5" fmla="*/ 0 h 1"/>
                </a:gdLst>
                <a:ahLst/>
                <a:cxnLst>
                  <a:cxn ang="0">
                    <a:pos x="T0" y="T1"/>
                  </a:cxn>
                  <a:cxn ang="0">
                    <a:pos x="T2" y="T3"/>
                  </a:cxn>
                  <a:cxn ang="0">
                    <a:pos x="T4" y="T5"/>
                  </a:cxn>
                </a:cxnLst>
                <a:rect l="0" t="0" r="r" b="b"/>
                <a:pathLst>
                  <a:path w="2052" h="1">
                    <a:moveTo>
                      <a:pt x="205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 name="Freeform 74"/>
              <p:cNvSpPr>
                <a:spLocks noChangeAspect="1" noChangeArrowheads="1"/>
              </p:cNvSpPr>
              <p:nvPr/>
            </p:nvSpPr>
            <p:spPr bwMode="auto">
              <a:xfrm>
                <a:off x="3171" y="2177"/>
                <a:ext cx="512" cy="145"/>
              </a:xfrm>
              <a:custGeom>
                <a:avLst/>
                <a:gdLst>
                  <a:gd name="T0" fmla="*/ 0 w 4928"/>
                  <a:gd name="T1" fmla="*/ 0 h 1395"/>
                  <a:gd name="T2" fmla="*/ 254 w 4928"/>
                  <a:gd name="T3" fmla="*/ 250 h 1395"/>
                  <a:gd name="T4" fmla="*/ 517 w 4928"/>
                  <a:gd name="T5" fmla="*/ 494 h 1395"/>
                  <a:gd name="T6" fmla="*/ 797 w 4928"/>
                  <a:gd name="T7" fmla="*/ 726 h 1395"/>
                  <a:gd name="T8" fmla="*/ 1102 w 4928"/>
                  <a:gd name="T9" fmla="*/ 939 h 1395"/>
                  <a:gd name="T10" fmla="*/ 1262 w 4928"/>
                  <a:gd name="T11" fmla="*/ 1035 h 1395"/>
                  <a:gd name="T12" fmla="*/ 1426 w 4928"/>
                  <a:gd name="T13" fmla="*/ 1123 h 1395"/>
                  <a:gd name="T14" fmla="*/ 1593 w 4928"/>
                  <a:gd name="T15" fmla="*/ 1201 h 1395"/>
                  <a:gd name="T16" fmla="*/ 1764 w 4928"/>
                  <a:gd name="T17" fmla="*/ 1267 h 1395"/>
                  <a:gd name="T18" fmla="*/ 1936 w 4928"/>
                  <a:gd name="T19" fmla="*/ 1321 h 1395"/>
                  <a:gd name="T20" fmla="*/ 2111 w 4928"/>
                  <a:gd name="T21" fmla="*/ 1361 h 1395"/>
                  <a:gd name="T22" fmla="*/ 2287 w 4928"/>
                  <a:gd name="T23" fmla="*/ 1387 h 1395"/>
                  <a:gd name="T24" fmla="*/ 2463 w 4928"/>
                  <a:gd name="T25" fmla="*/ 1395 h 1395"/>
                  <a:gd name="T26" fmla="*/ 2640 w 4928"/>
                  <a:gd name="T27" fmla="*/ 1387 h 1395"/>
                  <a:gd name="T28" fmla="*/ 2816 w 4928"/>
                  <a:gd name="T29" fmla="*/ 1361 h 1395"/>
                  <a:gd name="T30" fmla="*/ 2990 w 4928"/>
                  <a:gd name="T31" fmla="*/ 1321 h 1395"/>
                  <a:gd name="T32" fmla="*/ 3163 w 4928"/>
                  <a:gd name="T33" fmla="*/ 1267 h 1395"/>
                  <a:gd name="T34" fmla="*/ 3333 w 4928"/>
                  <a:gd name="T35" fmla="*/ 1201 h 1395"/>
                  <a:gd name="T36" fmla="*/ 3501 w 4928"/>
                  <a:gd name="T37" fmla="*/ 1123 h 1395"/>
                  <a:gd name="T38" fmla="*/ 3665 w 4928"/>
                  <a:gd name="T39" fmla="*/ 1035 h 1395"/>
                  <a:gd name="T40" fmla="*/ 3825 w 4928"/>
                  <a:gd name="T41" fmla="*/ 939 h 1395"/>
                  <a:gd name="T42" fmla="*/ 4129 w 4928"/>
                  <a:gd name="T43" fmla="*/ 726 h 1395"/>
                  <a:gd name="T44" fmla="*/ 4410 w 4928"/>
                  <a:gd name="T45" fmla="*/ 494 h 1395"/>
                  <a:gd name="T46" fmla="*/ 4673 w 4928"/>
                  <a:gd name="T47" fmla="*/ 250 h 1395"/>
                  <a:gd name="T48" fmla="*/ 4927 w 4928"/>
                  <a:gd name="T49" fmla="*/ 0 h 1395"/>
                  <a:gd name="T50" fmla="*/ 4928 w 4928"/>
                  <a:gd name="T51" fmla="*/ 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1395">
                    <a:moveTo>
                      <a:pt x="0" y="0"/>
                    </a:moveTo>
                    <a:lnTo>
                      <a:pt x="254" y="250"/>
                    </a:lnTo>
                    <a:lnTo>
                      <a:pt x="517" y="494"/>
                    </a:lnTo>
                    <a:lnTo>
                      <a:pt x="797" y="726"/>
                    </a:lnTo>
                    <a:lnTo>
                      <a:pt x="1102" y="939"/>
                    </a:lnTo>
                    <a:lnTo>
                      <a:pt x="1262" y="1035"/>
                    </a:lnTo>
                    <a:lnTo>
                      <a:pt x="1426" y="1123"/>
                    </a:lnTo>
                    <a:lnTo>
                      <a:pt x="1593" y="1201"/>
                    </a:lnTo>
                    <a:lnTo>
                      <a:pt x="1764" y="1267"/>
                    </a:lnTo>
                    <a:lnTo>
                      <a:pt x="1936" y="1321"/>
                    </a:lnTo>
                    <a:lnTo>
                      <a:pt x="2111" y="1361"/>
                    </a:lnTo>
                    <a:lnTo>
                      <a:pt x="2287" y="1387"/>
                    </a:lnTo>
                    <a:lnTo>
                      <a:pt x="2463" y="1395"/>
                    </a:lnTo>
                    <a:lnTo>
                      <a:pt x="2640" y="1387"/>
                    </a:lnTo>
                    <a:lnTo>
                      <a:pt x="2816" y="1361"/>
                    </a:lnTo>
                    <a:lnTo>
                      <a:pt x="2990" y="1321"/>
                    </a:lnTo>
                    <a:lnTo>
                      <a:pt x="3163" y="1267"/>
                    </a:lnTo>
                    <a:lnTo>
                      <a:pt x="3333" y="1201"/>
                    </a:lnTo>
                    <a:lnTo>
                      <a:pt x="3501" y="1123"/>
                    </a:lnTo>
                    <a:lnTo>
                      <a:pt x="3665" y="1035"/>
                    </a:lnTo>
                    <a:lnTo>
                      <a:pt x="3825" y="939"/>
                    </a:lnTo>
                    <a:lnTo>
                      <a:pt x="4129" y="726"/>
                    </a:lnTo>
                    <a:lnTo>
                      <a:pt x="4410" y="494"/>
                    </a:lnTo>
                    <a:lnTo>
                      <a:pt x="4673" y="250"/>
                    </a:lnTo>
                    <a:lnTo>
                      <a:pt x="4927" y="0"/>
                    </a:lnTo>
                    <a:lnTo>
                      <a:pt x="4928"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69" name="Line 75"/>
            <p:cNvSpPr>
              <a:spLocks noChangeAspect="1" noChangeShapeType="1"/>
            </p:cNvSpPr>
            <p:nvPr/>
          </p:nvSpPr>
          <p:spPr bwMode="auto">
            <a:xfrm>
              <a:off x="3156" y="2166"/>
              <a:ext cx="0" cy="60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76"/>
            <p:cNvSpPr>
              <a:spLocks noChangeAspect="1" noChangeShapeType="1"/>
            </p:cNvSpPr>
            <p:nvPr/>
          </p:nvSpPr>
          <p:spPr bwMode="auto">
            <a:xfrm>
              <a:off x="3690" y="2178"/>
              <a:ext cx="0" cy="576"/>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Freeform 77"/>
            <p:cNvSpPr>
              <a:spLocks noChangeAspect="1" noChangeArrowheads="1"/>
            </p:cNvSpPr>
            <p:nvPr/>
          </p:nvSpPr>
          <p:spPr bwMode="auto">
            <a:xfrm flipV="1">
              <a:off x="4222" y="2633"/>
              <a:ext cx="512" cy="145"/>
            </a:xfrm>
            <a:custGeom>
              <a:avLst/>
              <a:gdLst>
                <a:gd name="T0" fmla="*/ 4926 w 4926"/>
                <a:gd name="T1" fmla="*/ 1395 h 1395"/>
                <a:gd name="T2" fmla="*/ 4468 w 4926"/>
                <a:gd name="T3" fmla="*/ 816 h 1395"/>
                <a:gd name="T4" fmla="*/ 3878 w 4926"/>
                <a:gd name="T5" fmla="*/ 373 h 1395"/>
                <a:gd name="T6" fmla="*/ 3195 w 4926"/>
                <a:gd name="T7" fmla="*/ 95 h 1395"/>
                <a:gd name="T8" fmla="*/ 2463 w 4926"/>
                <a:gd name="T9" fmla="*/ 0 h 1395"/>
                <a:gd name="T10" fmla="*/ 1731 w 4926"/>
                <a:gd name="T11" fmla="*/ 95 h 1395"/>
                <a:gd name="T12" fmla="*/ 1048 w 4926"/>
                <a:gd name="T13" fmla="*/ 373 h 1395"/>
                <a:gd name="T14" fmla="*/ 458 w 4926"/>
                <a:gd name="T15" fmla="*/ 816 h 1395"/>
                <a:gd name="T16" fmla="*/ 0 w 4926"/>
                <a:gd name="T17" fmla="*/ 1395 h 1395"/>
                <a:gd name="T18" fmla="*/ 1 w 4926"/>
                <a:gd name="T19" fmla="*/ 1395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6" h="1395">
                  <a:moveTo>
                    <a:pt x="4926" y="1395"/>
                  </a:moveTo>
                  <a:lnTo>
                    <a:pt x="4468" y="816"/>
                  </a:lnTo>
                  <a:lnTo>
                    <a:pt x="3878" y="373"/>
                  </a:lnTo>
                  <a:lnTo>
                    <a:pt x="3195" y="95"/>
                  </a:lnTo>
                  <a:lnTo>
                    <a:pt x="2463" y="0"/>
                  </a:lnTo>
                  <a:lnTo>
                    <a:pt x="1731" y="95"/>
                  </a:lnTo>
                  <a:lnTo>
                    <a:pt x="1048" y="373"/>
                  </a:lnTo>
                  <a:lnTo>
                    <a:pt x="458" y="816"/>
                  </a:lnTo>
                  <a:lnTo>
                    <a:pt x="0" y="1395"/>
                  </a:lnTo>
                  <a:lnTo>
                    <a:pt x="1" y="139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 name="Line 78"/>
            <p:cNvSpPr>
              <a:spLocks noChangeAspect="1" noChangeShapeType="1"/>
            </p:cNvSpPr>
            <p:nvPr/>
          </p:nvSpPr>
          <p:spPr bwMode="auto">
            <a:xfrm>
              <a:off x="4236" y="2328"/>
              <a:ext cx="0" cy="318"/>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79"/>
            <p:cNvSpPr>
              <a:spLocks noChangeAspect="1" noChangeShapeType="1"/>
            </p:cNvSpPr>
            <p:nvPr/>
          </p:nvSpPr>
          <p:spPr bwMode="auto">
            <a:xfrm>
              <a:off x="4734" y="2322"/>
              <a:ext cx="0" cy="318"/>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 name="Freeform 80"/>
          <p:cNvSpPr>
            <a:spLocks noChangeAspect="1" noChangeArrowheads="1"/>
          </p:cNvSpPr>
          <p:nvPr/>
        </p:nvSpPr>
        <p:spPr bwMode="auto">
          <a:xfrm>
            <a:off x="5172386" y="5645039"/>
            <a:ext cx="731838" cy="733425"/>
          </a:xfrm>
          <a:custGeom>
            <a:avLst/>
            <a:gdLst>
              <a:gd name="T0" fmla="*/ 4927 w 4928"/>
              <a:gd name="T1" fmla="*/ 2465 h 4931"/>
              <a:gd name="T2" fmla="*/ 4843 w 4928"/>
              <a:gd name="T3" fmla="*/ 1828 h 4931"/>
              <a:gd name="T4" fmla="*/ 4597 w 4928"/>
              <a:gd name="T5" fmla="*/ 1232 h 4931"/>
              <a:gd name="T6" fmla="*/ 4205 w 4928"/>
              <a:gd name="T7" fmla="*/ 722 h 4931"/>
              <a:gd name="T8" fmla="*/ 3695 w 4928"/>
              <a:gd name="T9" fmla="*/ 330 h 4931"/>
              <a:gd name="T10" fmla="*/ 3100 w 4928"/>
              <a:gd name="T11" fmla="*/ 83 h 4931"/>
              <a:gd name="T12" fmla="*/ 2463 w 4928"/>
              <a:gd name="T13" fmla="*/ 0 h 4931"/>
              <a:gd name="T14" fmla="*/ 1826 w 4928"/>
              <a:gd name="T15" fmla="*/ 83 h 4931"/>
              <a:gd name="T16" fmla="*/ 1232 w 4928"/>
              <a:gd name="T17" fmla="*/ 330 h 4931"/>
              <a:gd name="T18" fmla="*/ 722 w 4928"/>
              <a:gd name="T19" fmla="*/ 722 h 4931"/>
              <a:gd name="T20" fmla="*/ 331 w 4928"/>
              <a:gd name="T21" fmla="*/ 1232 h 4931"/>
              <a:gd name="T22" fmla="*/ 85 w 4928"/>
              <a:gd name="T23" fmla="*/ 1828 h 4931"/>
              <a:gd name="T24" fmla="*/ 0 w 4928"/>
              <a:gd name="T25" fmla="*/ 2465 h 4931"/>
              <a:gd name="T26" fmla="*/ 85 w 4928"/>
              <a:gd name="T27" fmla="*/ 3103 h 4931"/>
              <a:gd name="T28" fmla="*/ 331 w 4928"/>
              <a:gd name="T29" fmla="*/ 3699 h 4931"/>
              <a:gd name="T30" fmla="*/ 722 w 4928"/>
              <a:gd name="T31" fmla="*/ 4209 h 4931"/>
              <a:gd name="T32" fmla="*/ 1232 w 4928"/>
              <a:gd name="T33" fmla="*/ 4601 h 4931"/>
              <a:gd name="T34" fmla="*/ 1826 w 4928"/>
              <a:gd name="T35" fmla="*/ 4848 h 4931"/>
              <a:gd name="T36" fmla="*/ 2463 w 4928"/>
              <a:gd name="T37" fmla="*/ 4931 h 4931"/>
              <a:gd name="T38" fmla="*/ 3100 w 4928"/>
              <a:gd name="T39" fmla="*/ 4848 h 4931"/>
              <a:gd name="T40" fmla="*/ 3695 w 4928"/>
              <a:gd name="T41" fmla="*/ 4601 h 4931"/>
              <a:gd name="T42" fmla="*/ 4205 w 4928"/>
              <a:gd name="T43" fmla="*/ 4209 h 4931"/>
              <a:gd name="T44" fmla="*/ 4597 w 4928"/>
              <a:gd name="T45" fmla="*/ 3699 h 4931"/>
              <a:gd name="T46" fmla="*/ 4843 w 4928"/>
              <a:gd name="T47" fmla="*/ 3103 h 4931"/>
              <a:gd name="T48" fmla="*/ 4927 w 4928"/>
              <a:gd name="T49" fmla="*/ 2465 h 4931"/>
              <a:gd name="T50" fmla="*/ 4928 w 4928"/>
              <a:gd name="T51" fmla="*/ 2465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4931">
                <a:moveTo>
                  <a:pt x="4927" y="2465"/>
                </a:moveTo>
                <a:lnTo>
                  <a:pt x="4843" y="1828"/>
                </a:lnTo>
                <a:lnTo>
                  <a:pt x="4597" y="1232"/>
                </a:lnTo>
                <a:lnTo>
                  <a:pt x="4205" y="722"/>
                </a:lnTo>
                <a:lnTo>
                  <a:pt x="3695" y="330"/>
                </a:lnTo>
                <a:lnTo>
                  <a:pt x="3100" y="83"/>
                </a:lnTo>
                <a:lnTo>
                  <a:pt x="2463" y="0"/>
                </a:lnTo>
                <a:lnTo>
                  <a:pt x="1826" y="83"/>
                </a:lnTo>
                <a:lnTo>
                  <a:pt x="1232" y="330"/>
                </a:lnTo>
                <a:lnTo>
                  <a:pt x="722" y="722"/>
                </a:lnTo>
                <a:lnTo>
                  <a:pt x="331" y="1232"/>
                </a:lnTo>
                <a:lnTo>
                  <a:pt x="85" y="1828"/>
                </a:lnTo>
                <a:lnTo>
                  <a:pt x="0" y="2465"/>
                </a:lnTo>
                <a:lnTo>
                  <a:pt x="85" y="3103"/>
                </a:lnTo>
                <a:lnTo>
                  <a:pt x="331" y="3699"/>
                </a:lnTo>
                <a:lnTo>
                  <a:pt x="722" y="4209"/>
                </a:lnTo>
                <a:lnTo>
                  <a:pt x="1232" y="4601"/>
                </a:lnTo>
                <a:lnTo>
                  <a:pt x="1826" y="4848"/>
                </a:lnTo>
                <a:lnTo>
                  <a:pt x="2463" y="4931"/>
                </a:lnTo>
                <a:lnTo>
                  <a:pt x="3100" y="4848"/>
                </a:lnTo>
                <a:lnTo>
                  <a:pt x="3695" y="4601"/>
                </a:lnTo>
                <a:lnTo>
                  <a:pt x="4205" y="4209"/>
                </a:lnTo>
                <a:lnTo>
                  <a:pt x="4597" y="3699"/>
                </a:lnTo>
                <a:lnTo>
                  <a:pt x="4843" y="3103"/>
                </a:lnTo>
                <a:lnTo>
                  <a:pt x="4927" y="2465"/>
                </a:lnTo>
                <a:lnTo>
                  <a:pt x="4928" y="246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1" name="Freeform 81"/>
          <p:cNvSpPr>
            <a:spLocks noChangeAspect="1" noChangeArrowheads="1"/>
          </p:cNvSpPr>
          <p:nvPr/>
        </p:nvSpPr>
        <p:spPr bwMode="auto">
          <a:xfrm>
            <a:off x="4867586" y="6438788"/>
            <a:ext cx="1341438" cy="1588"/>
          </a:xfrm>
          <a:custGeom>
            <a:avLst/>
            <a:gdLst>
              <a:gd name="T0" fmla="*/ 0 w 9032"/>
              <a:gd name="T1" fmla="*/ 0 h 1588"/>
              <a:gd name="T2" fmla="*/ 9031 w 9032"/>
              <a:gd name="T3" fmla="*/ 0 h 1588"/>
              <a:gd name="T4" fmla="*/ 9032 w 9032"/>
              <a:gd name="T5" fmla="*/ 0 h 1588"/>
            </a:gdLst>
            <a:ahLst/>
            <a:cxnLst>
              <a:cxn ang="0">
                <a:pos x="T0" y="T1"/>
              </a:cxn>
              <a:cxn ang="0">
                <a:pos x="T2" y="T3"/>
              </a:cxn>
              <a:cxn ang="0">
                <a:pos x="T4" y="T5"/>
              </a:cxn>
            </a:cxnLst>
            <a:rect l="0" t="0" r="r" b="b"/>
            <a:pathLst>
              <a:path w="9032" h="1588">
                <a:moveTo>
                  <a:pt x="0" y="0"/>
                </a:moveTo>
                <a:lnTo>
                  <a:pt x="9031" y="0"/>
                </a:lnTo>
                <a:lnTo>
                  <a:pt x="9032" y="0"/>
                </a:lnTo>
              </a:path>
            </a:pathLst>
          </a:cu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2" name="Freeform 82"/>
          <p:cNvSpPr>
            <a:spLocks noChangeAspect="1" noChangeArrowheads="1"/>
          </p:cNvSpPr>
          <p:nvPr/>
        </p:nvSpPr>
        <p:spPr bwMode="auto">
          <a:xfrm>
            <a:off x="4867586" y="5584713"/>
            <a:ext cx="1341438" cy="1588"/>
          </a:xfrm>
          <a:custGeom>
            <a:avLst/>
            <a:gdLst>
              <a:gd name="T0" fmla="*/ 9031 w 9031"/>
              <a:gd name="T1" fmla="*/ 0 h 1588"/>
              <a:gd name="T2" fmla="*/ 0 w 9031"/>
              <a:gd name="T3" fmla="*/ 0 h 1588"/>
              <a:gd name="T4" fmla="*/ 1 w 9031"/>
              <a:gd name="T5" fmla="*/ 0 h 1588"/>
            </a:gdLst>
            <a:ahLst/>
            <a:cxnLst>
              <a:cxn ang="0">
                <a:pos x="T0" y="T1"/>
              </a:cxn>
              <a:cxn ang="0">
                <a:pos x="T2" y="T3"/>
              </a:cxn>
              <a:cxn ang="0">
                <a:pos x="T4" y="T5"/>
              </a:cxn>
            </a:cxnLst>
            <a:rect l="0" t="0" r="r" b="b"/>
            <a:pathLst>
              <a:path w="9031" h="1588">
                <a:moveTo>
                  <a:pt x="9031" y="0"/>
                </a:moveTo>
                <a:lnTo>
                  <a:pt x="0" y="0"/>
                </a:lnTo>
                <a:lnTo>
                  <a:pt x="1" y="0"/>
                </a:lnTo>
              </a:path>
            </a:pathLst>
          </a:cu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3" name="Freeform 83"/>
          <p:cNvSpPr>
            <a:spLocks noChangeAspect="1" noChangeArrowheads="1"/>
          </p:cNvSpPr>
          <p:nvPr/>
        </p:nvSpPr>
        <p:spPr bwMode="auto">
          <a:xfrm>
            <a:off x="6769412" y="4057538"/>
            <a:ext cx="854075" cy="852488"/>
          </a:xfrm>
          <a:custGeom>
            <a:avLst/>
            <a:gdLst>
              <a:gd name="T0" fmla="*/ 5746 w 5747"/>
              <a:gd name="T1" fmla="*/ 2877 h 5754"/>
              <a:gd name="T2" fmla="*/ 5648 w 5747"/>
              <a:gd name="T3" fmla="*/ 2132 h 5754"/>
              <a:gd name="T4" fmla="*/ 5361 w 5747"/>
              <a:gd name="T5" fmla="*/ 1439 h 5754"/>
              <a:gd name="T6" fmla="*/ 4905 w 5747"/>
              <a:gd name="T7" fmla="*/ 842 h 5754"/>
              <a:gd name="T8" fmla="*/ 4309 w 5747"/>
              <a:gd name="T9" fmla="*/ 386 h 5754"/>
              <a:gd name="T10" fmla="*/ 3617 w 5747"/>
              <a:gd name="T11" fmla="*/ 98 h 5754"/>
              <a:gd name="T12" fmla="*/ 2873 w 5747"/>
              <a:gd name="T13" fmla="*/ 0 h 5754"/>
              <a:gd name="T14" fmla="*/ 2129 w 5747"/>
              <a:gd name="T15" fmla="*/ 98 h 5754"/>
              <a:gd name="T16" fmla="*/ 1436 w 5747"/>
              <a:gd name="T17" fmla="*/ 386 h 5754"/>
              <a:gd name="T18" fmla="*/ 841 w 5747"/>
              <a:gd name="T19" fmla="*/ 842 h 5754"/>
              <a:gd name="T20" fmla="*/ 385 w 5747"/>
              <a:gd name="T21" fmla="*/ 1439 h 5754"/>
              <a:gd name="T22" fmla="*/ 98 w 5747"/>
              <a:gd name="T23" fmla="*/ 2132 h 5754"/>
              <a:gd name="T24" fmla="*/ 0 w 5747"/>
              <a:gd name="T25" fmla="*/ 2877 h 5754"/>
              <a:gd name="T26" fmla="*/ 98 w 5747"/>
              <a:gd name="T27" fmla="*/ 3621 h 5754"/>
              <a:gd name="T28" fmla="*/ 385 w 5747"/>
              <a:gd name="T29" fmla="*/ 4315 h 5754"/>
              <a:gd name="T30" fmla="*/ 841 w 5747"/>
              <a:gd name="T31" fmla="*/ 4911 h 5754"/>
              <a:gd name="T32" fmla="*/ 1436 w 5747"/>
              <a:gd name="T33" fmla="*/ 5368 h 5754"/>
              <a:gd name="T34" fmla="*/ 2129 w 5747"/>
              <a:gd name="T35" fmla="*/ 5656 h 5754"/>
              <a:gd name="T36" fmla="*/ 2873 w 5747"/>
              <a:gd name="T37" fmla="*/ 5754 h 5754"/>
              <a:gd name="T38" fmla="*/ 3617 w 5747"/>
              <a:gd name="T39" fmla="*/ 5656 h 5754"/>
              <a:gd name="T40" fmla="*/ 4309 w 5747"/>
              <a:gd name="T41" fmla="*/ 5368 h 5754"/>
              <a:gd name="T42" fmla="*/ 4905 w 5747"/>
              <a:gd name="T43" fmla="*/ 4911 h 5754"/>
              <a:gd name="T44" fmla="*/ 5361 w 5747"/>
              <a:gd name="T45" fmla="*/ 4315 h 5754"/>
              <a:gd name="T46" fmla="*/ 5648 w 5747"/>
              <a:gd name="T47" fmla="*/ 3621 h 5754"/>
              <a:gd name="T48" fmla="*/ 5746 w 5747"/>
              <a:gd name="T49" fmla="*/ 2877 h 5754"/>
              <a:gd name="T50" fmla="*/ 5747 w 5747"/>
              <a:gd name="T51" fmla="*/ 2877 h 5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47" h="5754">
                <a:moveTo>
                  <a:pt x="5746" y="2877"/>
                </a:moveTo>
                <a:lnTo>
                  <a:pt x="5648" y="2132"/>
                </a:lnTo>
                <a:lnTo>
                  <a:pt x="5361" y="1439"/>
                </a:lnTo>
                <a:lnTo>
                  <a:pt x="4905" y="842"/>
                </a:lnTo>
                <a:lnTo>
                  <a:pt x="4309" y="386"/>
                </a:lnTo>
                <a:lnTo>
                  <a:pt x="3617" y="98"/>
                </a:lnTo>
                <a:lnTo>
                  <a:pt x="2873" y="0"/>
                </a:lnTo>
                <a:lnTo>
                  <a:pt x="2129" y="98"/>
                </a:lnTo>
                <a:lnTo>
                  <a:pt x="1436" y="386"/>
                </a:lnTo>
                <a:lnTo>
                  <a:pt x="841" y="842"/>
                </a:lnTo>
                <a:lnTo>
                  <a:pt x="385" y="1439"/>
                </a:lnTo>
                <a:lnTo>
                  <a:pt x="98" y="2132"/>
                </a:lnTo>
                <a:lnTo>
                  <a:pt x="0" y="2877"/>
                </a:lnTo>
                <a:lnTo>
                  <a:pt x="98" y="3621"/>
                </a:lnTo>
                <a:lnTo>
                  <a:pt x="385" y="4315"/>
                </a:lnTo>
                <a:lnTo>
                  <a:pt x="841" y="4911"/>
                </a:lnTo>
                <a:lnTo>
                  <a:pt x="1436" y="5368"/>
                </a:lnTo>
                <a:lnTo>
                  <a:pt x="2129" y="5656"/>
                </a:lnTo>
                <a:lnTo>
                  <a:pt x="2873" y="5754"/>
                </a:lnTo>
                <a:lnTo>
                  <a:pt x="3617" y="5656"/>
                </a:lnTo>
                <a:lnTo>
                  <a:pt x="4309" y="5368"/>
                </a:lnTo>
                <a:lnTo>
                  <a:pt x="4905" y="4911"/>
                </a:lnTo>
                <a:lnTo>
                  <a:pt x="5361" y="4315"/>
                </a:lnTo>
                <a:lnTo>
                  <a:pt x="5648" y="3621"/>
                </a:lnTo>
                <a:lnTo>
                  <a:pt x="5746" y="2877"/>
                </a:lnTo>
                <a:lnTo>
                  <a:pt x="5747" y="2877"/>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4" name="Freeform 84"/>
          <p:cNvSpPr>
            <a:spLocks noChangeAspect="1" noChangeArrowheads="1"/>
          </p:cNvSpPr>
          <p:nvPr/>
        </p:nvSpPr>
        <p:spPr bwMode="auto">
          <a:xfrm>
            <a:off x="5537511" y="4086113"/>
            <a:ext cx="1588" cy="39688"/>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5" name="Freeform 85"/>
          <p:cNvSpPr>
            <a:spLocks noChangeAspect="1" noChangeArrowheads="1"/>
          </p:cNvSpPr>
          <p:nvPr/>
        </p:nvSpPr>
        <p:spPr bwMode="auto">
          <a:xfrm>
            <a:off x="5537511" y="4162314"/>
            <a:ext cx="1588" cy="195263"/>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6" name="Freeform 86"/>
          <p:cNvSpPr>
            <a:spLocks noChangeAspect="1" noChangeArrowheads="1"/>
          </p:cNvSpPr>
          <p:nvPr/>
        </p:nvSpPr>
        <p:spPr bwMode="auto">
          <a:xfrm>
            <a:off x="5537511" y="4395677"/>
            <a:ext cx="1588" cy="39687"/>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7" name="Freeform 87"/>
          <p:cNvSpPr>
            <a:spLocks noChangeAspect="1" noChangeArrowheads="1"/>
          </p:cNvSpPr>
          <p:nvPr/>
        </p:nvSpPr>
        <p:spPr bwMode="auto">
          <a:xfrm>
            <a:off x="5537511" y="4473464"/>
            <a:ext cx="1588" cy="193675"/>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8" name="Freeform 88"/>
          <p:cNvSpPr>
            <a:spLocks noChangeAspect="1" noChangeArrowheads="1"/>
          </p:cNvSpPr>
          <p:nvPr/>
        </p:nvSpPr>
        <p:spPr bwMode="auto">
          <a:xfrm>
            <a:off x="5537511" y="4705239"/>
            <a:ext cx="1588" cy="41275"/>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9" name="Freeform 89"/>
          <p:cNvSpPr>
            <a:spLocks noChangeAspect="1" noChangeArrowheads="1"/>
          </p:cNvSpPr>
          <p:nvPr/>
        </p:nvSpPr>
        <p:spPr bwMode="auto">
          <a:xfrm>
            <a:off x="6053450" y="4484577"/>
            <a:ext cx="223837" cy="1587"/>
          </a:xfrm>
          <a:custGeom>
            <a:avLst/>
            <a:gdLst>
              <a:gd name="T0" fmla="*/ 1507 w 1507"/>
              <a:gd name="T1" fmla="*/ 0 h 1587"/>
              <a:gd name="T2" fmla="*/ 0 w 1507"/>
              <a:gd name="T3" fmla="*/ 0 h 1587"/>
              <a:gd name="T4" fmla="*/ 1 w 1507"/>
              <a:gd name="T5" fmla="*/ 0 h 1587"/>
            </a:gdLst>
            <a:ahLst/>
            <a:cxnLst>
              <a:cxn ang="0">
                <a:pos x="T0" y="T1"/>
              </a:cxn>
              <a:cxn ang="0">
                <a:pos x="T2" y="T3"/>
              </a:cxn>
              <a:cxn ang="0">
                <a:pos x="T4" y="T5"/>
              </a:cxn>
            </a:cxnLst>
            <a:rect l="0" t="0" r="r" b="b"/>
            <a:pathLst>
              <a:path w="1507" h="1587">
                <a:moveTo>
                  <a:pt x="1507"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0" name="Freeform 90"/>
          <p:cNvSpPr>
            <a:spLocks noChangeAspect="1" noChangeArrowheads="1"/>
          </p:cNvSpPr>
          <p:nvPr/>
        </p:nvSpPr>
        <p:spPr bwMode="auto">
          <a:xfrm>
            <a:off x="5975661" y="4484577"/>
            <a:ext cx="38100" cy="1587"/>
          </a:xfrm>
          <a:custGeom>
            <a:avLst/>
            <a:gdLst>
              <a:gd name="T0" fmla="*/ 260 w 260"/>
              <a:gd name="T1" fmla="*/ 0 h 1587"/>
              <a:gd name="T2" fmla="*/ 0 w 260"/>
              <a:gd name="T3" fmla="*/ 0 h 1587"/>
              <a:gd name="T4" fmla="*/ 1 w 260"/>
              <a:gd name="T5" fmla="*/ 0 h 1587"/>
            </a:gdLst>
            <a:ahLst/>
            <a:cxnLst>
              <a:cxn ang="0">
                <a:pos x="T0" y="T1"/>
              </a:cxn>
              <a:cxn ang="0">
                <a:pos x="T2" y="T3"/>
              </a:cxn>
              <a:cxn ang="0">
                <a:pos x="T4" y="T5"/>
              </a:cxn>
            </a:cxnLst>
            <a:rect l="0" t="0" r="r" b="b"/>
            <a:pathLst>
              <a:path w="260" h="1587">
                <a:moveTo>
                  <a:pt x="260"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1" name="Freeform 91"/>
          <p:cNvSpPr>
            <a:spLocks noChangeAspect="1" noChangeArrowheads="1"/>
          </p:cNvSpPr>
          <p:nvPr/>
        </p:nvSpPr>
        <p:spPr bwMode="auto">
          <a:xfrm>
            <a:off x="5743887" y="4484577"/>
            <a:ext cx="193675" cy="1587"/>
          </a:xfrm>
          <a:custGeom>
            <a:avLst/>
            <a:gdLst>
              <a:gd name="T0" fmla="*/ 1304 w 1304"/>
              <a:gd name="T1" fmla="*/ 0 h 1587"/>
              <a:gd name="T2" fmla="*/ 0 w 1304"/>
              <a:gd name="T3" fmla="*/ 0 h 1587"/>
              <a:gd name="T4" fmla="*/ 1 w 1304"/>
              <a:gd name="T5" fmla="*/ 0 h 1587"/>
            </a:gdLst>
            <a:ahLst/>
            <a:cxnLst>
              <a:cxn ang="0">
                <a:pos x="T0" y="T1"/>
              </a:cxn>
              <a:cxn ang="0">
                <a:pos x="T2" y="T3"/>
              </a:cxn>
              <a:cxn ang="0">
                <a:pos x="T4" y="T5"/>
              </a:cxn>
            </a:cxnLst>
            <a:rect l="0" t="0" r="r" b="b"/>
            <a:pathLst>
              <a:path w="1304" h="1587">
                <a:moveTo>
                  <a:pt x="1304"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2" name="Freeform 92"/>
          <p:cNvSpPr>
            <a:spLocks noChangeAspect="1" noChangeArrowheads="1"/>
          </p:cNvSpPr>
          <p:nvPr/>
        </p:nvSpPr>
        <p:spPr bwMode="auto">
          <a:xfrm>
            <a:off x="5666099" y="4484577"/>
            <a:ext cx="38100" cy="1587"/>
          </a:xfrm>
          <a:custGeom>
            <a:avLst/>
            <a:gdLst>
              <a:gd name="T0" fmla="*/ 261 w 261"/>
              <a:gd name="T1" fmla="*/ 0 h 1587"/>
              <a:gd name="T2" fmla="*/ 0 w 261"/>
              <a:gd name="T3" fmla="*/ 0 h 1587"/>
              <a:gd name="T4" fmla="*/ 1 w 261"/>
              <a:gd name="T5" fmla="*/ 0 h 1587"/>
            </a:gdLst>
            <a:ahLst/>
            <a:cxnLst>
              <a:cxn ang="0">
                <a:pos x="T0" y="T1"/>
              </a:cxn>
              <a:cxn ang="0">
                <a:pos x="T2" y="T3"/>
              </a:cxn>
              <a:cxn ang="0">
                <a:pos x="T4" y="T5"/>
              </a:cxn>
            </a:cxnLst>
            <a:rect l="0" t="0" r="r" b="b"/>
            <a:pathLst>
              <a:path w="261" h="1587">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3" name="Freeform 93"/>
          <p:cNvSpPr>
            <a:spLocks noChangeAspect="1" noChangeArrowheads="1"/>
          </p:cNvSpPr>
          <p:nvPr/>
        </p:nvSpPr>
        <p:spPr bwMode="auto">
          <a:xfrm>
            <a:off x="5434325" y="4484577"/>
            <a:ext cx="192087" cy="1587"/>
          </a:xfrm>
          <a:custGeom>
            <a:avLst/>
            <a:gdLst>
              <a:gd name="T0" fmla="*/ 1304 w 1304"/>
              <a:gd name="T1" fmla="*/ 0 h 1587"/>
              <a:gd name="T2" fmla="*/ 0 w 1304"/>
              <a:gd name="T3" fmla="*/ 0 h 1587"/>
              <a:gd name="T4" fmla="*/ 1 w 1304"/>
              <a:gd name="T5" fmla="*/ 0 h 1587"/>
            </a:gdLst>
            <a:ahLst/>
            <a:cxnLst>
              <a:cxn ang="0">
                <a:pos x="T0" y="T1"/>
              </a:cxn>
              <a:cxn ang="0">
                <a:pos x="T2" y="T3"/>
              </a:cxn>
              <a:cxn ang="0">
                <a:pos x="T4" y="T5"/>
              </a:cxn>
            </a:cxnLst>
            <a:rect l="0" t="0" r="r" b="b"/>
            <a:pathLst>
              <a:path w="1304" h="1587">
                <a:moveTo>
                  <a:pt x="1304"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4" name="Freeform 94"/>
          <p:cNvSpPr>
            <a:spLocks noChangeAspect="1" noChangeArrowheads="1"/>
          </p:cNvSpPr>
          <p:nvPr/>
        </p:nvSpPr>
        <p:spPr bwMode="auto">
          <a:xfrm>
            <a:off x="5356536" y="4484577"/>
            <a:ext cx="38100" cy="1587"/>
          </a:xfrm>
          <a:custGeom>
            <a:avLst/>
            <a:gdLst>
              <a:gd name="T0" fmla="*/ 260 w 260"/>
              <a:gd name="T1" fmla="*/ 0 h 1587"/>
              <a:gd name="T2" fmla="*/ 0 w 260"/>
              <a:gd name="T3" fmla="*/ 0 h 1587"/>
              <a:gd name="T4" fmla="*/ 1 w 260"/>
              <a:gd name="T5" fmla="*/ 0 h 1587"/>
            </a:gdLst>
            <a:ahLst/>
            <a:cxnLst>
              <a:cxn ang="0">
                <a:pos x="T0" y="T1"/>
              </a:cxn>
              <a:cxn ang="0">
                <a:pos x="T2" y="T3"/>
              </a:cxn>
              <a:cxn ang="0">
                <a:pos x="T4" y="T5"/>
              </a:cxn>
            </a:cxnLst>
            <a:rect l="0" t="0" r="r" b="b"/>
            <a:pathLst>
              <a:path w="260" h="1587">
                <a:moveTo>
                  <a:pt x="260"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5" name="Freeform 95"/>
          <p:cNvSpPr>
            <a:spLocks noChangeAspect="1" noChangeArrowheads="1"/>
          </p:cNvSpPr>
          <p:nvPr/>
        </p:nvSpPr>
        <p:spPr bwMode="auto">
          <a:xfrm>
            <a:off x="5124762" y="4484577"/>
            <a:ext cx="193675" cy="1587"/>
          </a:xfrm>
          <a:custGeom>
            <a:avLst/>
            <a:gdLst>
              <a:gd name="T0" fmla="*/ 1303 w 1303"/>
              <a:gd name="T1" fmla="*/ 0 h 1587"/>
              <a:gd name="T2" fmla="*/ 0 w 1303"/>
              <a:gd name="T3" fmla="*/ 0 h 1587"/>
              <a:gd name="T4" fmla="*/ 1 w 1303"/>
              <a:gd name="T5" fmla="*/ 0 h 1587"/>
            </a:gdLst>
            <a:ahLst/>
            <a:cxnLst>
              <a:cxn ang="0">
                <a:pos x="T0" y="T1"/>
              </a:cxn>
              <a:cxn ang="0">
                <a:pos x="T2" y="T3"/>
              </a:cxn>
              <a:cxn ang="0">
                <a:pos x="T4" y="T5"/>
              </a:cxn>
            </a:cxnLst>
            <a:rect l="0" t="0" r="r" b="b"/>
            <a:pathLst>
              <a:path w="1303" h="1587">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6" name="Freeform 96"/>
          <p:cNvSpPr>
            <a:spLocks noChangeAspect="1" noChangeArrowheads="1"/>
          </p:cNvSpPr>
          <p:nvPr/>
        </p:nvSpPr>
        <p:spPr bwMode="auto">
          <a:xfrm>
            <a:off x="5045386" y="4484577"/>
            <a:ext cx="39688" cy="1587"/>
          </a:xfrm>
          <a:custGeom>
            <a:avLst/>
            <a:gdLst>
              <a:gd name="T0" fmla="*/ 261 w 261"/>
              <a:gd name="T1" fmla="*/ 0 h 1587"/>
              <a:gd name="T2" fmla="*/ 0 w 261"/>
              <a:gd name="T3" fmla="*/ 0 h 1587"/>
              <a:gd name="T4" fmla="*/ 1 w 261"/>
              <a:gd name="T5" fmla="*/ 0 h 1587"/>
            </a:gdLst>
            <a:ahLst/>
            <a:cxnLst>
              <a:cxn ang="0">
                <a:pos x="T0" y="T1"/>
              </a:cxn>
              <a:cxn ang="0">
                <a:pos x="T2" y="T3"/>
              </a:cxn>
              <a:cxn ang="0">
                <a:pos x="T4" y="T5"/>
              </a:cxn>
            </a:cxnLst>
            <a:rect l="0" t="0" r="r" b="b"/>
            <a:pathLst>
              <a:path w="261" h="1587">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7" name="Line 97"/>
          <p:cNvSpPr>
            <a:spLocks noChangeAspect="1" noChangeShapeType="1"/>
          </p:cNvSpPr>
          <p:nvPr/>
        </p:nvSpPr>
        <p:spPr bwMode="auto">
          <a:xfrm>
            <a:off x="7888433" y="3326268"/>
            <a:ext cx="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Freeform 98"/>
          <p:cNvSpPr>
            <a:spLocks noChangeAspect="1" noChangeArrowheads="1"/>
          </p:cNvSpPr>
          <p:nvPr/>
        </p:nvSpPr>
        <p:spPr bwMode="auto">
          <a:xfrm>
            <a:off x="7196449" y="3722577"/>
            <a:ext cx="0" cy="192087"/>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9" name="Freeform 99"/>
          <p:cNvSpPr>
            <a:spLocks noChangeAspect="1" noChangeArrowheads="1"/>
          </p:cNvSpPr>
          <p:nvPr/>
        </p:nvSpPr>
        <p:spPr bwMode="auto">
          <a:xfrm>
            <a:off x="7196449" y="3954352"/>
            <a:ext cx="0" cy="39687"/>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0" name="Freeform 100"/>
          <p:cNvSpPr>
            <a:spLocks noChangeAspect="1" noChangeArrowheads="1"/>
          </p:cNvSpPr>
          <p:nvPr/>
        </p:nvSpPr>
        <p:spPr bwMode="auto">
          <a:xfrm>
            <a:off x="7196449" y="4030551"/>
            <a:ext cx="0" cy="195262"/>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1" name="Freeform 101"/>
          <p:cNvSpPr>
            <a:spLocks noChangeAspect="1" noChangeArrowheads="1"/>
          </p:cNvSpPr>
          <p:nvPr/>
        </p:nvSpPr>
        <p:spPr bwMode="auto">
          <a:xfrm>
            <a:off x="7196449" y="4263913"/>
            <a:ext cx="0" cy="39688"/>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2" name="Freeform 102"/>
          <p:cNvSpPr>
            <a:spLocks noChangeAspect="1" noChangeArrowheads="1"/>
          </p:cNvSpPr>
          <p:nvPr/>
        </p:nvSpPr>
        <p:spPr bwMode="auto">
          <a:xfrm>
            <a:off x="7196449" y="4341702"/>
            <a:ext cx="0" cy="193675"/>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3" name="Freeform 103"/>
          <p:cNvSpPr>
            <a:spLocks noChangeAspect="1" noChangeArrowheads="1"/>
          </p:cNvSpPr>
          <p:nvPr/>
        </p:nvSpPr>
        <p:spPr bwMode="auto">
          <a:xfrm>
            <a:off x="7196449" y="4575063"/>
            <a:ext cx="0" cy="39688"/>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4" name="Freeform 104"/>
          <p:cNvSpPr>
            <a:spLocks noChangeAspect="1" noChangeArrowheads="1"/>
          </p:cNvSpPr>
          <p:nvPr/>
        </p:nvSpPr>
        <p:spPr bwMode="auto">
          <a:xfrm>
            <a:off x="6058211" y="6014926"/>
            <a:ext cx="228600" cy="0"/>
          </a:xfrm>
          <a:custGeom>
            <a:avLst/>
            <a:gdLst>
              <a:gd name="T0" fmla="*/ 1538 w 1538"/>
              <a:gd name="T1" fmla="*/ 0 h 1"/>
              <a:gd name="T2" fmla="*/ 0 w 1538"/>
              <a:gd name="T3" fmla="*/ 0 h 1"/>
              <a:gd name="T4" fmla="*/ 1 w 1538"/>
              <a:gd name="T5" fmla="*/ 0 h 1"/>
            </a:gdLst>
            <a:ahLst/>
            <a:cxnLst>
              <a:cxn ang="0">
                <a:pos x="T0" y="T1"/>
              </a:cxn>
              <a:cxn ang="0">
                <a:pos x="T2" y="T3"/>
              </a:cxn>
              <a:cxn ang="0">
                <a:pos x="T4" y="T5"/>
              </a:cxn>
            </a:cxnLst>
            <a:rect l="0" t="0" r="r" b="b"/>
            <a:pathLst>
              <a:path w="1538" h="1">
                <a:moveTo>
                  <a:pt x="1538"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5" name="Freeform 105"/>
          <p:cNvSpPr>
            <a:spLocks noChangeAspect="1" noChangeArrowheads="1"/>
          </p:cNvSpPr>
          <p:nvPr/>
        </p:nvSpPr>
        <p:spPr bwMode="auto">
          <a:xfrm>
            <a:off x="5980424" y="6014926"/>
            <a:ext cx="38100" cy="0"/>
          </a:xfrm>
          <a:custGeom>
            <a:avLst/>
            <a:gdLst>
              <a:gd name="T0" fmla="*/ 262 w 262"/>
              <a:gd name="T1" fmla="*/ 0 h 1"/>
              <a:gd name="T2" fmla="*/ 0 w 262"/>
              <a:gd name="T3" fmla="*/ 0 h 1"/>
              <a:gd name="T4" fmla="*/ 1 w 262"/>
              <a:gd name="T5" fmla="*/ 0 h 1"/>
            </a:gdLst>
            <a:ahLst/>
            <a:cxnLst>
              <a:cxn ang="0">
                <a:pos x="T0" y="T1"/>
              </a:cxn>
              <a:cxn ang="0">
                <a:pos x="T2" y="T3"/>
              </a:cxn>
              <a:cxn ang="0">
                <a:pos x="T4" y="T5"/>
              </a:cxn>
            </a:cxnLst>
            <a:rect l="0" t="0" r="r" b="b"/>
            <a:pathLst>
              <a:path w="262" h="1">
                <a:moveTo>
                  <a:pt x="262"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6" name="Freeform 106"/>
          <p:cNvSpPr>
            <a:spLocks noChangeAspect="1" noChangeArrowheads="1"/>
          </p:cNvSpPr>
          <p:nvPr/>
        </p:nvSpPr>
        <p:spPr bwMode="auto">
          <a:xfrm>
            <a:off x="5748650" y="6014926"/>
            <a:ext cx="192087" cy="0"/>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7" name="Freeform 107"/>
          <p:cNvSpPr>
            <a:spLocks noChangeAspect="1" noChangeArrowheads="1"/>
          </p:cNvSpPr>
          <p:nvPr/>
        </p:nvSpPr>
        <p:spPr bwMode="auto">
          <a:xfrm>
            <a:off x="5670861" y="6014926"/>
            <a:ext cx="38100" cy="0"/>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8" name="Freeform 108"/>
          <p:cNvSpPr>
            <a:spLocks noChangeAspect="1" noChangeArrowheads="1"/>
          </p:cNvSpPr>
          <p:nvPr/>
        </p:nvSpPr>
        <p:spPr bwMode="auto">
          <a:xfrm>
            <a:off x="5437500" y="6014926"/>
            <a:ext cx="193675" cy="0"/>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9" name="Freeform 109"/>
          <p:cNvSpPr>
            <a:spLocks noChangeAspect="1" noChangeArrowheads="1"/>
          </p:cNvSpPr>
          <p:nvPr/>
        </p:nvSpPr>
        <p:spPr bwMode="auto">
          <a:xfrm>
            <a:off x="5361299" y="6014926"/>
            <a:ext cx="38100" cy="0"/>
          </a:xfrm>
          <a:custGeom>
            <a:avLst/>
            <a:gdLst>
              <a:gd name="T0" fmla="*/ 262 w 262"/>
              <a:gd name="T1" fmla="*/ 0 h 1"/>
              <a:gd name="T2" fmla="*/ 0 w 262"/>
              <a:gd name="T3" fmla="*/ 0 h 1"/>
              <a:gd name="T4" fmla="*/ 1 w 262"/>
              <a:gd name="T5" fmla="*/ 0 h 1"/>
            </a:gdLst>
            <a:ahLst/>
            <a:cxnLst>
              <a:cxn ang="0">
                <a:pos x="T0" y="T1"/>
              </a:cxn>
              <a:cxn ang="0">
                <a:pos x="T2" y="T3"/>
              </a:cxn>
              <a:cxn ang="0">
                <a:pos x="T4" y="T5"/>
              </a:cxn>
            </a:cxnLst>
            <a:rect l="0" t="0" r="r" b="b"/>
            <a:pathLst>
              <a:path w="262" h="1">
                <a:moveTo>
                  <a:pt x="262"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0" name="Freeform 110"/>
          <p:cNvSpPr>
            <a:spLocks noChangeAspect="1" noChangeArrowheads="1"/>
          </p:cNvSpPr>
          <p:nvPr/>
        </p:nvSpPr>
        <p:spPr bwMode="auto">
          <a:xfrm>
            <a:off x="5129525" y="6014926"/>
            <a:ext cx="192087" cy="0"/>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1" name="Freeform 111"/>
          <p:cNvSpPr>
            <a:spLocks noChangeAspect="1" noChangeArrowheads="1"/>
          </p:cNvSpPr>
          <p:nvPr/>
        </p:nvSpPr>
        <p:spPr bwMode="auto">
          <a:xfrm>
            <a:off x="5050150" y="6014926"/>
            <a:ext cx="39687" cy="0"/>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2" name="Freeform 112"/>
          <p:cNvSpPr>
            <a:spLocks noChangeAspect="1" noChangeArrowheads="1"/>
          </p:cNvSpPr>
          <p:nvPr/>
        </p:nvSpPr>
        <p:spPr bwMode="auto">
          <a:xfrm>
            <a:off x="4785036" y="6014926"/>
            <a:ext cx="228600" cy="0"/>
          </a:xfrm>
          <a:custGeom>
            <a:avLst/>
            <a:gdLst>
              <a:gd name="T0" fmla="*/ 1538 w 1538"/>
              <a:gd name="T1" fmla="*/ 0 h 1"/>
              <a:gd name="T2" fmla="*/ 0 w 1538"/>
              <a:gd name="T3" fmla="*/ 0 h 1"/>
              <a:gd name="T4" fmla="*/ 1 w 1538"/>
              <a:gd name="T5" fmla="*/ 0 h 1"/>
            </a:gdLst>
            <a:ahLst/>
            <a:cxnLst>
              <a:cxn ang="0">
                <a:pos x="T0" y="T1"/>
              </a:cxn>
              <a:cxn ang="0">
                <a:pos x="T2" y="T3"/>
              </a:cxn>
              <a:cxn ang="0">
                <a:pos x="T4" y="T5"/>
              </a:cxn>
            </a:cxnLst>
            <a:rect l="0" t="0" r="r" b="b"/>
            <a:pathLst>
              <a:path w="1538" h="1">
                <a:moveTo>
                  <a:pt x="1538"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3" name="Freeform 113"/>
          <p:cNvSpPr>
            <a:spLocks noChangeAspect="1" noChangeArrowheads="1"/>
          </p:cNvSpPr>
          <p:nvPr/>
        </p:nvSpPr>
        <p:spPr bwMode="auto">
          <a:xfrm>
            <a:off x="5537511" y="5856177"/>
            <a:ext cx="1588" cy="39687"/>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4" name="Freeform 114"/>
          <p:cNvSpPr>
            <a:spLocks noChangeAspect="1" noChangeArrowheads="1"/>
          </p:cNvSpPr>
          <p:nvPr/>
        </p:nvSpPr>
        <p:spPr bwMode="auto">
          <a:xfrm>
            <a:off x="5537511" y="5932376"/>
            <a:ext cx="1588" cy="195262"/>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5" name="Freeform 115"/>
          <p:cNvSpPr>
            <a:spLocks noChangeAspect="1" noChangeArrowheads="1"/>
          </p:cNvSpPr>
          <p:nvPr/>
        </p:nvSpPr>
        <p:spPr bwMode="auto">
          <a:xfrm>
            <a:off x="5537511" y="6165738"/>
            <a:ext cx="1588" cy="38100"/>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6" name="Freeform 116"/>
          <p:cNvSpPr>
            <a:spLocks noChangeAspect="1" noChangeArrowheads="1"/>
          </p:cNvSpPr>
          <p:nvPr/>
        </p:nvSpPr>
        <p:spPr bwMode="auto">
          <a:xfrm>
            <a:off x="6988486" y="4484577"/>
            <a:ext cx="39688" cy="1587"/>
          </a:xfrm>
          <a:custGeom>
            <a:avLst/>
            <a:gdLst>
              <a:gd name="T0" fmla="*/ 0 w 262"/>
              <a:gd name="T1" fmla="*/ 0 h 1587"/>
              <a:gd name="T2" fmla="*/ 261 w 262"/>
              <a:gd name="T3" fmla="*/ 0 h 1587"/>
              <a:gd name="T4" fmla="*/ 262 w 262"/>
              <a:gd name="T5" fmla="*/ 0 h 1587"/>
            </a:gdLst>
            <a:ahLst/>
            <a:cxnLst>
              <a:cxn ang="0">
                <a:pos x="T0" y="T1"/>
              </a:cxn>
              <a:cxn ang="0">
                <a:pos x="T2" y="T3"/>
              </a:cxn>
              <a:cxn ang="0">
                <a:pos x="T4" y="T5"/>
              </a:cxn>
            </a:cxnLst>
            <a:rect l="0" t="0" r="r" b="b"/>
            <a:pathLst>
              <a:path w="262" h="1587">
                <a:moveTo>
                  <a:pt x="0" y="0"/>
                </a:moveTo>
                <a:lnTo>
                  <a:pt x="261" y="0"/>
                </a:lnTo>
                <a:lnTo>
                  <a:pt x="26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7" name="Freeform 117"/>
          <p:cNvSpPr>
            <a:spLocks noChangeAspect="1" noChangeArrowheads="1"/>
          </p:cNvSpPr>
          <p:nvPr/>
        </p:nvSpPr>
        <p:spPr bwMode="auto">
          <a:xfrm>
            <a:off x="7066275" y="4484577"/>
            <a:ext cx="193675" cy="1587"/>
          </a:xfrm>
          <a:custGeom>
            <a:avLst/>
            <a:gdLst>
              <a:gd name="T0" fmla="*/ 0 w 1305"/>
              <a:gd name="T1" fmla="*/ 0 h 1587"/>
              <a:gd name="T2" fmla="*/ 1304 w 1305"/>
              <a:gd name="T3" fmla="*/ 0 h 1587"/>
              <a:gd name="T4" fmla="*/ 1305 w 1305"/>
              <a:gd name="T5" fmla="*/ 0 h 1587"/>
            </a:gdLst>
            <a:ahLst/>
            <a:cxnLst>
              <a:cxn ang="0">
                <a:pos x="T0" y="T1"/>
              </a:cxn>
              <a:cxn ang="0">
                <a:pos x="T2" y="T3"/>
              </a:cxn>
              <a:cxn ang="0">
                <a:pos x="T4" y="T5"/>
              </a:cxn>
            </a:cxnLst>
            <a:rect l="0" t="0" r="r" b="b"/>
            <a:pathLst>
              <a:path w="1305" h="1587">
                <a:moveTo>
                  <a:pt x="0" y="0"/>
                </a:moveTo>
                <a:lnTo>
                  <a:pt x="1304" y="0"/>
                </a:lnTo>
                <a:lnTo>
                  <a:pt x="130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8" name="Freeform 118"/>
          <p:cNvSpPr>
            <a:spLocks noChangeAspect="1" noChangeArrowheads="1"/>
          </p:cNvSpPr>
          <p:nvPr/>
        </p:nvSpPr>
        <p:spPr bwMode="auto">
          <a:xfrm>
            <a:off x="7298050" y="4484577"/>
            <a:ext cx="39687" cy="1587"/>
          </a:xfrm>
          <a:custGeom>
            <a:avLst/>
            <a:gdLst>
              <a:gd name="T0" fmla="*/ 0 w 261"/>
              <a:gd name="T1" fmla="*/ 0 h 1587"/>
              <a:gd name="T2" fmla="*/ 260 w 261"/>
              <a:gd name="T3" fmla="*/ 0 h 1587"/>
              <a:gd name="T4" fmla="*/ 261 w 261"/>
              <a:gd name="T5" fmla="*/ 0 h 1587"/>
            </a:gdLst>
            <a:ahLst/>
            <a:cxnLst>
              <a:cxn ang="0">
                <a:pos x="T0" y="T1"/>
              </a:cxn>
              <a:cxn ang="0">
                <a:pos x="T2" y="T3"/>
              </a:cxn>
              <a:cxn ang="0">
                <a:pos x="T4" y="T5"/>
              </a:cxn>
            </a:cxnLst>
            <a:rect l="0" t="0" r="r" b="b"/>
            <a:pathLst>
              <a:path w="261" h="1587">
                <a:moveTo>
                  <a:pt x="0" y="0"/>
                </a:moveTo>
                <a:lnTo>
                  <a:pt x="260" y="0"/>
                </a:lnTo>
                <a:lnTo>
                  <a:pt x="26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9" name="Freeform 119"/>
          <p:cNvSpPr>
            <a:spLocks noChangeAspect="1" noChangeArrowheads="1"/>
          </p:cNvSpPr>
          <p:nvPr/>
        </p:nvSpPr>
        <p:spPr bwMode="auto">
          <a:xfrm>
            <a:off x="7375837" y="4484577"/>
            <a:ext cx="193675" cy="1587"/>
          </a:xfrm>
          <a:custGeom>
            <a:avLst/>
            <a:gdLst>
              <a:gd name="T0" fmla="*/ 0 w 1305"/>
              <a:gd name="T1" fmla="*/ 0 h 1587"/>
              <a:gd name="T2" fmla="*/ 1304 w 1305"/>
              <a:gd name="T3" fmla="*/ 0 h 1587"/>
              <a:gd name="T4" fmla="*/ 1305 w 1305"/>
              <a:gd name="T5" fmla="*/ 0 h 1587"/>
            </a:gdLst>
            <a:ahLst/>
            <a:cxnLst>
              <a:cxn ang="0">
                <a:pos x="T0" y="T1"/>
              </a:cxn>
              <a:cxn ang="0">
                <a:pos x="T2" y="T3"/>
              </a:cxn>
              <a:cxn ang="0">
                <a:pos x="T4" y="T5"/>
              </a:cxn>
            </a:cxnLst>
            <a:rect l="0" t="0" r="r" b="b"/>
            <a:pathLst>
              <a:path w="1305" h="1587">
                <a:moveTo>
                  <a:pt x="0" y="0"/>
                </a:moveTo>
                <a:lnTo>
                  <a:pt x="1304" y="0"/>
                </a:lnTo>
                <a:lnTo>
                  <a:pt x="130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0" name="Freeform 120"/>
          <p:cNvSpPr>
            <a:spLocks noChangeAspect="1" noChangeArrowheads="1"/>
          </p:cNvSpPr>
          <p:nvPr/>
        </p:nvSpPr>
        <p:spPr bwMode="auto">
          <a:xfrm>
            <a:off x="5172386" y="5646627"/>
            <a:ext cx="731838" cy="731837"/>
          </a:xfrm>
          <a:custGeom>
            <a:avLst/>
            <a:gdLst>
              <a:gd name="T0" fmla="*/ 4927 w 4928"/>
              <a:gd name="T1" fmla="*/ 2465 h 4931"/>
              <a:gd name="T2" fmla="*/ 4843 w 4928"/>
              <a:gd name="T3" fmla="*/ 1828 h 4931"/>
              <a:gd name="T4" fmla="*/ 4597 w 4928"/>
              <a:gd name="T5" fmla="*/ 1232 h 4931"/>
              <a:gd name="T6" fmla="*/ 4205 w 4928"/>
              <a:gd name="T7" fmla="*/ 722 h 4931"/>
              <a:gd name="T8" fmla="*/ 3695 w 4928"/>
              <a:gd name="T9" fmla="*/ 330 h 4931"/>
              <a:gd name="T10" fmla="*/ 3100 w 4928"/>
              <a:gd name="T11" fmla="*/ 83 h 4931"/>
              <a:gd name="T12" fmla="*/ 2463 w 4928"/>
              <a:gd name="T13" fmla="*/ 0 h 4931"/>
              <a:gd name="T14" fmla="*/ 1826 w 4928"/>
              <a:gd name="T15" fmla="*/ 83 h 4931"/>
              <a:gd name="T16" fmla="*/ 1232 w 4928"/>
              <a:gd name="T17" fmla="*/ 330 h 4931"/>
              <a:gd name="T18" fmla="*/ 722 w 4928"/>
              <a:gd name="T19" fmla="*/ 722 h 4931"/>
              <a:gd name="T20" fmla="*/ 331 w 4928"/>
              <a:gd name="T21" fmla="*/ 1232 h 4931"/>
              <a:gd name="T22" fmla="*/ 85 w 4928"/>
              <a:gd name="T23" fmla="*/ 1828 h 4931"/>
              <a:gd name="T24" fmla="*/ 0 w 4928"/>
              <a:gd name="T25" fmla="*/ 2465 h 4931"/>
              <a:gd name="T26" fmla="*/ 85 w 4928"/>
              <a:gd name="T27" fmla="*/ 3103 h 4931"/>
              <a:gd name="T28" fmla="*/ 331 w 4928"/>
              <a:gd name="T29" fmla="*/ 3699 h 4931"/>
              <a:gd name="T30" fmla="*/ 722 w 4928"/>
              <a:gd name="T31" fmla="*/ 4209 h 4931"/>
              <a:gd name="T32" fmla="*/ 1232 w 4928"/>
              <a:gd name="T33" fmla="*/ 4601 h 4931"/>
              <a:gd name="T34" fmla="*/ 1826 w 4928"/>
              <a:gd name="T35" fmla="*/ 4848 h 4931"/>
              <a:gd name="T36" fmla="*/ 2463 w 4928"/>
              <a:gd name="T37" fmla="*/ 4931 h 4931"/>
              <a:gd name="T38" fmla="*/ 3100 w 4928"/>
              <a:gd name="T39" fmla="*/ 4848 h 4931"/>
              <a:gd name="T40" fmla="*/ 3695 w 4928"/>
              <a:gd name="T41" fmla="*/ 4601 h 4931"/>
              <a:gd name="T42" fmla="*/ 4205 w 4928"/>
              <a:gd name="T43" fmla="*/ 4209 h 4931"/>
              <a:gd name="T44" fmla="*/ 4597 w 4928"/>
              <a:gd name="T45" fmla="*/ 3699 h 4931"/>
              <a:gd name="T46" fmla="*/ 4843 w 4928"/>
              <a:gd name="T47" fmla="*/ 3103 h 4931"/>
              <a:gd name="T48" fmla="*/ 4927 w 4928"/>
              <a:gd name="T49" fmla="*/ 2465 h 4931"/>
              <a:gd name="T50" fmla="*/ 4928 w 4928"/>
              <a:gd name="T51" fmla="*/ 2465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4931">
                <a:moveTo>
                  <a:pt x="4927" y="2465"/>
                </a:moveTo>
                <a:lnTo>
                  <a:pt x="4843" y="1828"/>
                </a:lnTo>
                <a:lnTo>
                  <a:pt x="4597" y="1232"/>
                </a:lnTo>
                <a:lnTo>
                  <a:pt x="4205" y="722"/>
                </a:lnTo>
                <a:lnTo>
                  <a:pt x="3695" y="330"/>
                </a:lnTo>
                <a:lnTo>
                  <a:pt x="3100" y="83"/>
                </a:lnTo>
                <a:lnTo>
                  <a:pt x="2463" y="0"/>
                </a:lnTo>
                <a:lnTo>
                  <a:pt x="1826" y="83"/>
                </a:lnTo>
                <a:lnTo>
                  <a:pt x="1232" y="330"/>
                </a:lnTo>
                <a:lnTo>
                  <a:pt x="722" y="722"/>
                </a:lnTo>
                <a:lnTo>
                  <a:pt x="331" y="1232"/>
                </a:lnTo>
                <a:lnTo>
                  <a:pt x="85" y="1828"/>
                </a:lnTo>
                <a:lnTo>
                  <a:pt x="0" y="2465"/>
                </a:lnTo>
                <a:lnTo>
                  <a:pt x="85" y="3103"/>
                </a:lnTo>
                <a:lnTo>
                  <a:pt x="331" y="3699"/>
                </a:lnTo>
                <a:lnTo>
                  <a:pt x="722" y="4209"/>
                </a:lnTo>
                <a:lnTo>
                  <a:pt x="1232" y="4601"/>
                </a:lnTo>
                <a:lnTo>
                  <a:pt x="1826" y="4848"/>
                </a:lnTo>
                <a:lnTo>
                  <a:pt x="2463" y="4931"/>
                </a:lnTo>
                <a:lnTo>
                  <a:pt x="3100" y="4848"/>
                </a:lnTo>
                <a:lnTo>
                  <a:pt x="3695" y="4601"/>
                </a:lnTo>
                <a:lnTo>
                  <a:pt x="4205" y="4209"/>
                </a:lnTo>
                <a:lnTo>
                  <a:pt x="4597" y="3699"/>
                </a:lnTo>
                <a:lnTo>
                  <a:pt x="4843" y="3103"/>
                </a:lnTo>
                <a:lnTo>
                  <a:pt x="4927" y="2465"/>
                </a:lnTo>
                <a:lnTo>
                  <a:pt x="4928" y="246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1" name="Freeform 121"/>
          <p:cNvSpPr>
            <a:spLocks noChangeAspect="1" noChangeArrowheads="1"/>
          </p:cNvSpPr>
          <p:nvPr/>
        </p:nvSpPr>
        <p:spPr bwMode="auto">
          <a:xfrm>
            <a:off x="6829736" y="4057539"/>
            <a:ext cx="731838" cy="206375"/>
          </a:xfrm>
          <a:custGeom>
            <a:avLst/>
            <a:gdLst>
              <a:gd name="T0" fmla="*/ 4926 w 4926"/>
              <a:gd name="T1" fmla="*/ 1395 h 1395"/>
              <a:gd name="T2" fmla="*/ 4468 w 4926"/>
              <a:gd name="T3" fmla="*/ 816 h 1395"/>
              <a:gd name="T4" fmla="*/ 3878 w 4926"/>
              <a:gd name="T5" fmla="*/ 373 h 1395"/>
              <a:gd name="T6" fmla="*/ 3195 w 4926"/>
              <a:gd name="T7" fmla="*/ 95 h 1395"/>
              <a:gd name="T8" fmla="*/ 2463 w 4926"/>
              <a:gd name="T9" fmla="*/ 0 h 1395"/>
              <a:gd name="T10" fmla="*/ 1731 w 4926"/>
              <a:gd name="T11" fmla="*/ 95 h 1395"/>
              <a:gd name="T12" fmla="*/ 1048 w 4926"/>
              <a:gd name="T13" fmla="*/ 373 h 1395"/>
              <a:gd name="T14" fmla="*/ 458 w 4926"/>
              <a:gd name="T15" fmla="*/ 816 h 1395"/>
              <a:gd name="T16" fmla="*/ 0 w 4926"/>
              <a:gd name="T17" fmla="*/ 1395 h 1395"/>
              <a:gd name="T18" fmla="*/ 1 w 4926"/>
              <a:gd name="T19" fmla="*/ 1395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6" h="1395">
                <a:moveTo>
                  <a:pt x="4926" y="1395"/>
                </a:moveTo>
                <a:lnTo>
                  <a:pt x="4468" y="816"/>
                </a:lnTo>
                <a:lnTo>
                  <a:pt x="3878" y="373"/>
                </a:lnTo>
                <a:lnTo>
                  <a:pt x="3195" y="95"/>
                </a:lnTo>
                <a:lnTo>
                  <a:pt x="2463" y="0"/>
                </a:lnTo>
                <a:lnTo>
                  <a:pt x="1731" y="95"/>
                </a:lnTo>
                <a:lnTo>
                  <a:pt x="1048" y="373"/>
                </a:lnTo>
                <a:lnTo>
                  <a:pt x="458" y="816"/>
                </a:lnTo>
                <a:lnTo>
                  <a:pt x="0" y="1395"/>
                </a:lnTo>
                <a:lnTo>
                  <a:pt x="1" y="139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2" name="Freeform 122"/>
          <p:cNvSpPr>
            <a:spLocks noChangeAspect="1" noChangeArrowheads="1"/>
          </p:cNvSpPr>
          <p:nvPr/>
        </p:nvSpPr>
        <p:spPr bwMode="auto">
          <a:xfrm>
            <a:off x="4867586" y="4057538"/>
            <a:ext cx="304800" cy="0"/>
          </a:xfrm>
          <a:custGeom>
            <a:avLst/>
            <a:gdLst>
              <a:gd name="T0" fmla="*/ 2052 w 2052"/>
              <a:gd name="T1" fmla="*/ 0 h 1"/>
              <a:gd name="T2" fmla="*/ 0 w 2052"/>
              <a:gd name="T3" fmla="*/ 0 h 1"/>
              <a:gd name="T4" fmla="*/ 1 w 2052"/>
              <a:gd name="T5" fmla="*/ 0 h 1"/>
            </a:gdLst>
            <a:ahLst/>
            <a:cxnLst>
              <a:cxn ang="0">
                <a:pos x="T0" y="T1"/>
              </a:cxn>
              <a:cxn ang="0">
                <a:pos x="T2" y="T3"/>
              </a:cxn>
              <a:cxn ang="0">
                <a:pos x="T4" y="T5"/>
              </a:cxn>
            </a:cxnLst>
            <a:rect l="0" t="0" r="r" b="b"/>
            <a:pathLst>
              <a:path w="2052" h="1">
                <a:moveTo>
                  <a:pt x="2052" y="0"/>
                </a:moveTo>
                <a:lnTo>
                  <a:pt x="0" y="0"/>
                </a:lnTo>
                <a:lnTo>
                  <a:pt x="1" y="0"/>
                </a:lnTo>
              </a:path>
            </a:pathLst>
          </a:cu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3" name="Freeform 123"/>
          <p:cNvSpPr>
            <a:spLocks noChangeAspect="1" noChangeArrowheads="1"/>
          </p:cNvSpPr>
          <p:nvPr/>
        </p:nvSpPr>
        <p:spPr bwMode="auto">
          <a:xfrm>
            <a:off x="5904224" y="4057538"/>
            <a:ext cx="304800" cy="0"/>
          </a:xfrm>
          <a:custGeom>
            <a:avLst/>
            <a:gdLst>
              <a:gd name="T0" fmla="*/ 2052 w 2052"/>
              <a:gd name="T1" fmla="*/ 0 h 1"/>
              <a:gd name="T2" fmla="*/ 0 w 2052"/>
              <a:gd name="T3" fmla="*/ 0 h 1"/>
              <a:gd name="T4" fmla="*/ 1 w 2052"/>
              <a:gd name="T5" fmla="*/ 0 h 1"/>
            </a:gdLst>
            <a:ahLst/>
            <a:cxnLst>
              <a:cxn ang="0">
                <a:pos x="T0" y="T1"/>
              </a:cxn>
              <a:cxn ang="0">
                <a:pos x="T2" y="T3"/>
              </a:cxn>
              <a:cxn ang="0">
                <a:pos x="T4" y="T5"/>
              </a:cxn>
            </a:cxnLst>
            <a:rect l="0" t="0" r="r" b="b"/>
            <a:pathLst>
              <a:path w="2052" h="1">
                <a:moveTo>
                  <a:pt x="2052" y="0"/>
                </a:moveTo>
                <a:lnTo>
                  <a:pt x="0" y="0"/>
                </a:lnTo>
                <a:lnTo>
                  <a:pt x="1" y="0"/>
                </a:lnTo>
              </a:path>
            </a:pathLst>
          </a:cu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4" name="Freeform 124"/>
          <p:cNvSpPr>
            <a:spLocks noChangeAspect="1" noChangeArrowheads="1"/>
          </p:cNvSpPr>
          <p:nvPr/>
        </p:nvSpPr>
        <p:spPr bwMode="auto">
          <a:xfrm>
            <a:off x="5172386" y="4057539"/>
            <a:ext cx="731838" cy="206375"/>
          </a:xfrm>
          <a:custGeom>
            <a:avLst/>
            <a:gdLst>
              <a:gd name="T0" fmla="*/ 0 w 4928"/>
              <a:gd name="T1" fmla="*/ 0 h 1395"/>
              <a:gd name="T2" fmla="*/ 254 w 4928"/>
              <a:gd name="T3" fmla="*/ 250 h 1395"/>
              <a:gd name="T4" fmla="*/ 517 w 4928"/>
              <a:gd name="T5" fmla="*/ 494 h 1395"/>
              <a:gd name="T6" fmla="*/ 797 w 4928"/>
              <a:gd name="T7" fmla="*/ 726 h 1395"/>
              <a:gd name="T8" fmla="*/ 1102 w 4928"/>
              <a:gd name="T9" fmla="*/ 939 h 1395"/>
              <a:gd name="T10" fmla="*/ 1262 w 4928"/>
              <a:gd name="T11" fmla="*/ 1035 h 1395"/>
              <a:gd name="T12" fmla="*/ 1426 w 4928"/>
              <a:gd name="T13" fmla="*/ 1123 h 1395"/>
              <a:gd name="T14" fmla="*/ 1593 w 4928"/>
              <a:gd name="T15" fmla="*/ 1201 h 1395"/>
              <a:gd name="T16" fmla="*/ 1764 w 4928"/>
              <a:gd name="T17" fmla="*/ 1267 h 1395"/>
              <a:gd name="T18" fmla="*/ 1936 w 4928"/>
              <a:gd name="T19" fmla="*/ 1321 h 1395"/>
              <a:gd name="T20" fmla="*/ 2111 w 4928"/>
              <a:gd name="T21" fmla="*/ 1361 h 1395"/>
              <a:gd name="T22" fmla="*/ 2287 w 4928"/>
              <a:gd name="T23" fmla="*/ 1387 h 1395"/>
              <a:gd name="T24" fmla="*/ 2463 w 4928"/>
              <a:gd name="T25" fmla="*/ 1395 h 1395"/>
              <a:gd name="T26" fmla="*/ 2640 w 4928"/>
              <a:gd name="T27" fmla="*/ 1387 h 1395"/>
              <a:gd name="T28" fmla="*/ 2816 w 4928"/>
              <a:gd name="T29" fmla="*/ 1361 h 1395"/>
              <a:gd name="T30" fmla="*/ 2990 w 4928"/>
              <a:gd name="T31" fmla="*/ 1321 h 1395"/>
              <a:gd name="T32" fmla="*/ 3163 w 4928"/>
              <a:gd name="T33" fmla="*/ 1267 h 1395"/>
              <a:gd name="T34" fmla="*/ 3333 w 4928"/>
              <a:gd name="T35" fmla="*/ 1201 h 1395"/>
              <a:gd name="T36" fmla="*/ 3501 w 4928"/>
              <a:gd name="T37" fmla="*/ 1123 h 1395"/>
              <a:gd name="T38" fmla="*/ 3665 w 4928"/>
              <a:gd name="T39" fmla="*/ 1035 h 1395"/>
              <a:gd name="T40" fmla="*/ 3825 w 4928"/>
              <a:gd name="T41" fmla="*/ 939 h 1395"/>
              <a:gd name="T42" fmla="*/ 4129 w 4928"/>
              <a:gd name="T43" fmla="*/ 726 h 1395"/>
              <a:gd name="T44" fmla="*/ 4410 w 4928"/>
              <a:gd name="T45" fmla="*/ 494 h 1395"/>
              <a:gd name="T46" fmla="*/ 4673 w 4928"/>
              <a:gd name="T47" fmla="*/ 250 h 1395"/>
              <a:gd name="T48" fmla="*/ 4927 w 4928"/>
              <a:gd name="T49" fmla="*/ 0 h 1395"/>
              <a:gd name="T50" fmla="*/ 4928 w 4928"/>
              <a:gd name="T51" fmla="*/ 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1395">
                <a:moveTo>
                  <a:pt x="0" y="0"/>
                </a:moveTo>
                <a:lnTo>
                  <a:pt x="254" y="250"/>
                </a:lnTo>
                <a:lnTo>
                  <a:pt x="517" y="494"/>
                </a:lnTo>
                <a:lnTo>
                  <a:pt x="797" y="726"/>
                </a:lnTo>
                <a:lnTo>
                  <a:pt x="1102" y="939"/>
                </a:lnTo>
                <a:lnTo>
                  <a:pt x="1262" y="1035"/>
                </a:lnTo>
                <a:lnTo>
                  <a:pt x="1426" y="1123"/>
                </a:lnTo>
                <a:lnTo>
                  <a:pt x="1593" y="1201"/>
                </a:lnTo>
                <a:lnTo>
                  <a:pt x="1764" y="1267"/>
                </a:lnTo>
                <a:lnTo>
                  <a:pt x="1936" y="1321"/>
                </a:lnTo>
                <a:lnTo>
                  <a:pt x="2111" y="1361"/>
                </a:lnTo>
                <a:lnTo>
                  <a:pt x="2287" y="1387"/>
                </a:lnTo>
                <a:lnTo>
                  <a:pt x="2463" y="1395"/>
                </a:lnTo>
                <a:lnTo>
                  <a:pt x="2640" y="1387"/>
                </a:lnTo>
                <a:lnTo>
                  <a:pt x="2816" y="1361"/>
                </a:lnTo>
                <a:lnTo>
                  <a:pt x="2990" y="1321"/>
                </a:lnTo>
                <a:lnTo>
                  <a:pt x="3163" y="1267"/>
                </a:lnTo>
                <a:lnTo>
                  <a:pt x="3333" y="1201"/>
                </a:lnTo>
                <a:lnTo>
                  <a:pt x="3501" y="1123"/>
                </a:lnTo>
                <a:lnTo>
                  <a:pt x="3665" y="1035"/>
                </a:lnTo>
                <a:lnTo>
                  <a:pt x="3825" y="939"/>
                </a:lnTo>
                <a:lnTo>
                  <a:pt x="4129" y="726"/>
                </a:lnTo>
                <a:lnTo>
                  <a:pt x="4410" y="494"/>
                </a:lnTo>
                <a:lnTo>
                  <a:pt x="4673" y="250"/>
                </a:lnTo>
                <a:lnTo>
                  <a:pt x="4927" y="0"/>
                </a:lnTo>
                <a:lnTo>
                  <a:pt x="4928" y="0"/>
                </a:lnTo>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5" name="Freeform 125"/>
          <p:cNvSpPr>
            <a:spLocks noChangeAspect="1" noChangeArrowheads="1"/>
          </p:cNvSpPr>
          <p:nvPr/>
        </p:nvSpPr>
        <p:spPr bwMode="auto">
          <a:xfrm flipV="1">
            <a:off x="4867586" y="4897327"/>
            <a:ext cx="304800" cy="1587"/>
          </a:xfrm>
          <a:custGeom>
            <a:avLst/>
            <a:gdLst>
              <a:gd name="T0" fmla="*/ 2052 w 2052"/>
              <a:gd name="T1" fmla="*/ 0 h 1587"/>
              <a:gd name="T2" fmla="*/ 0 w 2052"/>
              <a:gd name="T3" fmla="*/ 0 h 1587"/>
              <a:gd name="T4" fmla="*/ 1 w 2052"/>
              <a:gd name="T5" fmla="*/ 0 h 1587"/>
            </a:gdLst>
            <a:ahLst/>
            <a:cxnLst>
              <a:cxn ang="0">
                <a:pos x="T0" y="T1"/>
              </a:cxn>
              <a:cxn ang="0">
                <a:pos x="T2" y="T3"/>
              </a:cxn>
              <a:cxn ang="0">
                <a:pos x="T4" y="T5"/>
              </a:cxn>
            </a:cxnLst>
            <a:rect l="0" t="0" r="r" b="b"/>
            <a:pathLst>
              <a:path w="2052" h="1587">
                <a:moveTo>
                  <a:pt x="2052" y="0"/>
                </a:moveTo>
                <a:lnTo>
                  <a:pt x="0" y="0"/>
                </a:lnTo>
                <a:lnTo>
                  <a:pt x="1" y="0"/>
                </a:lnTo>
              </a:path>
            </a:pathLst>
          </a:cu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6" name="Freeform 126"/>
          <p:cNvSpPr>
            <a:spLocks noChangeAspect="1" noChangeArrowheads="1"/>
          </p:cNvSpPr>
          <p:nvPr/>
        </p:nvSpPr>
        <p:spPr bwMode="auto">
          <a:xfrm flipV="1">
            <a:off x="5904224" y="4897327"/>
            <a:ext cx="304800" cy="1587"/>
          </a:xfrm>
          <a:custGeom>
            <a:avLst/>
            <a:gdLst>
              <a:gd name="T0" fmla="*/ 2052 w 2052"/>
              <a:gd name="T1" fmla="*/ 0 h 1587"/>
              <a:gd name="T2" fmla="*/ 0 w 2052"/>
              <a:gd name="T3" fmla="*/ 0 h 1587"/>
              <a:gd name="T4" fmla="*/ 1 w 2052"/>
              <a:gd name="T5" fmla="*/ 0 h 1587"/>
            </a:gdLst>
            <a:ahLst/>
            <a:cxnLst>
              <a:cxn ang="0">
                <a:pos x="T0" y="T1"/>
              </a:cxn>
              <a:cxn ang="0">
                <a:pos x="T2" y="T3"/>
              </a:cxn>
              <a:cxn ang="0">
                <a:pos x="T4" y="T5"/>
              </a:cxn>
            </a:cxnLst>
            <a:rect l="0" t="0" r="r" b="b"/>
            <a:pathLst>
              <a:path w="2052" h="1587">
                <a:moveTo>
                  <a:pt x="2052" y="0"/>
                </a:moveTo>
                <a:lnTo>
                  <a:pt x="0" y="0"/>
                </a:lnTo>
                <a:lnTo>
                  <a:pt x="1" y="0"/>
                </a:lnTo>
              </a:path>
            </a:pathLst>
          </a:cu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7" name="Freeform 127"/>
          <p:cNvSpPr>
            <a:spLocks noChangeAspect="1" noChangeArrowheads="1"/>
          </p:cNvSpPr>
          <p:nvPr/>
        </p:nvSpPr>
        <p:spPr bwMode="auto">
          <a:xfrm flipV="1">
            <a:off x="5172386" y="4690951"/>
            <a:ext cx="731838" cy="207962"/>
          </a:xfrm>
          <a:custGeom>
            <a:avLst/>
            <a:gdLst>
              <a:gd name="T0" fmla="*/ 0 w 4928"/>
              <a:gd name="T1" fmla="*/ 0 h 1395"/>
              <a:gd name="T2" fmla="*/ 254 w 4928"/>
              <a:gd name="T3" fmla="*/ 250 h 1395"/>
              <a:gd name="T4" fmla="*/ 517 w 4928"/>
              <a:gd name="T5" fmla="*/ 494 h 1395"/>
              <a:gd name="T6" fmla="*/ 797 w 4928"/>
              <a:gd name="T7" fmla="*/ 726 h 1395"/>
              <a:gd name="T8" fmla="*/ 1102 w 4928"/>
              <a:gd name="T9" fmla="*/ 939 h 1395"/>
              <a:gd name="T10" fmla="*/ 1262 w 4928"/>
              <a:gd name="T11" fmla="*/ 1035 h 1395"/>
              <a:gd name="T12" fmla="*/ 1426 w 4928"/>
              <a:gd name="T13" fmla="*/ 1123 h 1395"/>
              <a:gd name="T14" fmla="*/ 1593 w 4928"/>
              <a:gd name="T15" fmla="*/ 1201 h 1395"/>
              <a:gd name="T16" fmla="*/ 1764 w 4928"/>
              <a:gd name="T17" fmla="*/ 1267 h 1395"/>
              <a:gd name="T18" fmla="*/ 1936 w 4928"/>
              <a:gd name="T19" fmla="*/ 1321 h 1395"/>
              <a:gd name="T20" fmla="*/ 2111 w 4928"/>
              <a:gd name="T21" fmla="*/ 1361 h 1395"/>
              <a:gd name="T22" fmla="*/ 2287 w 4928"/>
              <a:gd name="T23" fmla="*/ 1387 h 1395"/>
              <a:gd name="T24" fmla="*/ 2463 w 4928"/>
              <a:gd name="T25" fmla="*/ 1395 h 1395"/>
              <a:gd name="T26" fmla="*/ 2640 w 4928"/>
              <a:gd name="T27" fmla="*/ 1387 h 1395"/>
              <a:gd name="T28" fmla="*/ 2816 w 4928"/>
              <a:gd name="T29" fmla="*/ 1361 h 1395"/>
              <a:gd name="T30" fmla="*/ 2990 w 4928"/>
              <a:gd name="T31" fmla="*/ 1321 h 1395"/>
              <a:gd name="T32" fmla="*/ 3163 w 4928"/>
              <a:gd name="T33" fmla="*/ 1267 h 1395"/>
              <a:gd name="T34" fmla="*/ 3333 w 4928"/>
              <a:gd name="T35" fmla="*/ 1201 h 1395"/>
              <a:gd name="T36" fmla="*/ 3501 w 4928"/>
              <a:gd name="T37" fmla="*/ 1123 h 1395"/>
              <a:gd name="T38" fmla="*/ 3665 w 4928"/>
              <a:gd name="T39" fmla="*/ 1035 h 1395"/>
              <a:gd name="T40" fmla="*/ 3825 w 4928"/>
              <a:gd name="T41" fmla="*/ 939 h 1395"/>
              <a:gd name="T42" fmla="*/ 4129 w 4928"/>
              <a:gd name="T43" fmla="*/ 726 h 1395"/>
              <a:gd name="T44" fmla="*/ 4410 w 4928"/>
              <a:gd name="T45" fmla="*/ 494 h 1395"/>
              <a:gd name="T46" fmla="*/ 4673 w 4928"/>
              <a:gd name="T47" fmla="*/ 250 h 1395"/>
              <a:gd name="T48" fmla="*/ 4927 w 4928"/>
              <a:gd name="T49" fmla="*/ 0 h 1395"/>
              <a:gd name="T50" fmla="*/ 4928 w 4928"/>
              <a:gd name="T51" fmla="*/ 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1395">
                <a:moveTo>
                  <a:pt x="0" y="0"/>
                </a:moveTo>
                <a:lnTo>
                  <a:pt x="254" y="250"/>
                </a:lnTo>
                <a:lnTo>
                  <a:pt x="517" y="494"/>
                </a:lnTo>
                <a:lnTo>
                  <a:pt x="797" y="726"/>
                </a:lnTo>
                <a:lnTo>
                  <a:pt x="1102" y="939"/>
                </a:lnTo>
                <a:lnTo>
                  <a:pt x="1262" y="1035"/>
                </a:lnTo>
                <a:lnTo>
                  <a:pt x="1426" y="1123"/>
                </a:lnTo>
                <a:lnTo>
                  <a:pt x="1593" y="1201"/>
                </a:lnTo>
                <a:lnTo>
                  <a:pt x="1764" y="1267"/>
                </a:lnTo>
                <a:lnTo>
                  <a:pt x="1936" y="1321"/>
                </a:lnTo>
                <a:lnTo>
                  <a:pt x="2111" y="1361"/>
                </a:lnTo>
                <a:lnTo>
                  <a:pt x="2287" y="1387"/>
                </a:lnTo>
                <a:lnTo>
                  <a:pt x="2463" y="1395"/>
                </a:lnTo>
                <a:lnTo>
                  <a:pt x="2640" y="1387"/>
                </a:lnTo>
                <a:lnTo>
                  <a:pt x="2816" y="1361"/>
                </a:lnTo>
                <a:lnTo>
                  <a:pt x="2990" y="1321"/>
                </a:lnTo>
                <a:lnTo>
                  <a:pt x="3163" y="1267"/>
                </a:lnTo>
                <a:lnTo>
                  <a:pt x="3333" y="1201"/>
                </a:lnTo>
                <a:lnTo>
                  <a:pt x="3501" y="1123"/>
                </a:lnTo>
                <a:lnTo>
                  <a:pt x="3665" y="1035"/>
                </a:lnTo>
                <a:lnTo>
                  <a:pt x="3825" y="939"/>
                </a:lnTo>
                <a:lnTo>
                  <a:pt x="4129" y="726"/>
                </a:lnTo>
                <a:lnTo>
                  <a:pt x="4410" y="494"/>
                </a:lnTo>
                <a:lnTo>
                  <a:pt x="4673" y="250"/>
                </a:lnTo>
                <a:lnTo>
                  <a:pt x="4927" y="0"/>
                </a:lnTo>
                <a:lnTo>
                  <a:pt x="4928" y="0"/>
                </a:lnTo>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8" name="Freeform 128"/>
          <p:cNvSpPr>
            <a:spLocks noChangeAspect="1" noChangeArrowheads="1"/>
          </p:cNvSpPr>
          <p:nvPr/>
        </p:nvSpPr>
        <p:spPr bwMode="auto">
          <a:xfrm flipV="1">
            <a:off x="6820212" y="4708414"/>
            <a:ext cx="733425" cy="207963"/>
          </a:xfrm>
          <a:custGeom>
            <a:avLst/>
            <a:gdLst>
              <a:gd name="T0" fmla="*/ 4926 w 4926"/>
              <a:gd name="T1" fmla="*/ 1395 h 1395"/>
              <a:gd name="T2" fmla="*/ 4468 w 4926"/>
              <a:gd name="T3" fmla="*/ 816 h 1395"/>
              <a:gd name="T4" fmla="*/ 3878 w 4926"/>
              <a:gd name="T5" fmla="*/ 373 h 1395"/>
              <a:gd name="T6" fmla="*/ 3195 w 4926"/>
              <a:gd name="T7" fmla="*/ 95 h 1395"/>
              <a:gd name="T8" fmla="*/ 2463 w 4926"/>
              <a:gd name="T9" fmla="*/ 0 h 1395"/>
              <a:gd name="T10" fmla="*/ 1731 w 4926"/>
              <a:gd name="T11" fmla="*/ 95 h 1395"/>
              <a:gd name="T12" fmla="*/ 1048 w 4926"/>
              <a:gd name="T13" fmla="*/ 373 h 1395"/>
              <a:gd name="T14" fmla="*/ 458 w 4926"/>
              <a:gd name="T15" fmla="*/ 816 h 1395"/>
              <a:gd name="T16" fmla="*/ 0 w 4926"/>
              <a:gd name="T17" fmla="*/ 1395 h 1395"/>
              <a:gd name="T18" fmla="*/ 1 w 4926"/>
              <a:gd name="T19" fmla="*/ 1395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6" h="1395">
                <a:moveTo>
                  <a:pt x="4926" y="1395"/>
                </a:moveTo>
                <a:lnTo>
                  <a:pt x="4468" y="816"/>
                </a:lnTo>
                <a:lnTo>
                  <a:pt x="3878" y="373"/>
                </a:lnTo>
                <a:lnTo>
                  <a:pt x="3195" y="95"/>
                </a:lnTo>
                <a:lnTo>
                  <a:pt x="2463" y="0"/>
                </a:lnTo>
                <a:lnTo>
                  <a:pt x="1731" y="95"/>
                </a:lnTo>
                <a:lnTo>
                  <a:pt x="1048" y="373"/>
                </a:lnTo>
                <a:lnTo>
                  <a:pt x="458" y="816"/>
                </a:lnTo>
                <a:lnTo>
                  <a:pt x="0" y="1395"/>
                </a:lnTo>
                <a:lnTo>
                  <a:pt x="1" y="139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9" name="Line 129"/>
          <p:cNvSpPr>
            <a:spLocks noChangeAspect="1" noChangeShapeType="1"/>
          </p:cNvSpPr>
          <p:nvPr/>
        </p:nvSpPr>
        <p:spPr bwMode="auto">
          <a:xfrm>
            <a:off x="6840849" y="3800364"/>
            <a:ext cx="0" cy="455613"/>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130"/>
          <p:cNvSpPr>
            <a:spLocks noChangeAspect="1" noChangeShapeType="1"/>
          </p:cNvSpPr>
          <p:nvPr/>
        </p:nvSpPr>
        <p:spPr bwMode="auto">
          <a:xfrm>
            <a:off x="7553636" y="3800364"/>
            <a:ext cx="0" cy="455613"/>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131"/>
          <p:cNvSpPr>
            <a:spLocks noChangeAspect="1" noChangeShapeType="1"/>
          </p:cNvSpPr>
          <p:nvPr/>
        </p:nvSpPr>
        <p:spPr bwMode="auto">
          <a:xfrm flipV="1">
            <a:off x="4824724" y="3792427"/>
            <a:ext cx="0" cy="13731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132"/>
          <p:cNvSpPr>
            <a:spLocks noChangeAspect="1" noChangeShapeType="1"/>
          </p:cNvSpPr>
          <p:nvPr/>
        </p:nvSpPr>
        <p:spPr bwMode="auto">
          <a:xfrm flipV="1">
            <a:off x="6215374" y="3774963"/>
            <a:ext cx="0" cy="13731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133"/>
          <p:cNvSpPr>
            <a:spLocks noChangeAspect="1" noChangeShapeType="1"/>
          </p:cNvSpPr>
          <p:nvPr/>
        </p:nvSpPr>
        <p:spPr bwMode="auto">
          <a:xfrm>
            <a:off x="5545449" y="4805251"/>
            <a:ext cx="0"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134"/>
          <p:cNvSpPr>
            <a:spLocks noChangeAspect="1" noChangeShapeType="1"/>
          </p:cNvSpPr>
          <p:nvPr/>
        </p:nvSpPr>
        <p:spPr bwMode="auto">
          <a:xfrm>
            <a:off x="4807262" y="3792426"/>
            <a:ext cx="14081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135"/>
          <p:cNvSpPr>
            <a:spLocks noChangeAspect="1" noChangeShapeType="1"/>
          </p:cNvSpPr>
          <p:nvPr/>
        </p:nvSpPr>
        <p:spPr bwMode="auto">
          <a:xfrm>
            <a:off x="4807261" y="5148151"/>
            <a:ext cx="14239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136"/>
          <p:cNvSpPr>
            <a:spLocks noChangeAspect="1" noChangeShapeType="1"/>
          </p:cNvSpPr>
          <p:nvPr/>
        </p:nvSpPr>
        <p:spPr bwMode="auto">
          <a:xfrm>
            <a:off x="5167624" y="4890977"/>
            <a:ext cx="0" cy="257175"/>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37"/>
          <p:cNvSpPr>
            <a:spLocks noChangeAspect="1" noChangeShapeType="1"/>
          </p:cNvSpPr>
          <p:nvPr/>
        </p:nvSpPr>
        <p:spPr bwMode="auto">
          <a:xfrm>
            <a:off x="5888349" y="4890977"/>
            <a:ext cx="0" cy="257175"/>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138"/>
          <p:cNvSpPr>
            <a:spLocks noChangeAspect="1" noChangeShapeType="1"/>
          </p:cNvSpPr>
          <p:nvPr/>
        </p:nvSpPr>
        <p:spPr bwMode="auto">
          <a:xfrm>
            <a:off x="5185086" y="3792427"/>
            <a:ext cx="0" cy="257175"/>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139"/>
          <p:cNvSpPr>
            <a:spLocks noChangeAspect="1" noChangeShapeType="1"/>
          </p:cNvSpPr>
          <p:nvPr/>
        </p:nvSpPr>
        <p:spPr bwMode="auto">
          <a:xfrm>
            <a:off x="5905811" y="3792427"/>
            <a:ext cx="0" cy="257175"/>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140"/>
          <p:cNvSpPr>
            <a:spLocks noChangeAspect="1" noChangeShapeType="1"/>
          </p:cNvSpPr>
          <p:nvPr/>
        </p:nvSpPr>
        <p:spPr bwMode="auto">
          <a:xfrm flipV="1">
            <a:off x="5808663" y="3543301"/>
            <a:ext cx="0" cy="4111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141"/>
          <p:cNvSpPr>
            <a:spLocks noChangeAspect="1" noChangeShapeType="1"/>
          </p:cNvSpPr>
          <p:nvPr/>
        </p:nvSpPr>
        <p:spPr bwMode="auto">
          <a:xfrm flipH="1">
            <a:off x="4721536" y="4478226"/>
            <a:ext cx="292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42"/>
          <p:cNvSpPr>
            <a:spLocks noChangeAspect="1" noChangeShapeType="1"/>
          </p:cNvSpPr>
          <p:nvPr/>
        </p:nvSpPr>
        <p:spPr bwMode="auto">
          <a:xfrm flipV="1">
            <a:off x="4842186" y="5387863"/>
            <a:ext cx="0" cy="12525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143"/>
          <p:cNvSpPr>
            <a:spLocks noChangeAspect="1" noChangeShapeType="1"/>
          </p:cNvSpPr>
          <p:nvPr/>
        </p:nvSpPr>
        <p:spPr bwMode="auto">
          <a:xfrm flipV="1">
            <a:off x="6197911" y="5370402"/>
            <a:ext cx="0" cy="12525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144"/>
          <p:cNvSpPr>
            <a:spLocks noChangeAspect="1" noChangeShapeType="1"/>
          </p:cNvSpPr>
          <p:nvPr/>
        </p:nvSpPr>
        <p:spPr bwMode="auto">
          <a:xfrm>
            <a:off x="4842187" y="5387863"/>
            <a:ext cx="13382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145"/>
          <p:cNvSpPr>
            <a:spLocks noChangeAspect="1" noChangeShapeType="1"/>
          </p:cNvSpPr>
          <p:nvPr/>
        </p:nvSpPr>
        <p:spPr bwMode="auto">
          <a:xfrm>
            <a:off x="4842187" y="6622938"/>
            <a:ext cx="13636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46"/>
          <p:cNvSpPr>
            <a:spLocks noChangeAspect="1" noChangeShapeType="1"/>
          </p:cNvSpPr>
          <p:nvPr/>
        </p:nvSpPr>
        <p:spPr bwMode="auto">
          <a:xfrm rot="-5400000">
            <a:off x="7201212" y="4521089"/>
            <a:ext cx="0" cy="12541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7"/>
          <p:cNvSpPr>
            <a:spLocks noChangeAspect="1" noChangeShapeType="1"/>
          </p:cNvSpPr>
          <p:nvPr/>
        </p:nvSpPr>
        <p:spPr bwMode="auto">
          <a:xfrm rot="-5400000">
            <a:off x="7192578" y="3151689"/>
            <a:ext cx="0" cy="12525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48"/>
          <p:cNvSpPr>
            <a:spLocks noChangeAspect="1" noChangeShapeType="1"/>
          </p:cNvSpPr>
          <p:nvPr/>
        </p:nvSpPr>
        <p:spPr bwMode="auto">
          <a:xfrm>
            <a:off x="6840849" y="4684602"/>
            <a:ext cx="0" cy="454025"/>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49"/>
          <p:cNvSpPr>
            <a:spLocks noChangeAspect="1" noChangeShapeType="1"/>
          </p:cNvSpPr>
          <p:nvPr/>
        </p:nvSpPr>
        <p:spPr bwMode="auto">
          <a:xfrm>
            <a:off x="7553636" y="4684602"/>
            <a:ext cx="0" cy="454025"/>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50"/>
          <p:cNvSpPr>
            <a:spLocks noChangeAspect="1" noChangeShapeType="1"/>
          </p:cNvSpPr>
          <p:nvPr/>
        </p:nvSpPr>
        <p:spPr bwMode="auto">
          <a:xfrm>
            <a:off x="6575736" y="3782901"/>
            <a:ext cx="0" cy="13827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51"/>
          <p:cNvSpPr>
            <a:spLocks noChangeAspect="1" noChangeShapeType="1"/>
          </p:cNvSpPr>
          <p:nvPr/>
        </p:nvSpPr>
        <p:spPr bwMode="auto">
          <a:xfrm>
            <a:off x="7810811" y="3782902"/>
            <a:ext cx="0" cy="13731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152"/>
          <p:cNvSpPr>
            <a:spLocks noChangeAspect="1" noChangeShapeType="1"/>
          </p:cNvSpPr>
          <p:nvPr/>
        </p:nvSpPr>
        <p:spPr bwMode="auto">
          <a:xfrm>
            <a:off x="7571099" y="4487751"/>
            <a:ext cx="411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153"/>
          <p:cNvSpPr>
            <a:spLocks noChangeAspect="1" noChangeShapeType="1"/>
          </p:cNvSpPr>
          <p:nvPr/>
        </p:nvSpPr>
        <p:spPr bwMode="auto">
          <a:xfrm flipH="1">
            <a:off x="6455087" y="4487751"/>
            <a:ext cx="481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154"/>
          <p:cNvSpPr>
            <a:spLocks noChangeAspect="1" noChangeShapeType="1"/>
          </p:cNvSpPr>
          <p:nvPr/>
        </p:nvSpPr>
        <p:spPr bwMode="auto">
          <a:xfrm>
            <a:off x="7193274" y="4667138"/>
            <a:ext cx="0" cy="592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155"/>
          <p:cNvSpPr>
            <a:spLocks noChangeAspect="1" noChangeShapeType="1"/>
          </p:cNvSpPr>
          <p:nvPr/>
        </p:nvSpPr>
        <p:spPr bwMode="auto">
          <a:xfrm>
            <a:off x="5537511" y="6237176"/>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156"/>
          <p:cNvSpPr>
            <a:spLocks noChangeAspect="1" noChangeShapeType="1"/>
          </p:cNvSpPr>
          <p:nvPr/>
        </p:nvSpPr>
        <p:spPr bwMode="auto">
          <a:xfrm flipV="1">
            <a:off x="5537511" y="5319602"/>
            <a:ext cx="0" cy="471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Freeform 157"/>
          <p:cNvSpPr>
            <a:spLocks noChangeAspect="1" noChangeArrowheads="1"/>
          </p:cNvSpPr>
          <p:nvPr/>
        </p:nvSpPr>
        <p:spPr bwMode="auto">
          <a:xfrm>
            <a:off x="1250157" y="1358920"/>
            <a:ext cx="1587" cy="854075"/>
          </a:xfrm>
          <a:custGeom>
            <a:avLst/>
            <a:gdLst>
              <a:gd name="T0" fmla="*/ 0 w 1"/>
              <a:gd name="T1" fmla="*/ 5754 h 5754"/>
              <a:gd name="T2" fmla="*/ 0 w 1"/>
              <a:gd name="T3" fmla="*/ 0 h 5754"/>
              <a:gd name="T4" fmla="*/ 1 w 1"/>
              <a:gd name="T5" fmla="*/ 0 h 5754"/>
            </a:gdLst>
            <a:ahLst/>
            <a:cxnLst>
              <a:cxn ang="0">
                <a:pos x="T0" y="T1"/>
              </a:cxn>
              <a:cxn ang="0">
                <a:pos x="T2" y="T3"/>
              </a:cxn>
              <a:cxn ang="0">
                <a:pos x="T4" y="T5"/>
              </a:cxn>
            </a:cxnLst>
            <a:rect l="0" t="0" r="r" b="b"/>
            <a:pathLst>
              <a:path w="1" h="5754">
                <a:moveTo>
                  <a:pt x="0" y="5754"/>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8" name="Freeform 158"/>
          <p:cNvSpPr>
            <a:spLocks noChangeAspect="1" noChangeArrowheads="1"/>
          </p:cNvSpPr>
          <p:nvPr/>
        </p:nvSpPr>
        <p:spPr bwMode="auto">
          <a:xfrm>
            <a:off x="2591593" y="1358920"/>
            <a:ext cx="1588" cy="854075"/>
          </a:xfrm>
          <a:custGeom>
            <a:avLst/>
            <a:gdLst>
              <a:gd name="T0" fmla="*/ 0 w 1"/>
              <a:gd name="T1" fmla="*/ 5754 h 5754"/>
              <a:gd name="T2" fmla="*/ 0 w 1"/>
              <a:gd name="T3" fmla="*/ 0 h 5754"/>
              <a:gd name="T4" fmla="*/ 1 w 1"/>
              <a:gd name="T5" fmla="*/ 0 h 5754"/>
            </a:gdLst>
            <a:ahLst/>
            <a:cxnLst>
              <a:cxn ang="0">
                <a:pos x="T0" y="T1"/>
              </a:cxn>
              <a:cxn ang="0">
                <a:pos x="T2" y="T3"/>
              </a:cxn>
              <a:cxn ang="0">
                <a:pos x="T4" y="T5"/>
              </a:cxn>
            </a:cxnLst>
            <a:rect l="0" t="0" r="r" b="b"/>
            <a:pathLst>
              <a:path w="1" h="5754">
                <a:moveTo>
                  <a:pt x="0" y="5754"/>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9" name="Freeform 159"/>
          <p:cNvSpPr>
            <a:spLocks noChangeAspect="1" noChangeArrowheads="1"/>
          </p:cNvSpPr>
          <p:nvPr/>
        </p:nvSpPr>
        <p:spPr bwMode="auto">
          <a:xfrm>
            <a:off x="1250157" y="2212994"/>
            <a:ext cx="1341437" cy="1588"/>
          </a:xfrm>
          <a:custGeom>
            <a:avLst/>
            <a:gdLst>
              <a:gd name="T0" fmla="*/ 0 w 9032"/>
              <a:gd name="T1" fmla="*/ 0 h 1588"/>
              <a:gd name="T2" fmla="*/ 9031 w 9032"/>
              <a:gd name="T3" fmla="*/ 0 h 1588"/>
              <a:gd name="T4" fmla="*/ 9032 w 9032"/>
              <a:gd name="T5" fmla="*/ 0 h 1588"/>
            </a:gdLst>
            <a:ahLst/>
            <a:cxnLst>
              <a:cxn ang="0">
                <a:pos x="T0" y="T1"/>
              </a:cxn>
              <a:cxn ang="0">
                <a:pos x="T2" y="T3"/>
              </a:cxn>
              <a:cxn ang="0">
                <a:pos x="T4" y="T5"/>
              </a:cxn>
            </a:cxnLst>
            <a:rect l="0" t="0" r="r" b="b"/>
            <a:pathLst>
              <a:path w="9032" h="1588">
                <a:moveTo>
                  <a:pt x="0" y="0"/>
                </a:moveTo>
                <a:lnTo>
                  <a:pt x="9031" y="0"/>
                </a:lnTo>
                <a:lnTo>
                  <a:pt x="903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0" name="Freeform 160"/>
          <p:cNvSpPr>
            <a:spLocks noChangeAspect="1" noChangeArrowheads="1"/>
          </p:cNvSpPr>
          <p:nvPr/>
        </p:nvSpPr>
        <p:spPr bwMode="auto">
          <a:xfrm>
            <a:off x="1250156" y="1358919"/>
            <a:ext cx="304800" cy="1588"/>
          </a:xfrm>
          <a:custGeom>
            <a:avLst/>
            <a:gdLst>
              <a:gd name="T0" fmla="*/ 2052 w 2052"/>
              <a:gd name="T1" fmla="*/ 0 h 1588"/>
              <a:gd name="T2" fmla="*/ 0 w 2052"/>
              <a:gd name="T3" fmla="*/ 0 h 1588"/>
              <a:gd name="T4" fmla="*/ 1 w 2052"/>
              <a:gd name="T5" fmla="*/ 0 h 1588"/>
            </a:gdLst>
            <a:ahLst/>
            <a:cxnLst>
              <a:cxn ang="0">
                <a:pos x="T0" y="T1"/>
              </a:cxn>
              <a:cxn ang="0">
                <a:pos x="T2" y="T3"/>
              </a:cxn>
              <a:cxn ang="0">
                <a:pos x="T4" y="T5"/>
              </a:cxn>
            </a:cxnLst>
            <a:rect l="0" t="0" r="r" b="b"/>
            <a:pathLst>
              <a:path w="2052" h="1588">
                <a:moveTo>
                  <a:pt x="205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1" name="Freeform 161"/>
          <p:cNvSpPr>
            <a:spLocks noChangeAspect="1" noChangeArrowheads="1"/>
          </p:cNvSpPr>
          <p:nvPr/>
        </p:nvSpPr>
        <p:spPr bwMode="auto">
          <a:xfrm>
            <a:off x="2286793" y="1358919"/>
            <a:ext cx="304800" cy="1588"/>
          </a:xfrm>
          <a:custGeom>
            <a:avLst/>
            <a:gdLst>
              <a:gd name="T0" fmla="*/ 2052 w 2052"/>
              <a:gd name="T1" fmla="*/ 0 h 1588"/>
              <a:gd name="T2" fmla="*/ 0 w 2052"/>
              <a:gd name="T3" fmla="*/ 0 h 1588"/>
              <a:gd name="T4" fmla="*/ 1 w 2052"/>
              <a:gd name="T5" fmla="*/ 0 h 1588"/>
            </a:gdLst>
            <a:ahLst/>
            <a:cxnLst>
              <a:cxn ang="0">
                <a:pos x="T0" y="T1"/>
              </a:cxn>
              <a:cxn ang="0">
                <a:pos x="T2" y="T3"/>
              </a:cxn>
              <a:cxn ang="0">
                <a:pos x="T4" y="T5"/>
              </a:cxn>
            </a:cxnLst>
            <a:rect l="0" t="0" r="r" b="b"/>
            <a:pathLst>
              <a:path w="2052" h="1588">
                <a:moveTo>
                  <a:pt x="205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2" name="Freeform 162"/>
          <p:cNvSpPr>
            <a:spLocks noChangeAspect="1" noChangeArrowheads="1"/>
          </p:cNvSpPr>
          <p:nvPr/>
        </p:nvSpPr>
        <p:spPr bwMode="auto">
          <a:xfrm>
            <a:off x="1250157" y="2943245"/>
            <a:ext cx="1587" cy="854075"/>
          </a:xfrm>
          <a:custGeom>
            <a:avLst/>
            <a:gdLst>
              <a:gd name="T0" fmla="*/ 0 w 1"/>
              <a:gd name="T1" fmla="*/ 5753 h 5753"/>
              <a:gd name="T2" fmla="*/ 0 w 1"/>
              <a:gd name="T3" fmla="*/ 0 h 5753"/>
              <a:gd name="T4" fmla="*/ 1 w 1"/>
              <a:gd name="T5" fmla="*/ 0 h 5753"/>
            </a:gdLst>
            <a:ahLst/>
            <a:cxnLst>
              <a:cxn ang="0">
                <a:pos x="T0" y="T1"/>
              </a:cxn>
              <a:cxn ang="0">
                <a:pos x="T2" y="T3"/>
              </a:cxn>
              <a:cxn ang="0">
                <a:pos x="T4" y="T5"/>
              </a:cxn>
            </a:cxnLst>
            <a:rect l="0" t="0" r="r" b="b"/>
            <a:pathLst>
              <a:path w="1" h="5753">
                <a:moveTo>
                  <a:pt x="0" y="575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3" name="Freeform 163"/>
          <p:cNvSpPr>
            <a:spLocks noChangeAspect="1" noChangeArrowheads="1"/>
          </p:cNvSpPr>
          <p:nvPr/>
        </p:nvSpPr>
        <p:spPr bwMode="auto">
          <a:xfrm>
            <a:off x="2591593" y="2943245"/>
            <a:ext cx="1588" cy="854075"/>
          </a:xfrm>
          <a:custGeom>
            <a:avLst/>
            <a:gdLst>
              <a:gd name="T0" fmla="*/ 0 w 1"/>
              <a:gd name="T1" fmla="*/ 5753 h 5753"/>
              <a:gd name="T2" fmla="*/ 0 w 1"/>
              <a:gd name="T3" fmla="*/ 0 h 5753"/>
              <a:gd name="T4" fmla="*/ 1 w 1"/>
              <a:gd name="T5" fmla="*/ 0 h 5753"/>
            </a:gdLst>
            <a:ahLst/>
            <a:cxnLst>
              <a:cxn ang="0">
                <a:pos x="T0" y="T1"/>
              </a:cxn>
              <a:cxn ang="0">
                <a:pos x="T2" y="T3"/>
              </a:cxn>
              <a:cxn ang="0">
                <a:pos x="T4" y="T5"/>
              </a:cxn>
            </a:cxnLst>
            <a:rect l="0" t="0" r="r" b="b"/>
            <a:pathLst>
              <a:path w="1" h="5753">
                <a:moveTo>
                  <a:pt x="0" y="575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4" name="Freeform 164"/>
          <p:cNvSpPr>
            <a:spLocks noChangeAspect="1" noChangeArrowheads="1"/>
          </p:cNvSpPr>
          <p:nvPr/>
        </p:nvSpPr>
        <p:spPr bwMode="auto">
          <a:xfrm>
            <a:off x="1554957" y="3005158"/>
            <a:ext cx="731837" cy="731837"/>
          </a:xfrm>
          <a:custGeom>
            <a:avLst/>
            <a:gdLst>
              <a:gd name="T0" fmla="*/ 4927 w 4928"/>
              <a:gd name="T1" fmla="*/ 2465 h 4931"/>
              <a:gd name="T2" fmla="*/ 4843 w 4928"/>
              <a:gd name="T3" fmla="*/ 1828 h 4931"/>
              <a:gd name="T4" fmla="*/ 4597 w 4928"/>
              <a:gd name="T5" fmla="*/ 1232 h 4931"/>
              <a:gd name="T6" fmla="*/ 4205 w 4928"/>
              <a:gd name="T7" fmla="*/ 722 h 4931"/>
              <a:gd name="T8" fmla="*/ 3695 w 4928"/>
              <a:gd name="T9" fmla="*/ 330 h 4931"/>
              <a:gd name="T10" fmla="*/ 3100 w 4928"/>
              <a:gd name="T11" fmla="*/ 83 h 4931"/>
              <a:gd name="T12" fmla="*/ 2463 w 4928"/>
              <a:gd name="T13" fmla="*/ 0 h 4931"/>
              <a:gd name="T14" fmla="*/ 1826 w 4928"/>
              <a:gd name="T15" fmla="*/ 83 h 4931"/>
              <a:gd name="T16" fmla="*/ 1232 w 4928"/>
              <a:gd name="T17" fmla="*/ 330 h 4931"/>
              <a:gd name="T18" fmla="*/ 722 w 4928"/>
              <a:gd name="T19" fmla="*/ 722 h 4931"/>
              <a:gd name="T20" fmla="*/ 331 w 4928"/>
              <a:gd name="T21" fmla="*/ 1232 h 4931"/>
              <a:gd name="T22" fmla="*/ 85 w 4928"/>
              <a:gd name="T23" fmla="*/ 1828 h 4931"/>
              <a:gd name="T24" fmla="*/ 0 w 4928"/>
              <a:gd name="T25" fmla="*/ 2465 h 4931"/>
              <a:gd name="T26" fmla="*/ 85 w 4928"/>
              <a:gd name="T27" fmla="*/ 3103 h 4931"/>
              <a:gd name="T28" fmla="*/ 331 w 4928"/>
              <a:gd name="T29" fmla="*/ 3699 h 4931"/>
              <a:gd name="T30" fmla="*/ 722 w 4928"/>
              <a:gd name="T31" fmla="*/ 4209 h 4931"/>
              <a:gd name="T32" fmla="*/ 1232 w 4928"/>
              <a:gd name="T33" fmla="*/ 4601 h 4931"/>
              <a:gd name="T34" fmla="*/ 1826 w 4928"/>
              <a:gd name="T35" fmla="*/ 4848 h 4931"/>
              <a:gd name="T36" fmla="*/ 2463 w 4928"/>
              <a:gd name="T37" fmla="*/ 4931 h 4931"/>
              <a:gd name="T38" fmla="*/ 3100 w 4928"/>
              <a:gd name="T39" fmla="*/ 4848 h 4931"/>
              <a:gd name="T40" fmla="*/ 3695 w 4928"/>
              <a:gd name="T41" fmla="*/ 4601 h 4931"/>
              <a:gd name="T42" fmla="*/ 4205 w 4928"/>
              <a:gd name="T43" fmla="*/ 4209 h 4931"/>
              <a:gd name="T44" fmla="*/ 4597 w 4928"/>
              <a:gd name="T45" fmla="*/ 3699 h 4931"/>
              <a:gd name="T46" fmla="*/ 4843 w 4928"/>
              <a:gd name="T47" fmla="*/ 3103 h 4931"/>
              <a:gd name="T48" fmla="*/ 4927 w 4928"/>
              <a:gd name="T49" fmla="*/ 2465 h 4931"/>
              <a:gd name="T50" fmla="*/ 4928 w 4928"/>
              <a:gd name="T51" fmla="*/ 2465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4931">
                <a:moveTo>
                  <a:pt x="4927" y="2465"/>
                </a:moveTo>
                <a:lnTo>
                  <a:pt x="4843" y="1828"/>
                </a:lnTo>
                <a:lnTo>
                  <a:pt x="4597" y="1232"/>
                </a:lnTo>
                <a:lnTo>
                  <a:pt x="4205" y="722"/>
                </a:lnTo>
                <a:lnTo>
                  <a:pt x="3695" y="330"/>
                </a:lnTo>
                <a:lnTo>
                  <a:pt x="3100" y="83"/>
                </a:lnTo>
                <a:lnTo>
                  <a:pt x="2463" y="0"/>
                </a:lnTo>
                <a:lnTo>
                  <a:pt x="1826" y="83"/>
                </a:lnTo>
                <a:lnTo>
                  <a:pt x="1232" y="330"/>
                </a:lnTo>
                <a:lnTo>
                  <a:pt x="722" y="722"/>
                </a:lnTo>
                <a:lnTo>
                  <a:pt x="331" y="1232"/>
                </a:lnTo>
                <a:lnTo>
                  <a:pt x="85" y="1828"/>
                </a:lnTo>
                <a:lnTo>
                  <a:pt x="0" y="2465"/>
                </a:lnTo>
                <a:lnTo>
                  <a:pt x="85" y="3103"/>
                </a:lnTo>
                <a:lnTo>
                  <a:pt x="331" y="3699"/>
                </a:lnTo>
                <a:lnTo>
                  <a:pt x="722" y="4209"/>
                </a:lnTo>
                <a:lnTo>
                  <a:pt x="1232" y="4601"/>
                </a:lnTo>
                <a:lnTo>
                  <a:pt x="1826" y="4848"/>
                </a:lnTo>
                <a:lnTo>
                  <a:pt x="2463" y="4931"/>
                </a:lnTo>
                <a:lnTo>
                  <a:pt x="3100" y="4848"/>
                </a:lnTo>
                <a:lnTo>
                  <a:pt x="3695" y="4601"/>
                </a:lnTo>
                <a:lnTo>
                  <a:pt x="4205" y="4209"/>
                </a:lnTo>
                <a:lnTo>
                  <a:pt x="4597" y="3699"/>
                </a:lnTo>
                <a:lnTo>
                  <a:pt x="4843" y="3103"/>
                </a:lnTo>
                <a:lnTo>
                  <a:pt x="4927" y="2465"/>
                </a:lnTo>
                <a:lnTo>
                  <a:pt x="4928" y="246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5" name="Freeform 165"/>
          <p:cNvSpPr>
            <a:spLocks noChangeAspect="1" noChangeArrowheads="1"/>
          </p:cNvSpPr>
          <p:nvPr/>
        </p:nvSpPr>
        <p:spPr bwMode="auto">
          <a:xfrm>
            <a:off x="1250157" y="3797319"/>
            <a:ext cx="1341437" cy="1588"/>
          </a:xfrm>
          <a:custGeom>
            <a:avLst/>
            <a:gdLst>
              <a:gd name="T0" fmla="*/ 0 w 9032"/>
              <a:gd name="T1" fmla="*/ 0 h 1588"/>
              <a:gd name="T2" fmla="*/ 9031 w 9032"/>
              <a:gd name="T3" fmla="*/ 0 h 1588"/>
              <a:gd name="T4" fmla="*/ 9032 w 9032"/>
              <a:gd name="T5" fmla="*/ 0 h 1588"/>
            </a:gdLst>
            <a:ahLst/>
            <a:cxnLst>
              <a:cxn ang="0">
                <a:pos x="T0" y="T1"/>
              </a:cxn>
              <a:cxn ang="0">
                <a:pos x="T2" y="T3"/>
              </a:cxn>
              <a:cxn ang="0">
                <a:pos x="T4" y="T5"/>
              </a:cxn>
            </a:cxnLst>
            <a:rect l="0" t="0" r="r" b="b"/>
            <a:pathLst>
              <a:path w="9032" h="1588">
                <a:moveTo>
                  <a:pt x="0" y="0"/>
                </a:moveTo>
                <a:lnTo>
                  <a:pt x="9031" y="0"/>
                </a:lnTo>
                <a:lnTo>
                  <a:pt x="903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6" name="Freeform 166"/>
          <p:cNvSpPr>
            <a:spLocks noChangeAspect="1" noChangeArrowheads="1"/>
          </p:cNvSpPr>
          <p:nvPr/>
        </p:nvSpPr>
        <p:spPr bwMode="auto">
          <a:xfrm>
            <a:off x="1250157" y="2943244"/>
            <a:ext cx="1341437" cy="1588"/>
          </a:xfrm>
          <a:custGeom>
            <a:avLst/>
            <a:gdLst>
              <a:gd name="T0" fmla="*/ 9031 w 9031"/>
              <a:gd name="T1" fmla="*/ 0 h 1588"/>
              <a:gd name="T2" fmla="*/ 0 w 9031"/>
              <a:gd name="T3" fmla="*/ 0 h 1588"/>
              <a:gd name="T4" fmla="*/ 1 w 9031"/>
              <a:gd name="T5" fmla="*/ 0 h 1588"/>
            </a:gdLst>
            <a:ahLst/>
            <a:cxnLst>
              <a:cxn ang="0">
                <a:pos x="T0" y="T1"/>
              </a:cxn>
              <a:cxn ang="0">
                <a:pos x="T2" y="T3"/>
              </a:cxn>
              <a:cxn ang="0">
                <a:pos x="T4" y="T5"/>
              </a:cxn>
            </a:cxnLst>
            <a:rect l="0" t="0" r="r" b="b"/>
            <a:pathLst>
              <a:path w="9031" h="1588">
                <a:moveTo>
                  <a:pt x="9031"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7" name="Freeform 167"/>
          <p:cNvSpPr>
            <a:spLocks noChangeAspect="1" noChangeArrowheads="1"/>
          </p:cNvSpPr>
          <p:nvPr/>
        </p:nvSpPr>
        <p:spPr bwMode="auto">
          <a:xfrm>
            <a:off x="3005932" y="1358920"/>
            <a:ext cx="854075" cy="854075"/>
          </a:xfrm>
          <a:custGeom>
            <a:avLst/>
            <a:gdLst>
              <a:gd name="T0" fmla="*/ 5746 w 5747"/>
              <a:gd name="T1" fmla="*/ 2877 h 5754"/>
              <a:gd name="T2" fmla="*/ 5648 w 5747"/>
              <a:gd name="T3" fmla="*/ 2132 h 5754"/>
              <a:gd name="T4" fmla="*/ 5361 w 5747"/>
              <a:gd name="T5" fmla="*/ 1439 h 5754"/>
              <a:gd name="T6" fmla="*/ 4905 w 5747"/>
              <a:gd name="T7" fmla="*/ 842 h 5754"/>
              <a:gd name="T8" fmla="*/ 4309 w 5747"/>
              <a:gd name="T9" fmla="*/ 386 h 5754"/>
              <a:gd name="T10" fmla="*/ 3617 w 5747"/>
              <a:gd name="T11" fmla="*/ 98 h 5754"/>
              <a:gd name="T12" fmla="*/ 2873 w 5747"/>
              <a:gd name="T13" fmla="*/ 0 h 5754"/>
              <a:gd name="T14" fmla="*/ 2129 w 5747"/>
              <a:gd name="T15" fmla="*/ 98 h 5754"/>
              <a:gd name="T16" fmla="*/ 1436 w 5747"/>
              <a:gd name="T17" fmla="*/ 386 h 5754"/>
              <a:gd name="T18" fmla="*/ 841 w 5747"/>
              <a:gd name="T19" fmla="*/ 842 h 5754"/>
              <a:gd name="T20" fmla="*/ 385 w 5747"/>
              <a:gd name="T21" fmla="*/ 1439 h 5754"/>
              <a:gd name="T22" fmla="*/ 98 w 5747"/>
              <a:gd name="T23" fmla="*/ 2132 h 5754"/>
              <a:gd name="T24" fmla="*/ 0 w 5747"/>
              <a:gd name="T25" fmla="*/ 2877 h 5754"/>
              <a:gd name="T26" fmla="*/ 98 w 5747"/>
              <a:gd name="T27" fmla="*/ 3621 h 5754"/>
              <a:gd name="T28" fmla="*/ 385 w 5747"/>
              <a:gd name="T29" fmla="*/ 4315 h 5754"/>
              <a:gd name="T30" fmla="*/ 841 w 5747"/>
              <a:gd name="T31" fmla="*/ 4911 h 5754"/>
              <a:gd name="T32" fmla="*/ 1436 w 5747"/>
              <a:gd name="T33" fmla="*/ 5368 h 5754"/>
              <a:gd name="T34" fmla="*/ 2129 w 5747"/>
              <a:gd name="T35" fmla="*/ 5656 h 5754"/>
              <a:gd name="T36" fmla="*/ 2873 w 5747"/>
              <a:gd name="T37" fmla="*/ 5754 h 5754"/>
              <a:gd name="T38" fmla="*/ 3617 w 5747"/>
              <a:gd name="T39" fmla="*/ 5656 h 5754"/>
              <a:gd name="T40" fmla="*/ 4309 w 5747"/>
              <a:gd name="T41" fmla="*/ 5368 h 5754"/>
              <a:gd name="T42" fmla="*/ 4905 w 5747"/>
              <a:gd name="T43" fmla="*/ 4911 h 5754"/>
              <a:gd name="T44" fmla="*/ 5361 w 5747"/>
              <a:gd name="T45" fmla="*/ 4315 h 5754"/>
              <a:gd name="T46" fmla="*/ 5648 w 5747"/>
              <a:gd name="T47" fmla="*/ 3621 h 5754"/>
              <a:gd name="T48" fmla="*/ 5746 w 5747"/>
              <a:gd name="T49" fmla="*/ 2877 h 5754"/>
              <a:gd name="T50" fmla="*/ 5747 w 5747"/>
              <a:gd name="T51" fmla="*/ 2877 h 5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47" h="5754">
                <a:moveTo>
                  <a:pt x="5746" y="2877"/>
                </a:moveTo>
                <a:lnTo>
                  <a:pt x="5648" y="2132"/>
                </a:lnTo>
                <a:lnTo>
                  <a:pt x="5361" y="1439"/>
                </a:lnTo>
                <a:lnTo>
                  <a:pt x="4905" y="842"/>
                </a:lnTo>
                <a:lnTo>
                  <a:pt x="4309" y="386"/>
                </a:lnTo>
                <a:lnTo>
                  <a:pt x="3617" y="98"/>
                </a:lnTo>
                <a:lnTo>
                  <a:pt x="2873" y="0"/>
                </a:lnTo>
                <a:lnTo>
                  <a:pt x="2129" y="98"/>
                </a:lnTo>
                <a:lnTo>
                  <a:pt x="1436" y="386"/>
                </a:lnTo>
                <a:lnTo>
                  <a:pt x="841" y="842"/>
                </a:lnTo>
                <a:lnTo>
                  <a:pt x="385" y="1439"/>
                </a:lnTo>
                <a:lnTo>
                  <a:pt x="98" y="2132"/>
                </a:lnTo>
                <a:lnTo>
                  <a:pt x="0" y="2877"/>
                </a:lnTo>
                <a:lnTo>
                  <a:pt x="98" y="3621"/>
                </a:lnTo>
                <a:lnTo>
                  <a:pt x="385" y="4315"/>
                </a:lnTo>
                <a:lnTo>
                  <a:pt x="841" y="4911"/>
                </a:lnTo>
                <a:lnTo>
                  <a:pt x="1436" y="5368"/>
                </a:lnTo>
                <a:lnTo>
                  <a:pt x="2129" y="5656"/>
                </a:lnTo>
                <a:lnTo>
                  <a:pt x="2873" y="5754"/>
                </a:lnTo>
                <a:lnTo>
                  <a:pt x="3617" y="5656"/>
                </a:lnTo>
                <a:lnTo>
                  <a:pt x="4309" y="5368"/>
                </a:lnTo>
                <a:lnTo>
                  <a:pt x="4905" y="4911"/>
                </a:lnTo>
                <a:lnTo>
                  <a:pt x="5361" y="4315"/>
                </a:lnTo>
                <a:lnTo>
                  <a:pt x="5648" y="3621"/>
                </a:lnTo>
                <a:lnTo>
                  <a:pt x="5746" y="2877"/>
                </a:lnTo>
                <a:lnTo>
                  <a:pt x="5747" y="2877"/>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8" name="Freeform 168"/>
          <p:cNvSpPr>
            <a:spLocks noChangeAspect="1" noChangeArrowheads="1"/>
          </p:cNvSpPr>
          <p:nvPr/>
        </p:nvSpPr>
        <p:spPr bwMode="auto">
          <a:xfrm>
            <a:off x="1920082" y="984269"/>
            <a:ext cx="1587" cy="122238"/>
          </a:xfrm>
          <a:custGeom>
            <a:avLst/>
            <a:gdLst>
              <a:gd name="T0" fmla="*/ 0 w 1"/>
              <a:gd name="T1" fmla="*/ 0 h 831"/>
              <a:gd name="T2" fmla="*/ 0 w 1"/>
              <a:gd name="T3" fmla="*/ 831 h 831"/>
              <a:gd name="T4" fmla="*/ 1 w 1"/>
              <a:gd name="T5" fmla="*/ 831 h 831"/>
            </a:gdLst>
            <a:ahLst/>
            <a:cxnLst>
              <a:cxn ang="0">
                <a:pos x="T0" y="T1"/>
              </a:cxn>
              <a:cxn ang="0">
                <a:pos x="T2" y="T3"/>
              </a:cxn>
              <a:cxn ang="0">
                <a:pos x="T4" y="T5"/>
              </a:cxn>
            </a:cxnLst>
            <a:rect l="0" t="0" r="r" b="b"/>
            <a:pathLst>
              <a:path w="1" h="831">
                <a:moveTo>
                  <a:pt x="0" y="0"/>
                </a:moveTo>
                <a:lnTo>
                  <a:pt x="0" y="831"/>
                </a:lnTo>
                <a:lnTo>
                  <a:pt x="1" y="83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9" name="Freeform 169"/>
          <p:cNvSpPr>
            <a:spLocks noChangeAspect="1" noChangeArrowheads="1"/>
          </p:cNvSpPr>
          <p:nvPr/>
        </p:nvSpPr>
        <p:spPr bwMode="auto">
          <a:xfrm>
            <a:off x="1920082" y="1146194"/>
            <a:ext cx="1587" cy="38100"/>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0" name="Freeform 170"/>
          <p:cNvSpPr>
            <a:spLocks noChangeAspect="1" noChangeArrowheads="1"/>
          </p:cNvSpPr>
          <p:nvPr/>
        </p:nvSpPr>
        <p:spPr bwMode="auto">
          <a:xfrm>
            <a:off x="1920082" y="1222395"/>
            <a:ext cx="1587" cy="193675"/>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1" name="Freeform 171"/>
          <p:cNvSpPr>
            <a:spLocks noChangeAspect="1" noChangeArrowheads="1"/>
          </p:cNvSpPr>
          <p:nvPr/>
        </p:nvSpPr>
        <p:spPr bwMode="auto">
          <a:xfrm>
            <a:off x="1920082" y="1455758"/>
            <a:ext cx="1587" cy="39687"/>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2" name="Freeform 172"/>
          <p:cNvSpPr>
            <a:spLocks noChangeAspect="1" noChangeArrowheads="1"/>
          </p:cNvSpPr>
          <p:nvPr/>
        </p:nvSpPr>
        <p:spPr bwMode="auto">
          <a:xfrm>
            <a:off x="1920082" y="1533545"/>
            <a:ext cx="1587" cy="193675"/>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3" name="Freeform 173"/>
          <p:cNvSpPr>
            <a:spLocks noChangeAspect="1" noChangeArrowheads="1"/>
          </p:cNvSpPr>
          <p:nvPr/>
        </p:nvSpPr>
        <p:spPr bwMode="auto">
          <a:xfrm>
            <a:off x="1920082" y="1765319"/>
            <a:ext cx="1587" cy="39688"/>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4" name="Freeform 174"/>
          <p:cNvSpPr>
            <a:spLocks noChangeAspect="1" noChangeArrowheads="1"/>
          </p:cNvSpPr>
          <p:nvPr/>
        </p:nvSpPr>
        <p:spPr bwMode="auto">
          <a:xfrm>
            <a:off x="1920082" y="1843108"/>
            <a:ext cx="1587" cy="193675"/>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5" name="Freeform 175"/>
          <p:cNvSpPr>
            <a:spLocks noChangeAspect="1" noChangeArrowheads="1"/>
          </p:cNvSpPr>
          <p:nvPr/>
        </p:nvSpPr>
        <p:spPr bwMode="auto">
          <a:xfrm>
            <a:off x="1920082" y="2074883"/>
            <a:ext cx="1587" cy="39687"/>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6" name="Freeform 176"/>
          <p:cNvSpPr>
            <a:spLocks noChangeAspect="1" noChangeArrowheads="1"/>
          </p:cNvSpPr>
          <p:nvPr/>
        </p:nvSpPr>
        <p:spPr bwMode="auto">
          <a:xfrm>
            <a:off x="1920082" y="2152670"/>
            <a:ext cx="1587" cy="123825"/>
          </a:xfrm>
          <a:custGeom>
            <a:avLst/>
            <a:gdLst>
              <a:gd name="T0" fmla="*/ 0 w 1"/>
              <a:gd name="T1" fmla="*/ 0 h 831"/>
              <a:gd name="T2" fmla="*/ 0 w 1"/>
              <a:gd name="T3" fmla="*/ 831 h 831"/>
              <a:gd name="T4" fmla="*/ 1 w 1"/>
              <a:gd name="T5" fmla="*/ 831 h 831"/>
            </a:gdLst>
            <a:ahLst/>
            <a:cxnLst>
              <a:cxn ang="0">
                <a:pos x="T0" y="T1"/>
              </a:cxn>
              <a:cxn ang="0">
                <a:pos x="T2" y="T3"/>
              </a:cxn>
              <a:cxn ang="0">
                <a:pos x="T4" y="T5"/>
              </a:cxn>
            </a:cxnLst>
            <a:rect l="0" t="0" r="r" b="b"/>
            <a:pathLst>
              <a:path w="1" h="831">
                <a:moveTo>
                  <a:pt x="0" y="0"/>
                </a:moveTo>
                <a:lnTo>
                  <a:pt x="0" y="831"/>
                </a:lnTo>
                <a:lnTo>
                  <a:pt x="1" y="83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7" name="Freeform 177"/>
          <p:cNvSpPr>
            <a:spLocks noChangeAspect="1" noChangeArrowheads="1"/>
          </p:cNvSpPr>
          <p:nvPr/>
        </p:nvSpPr>
        <p:spPr bwMode="auto">
          <a:xfrm>
            <a:off x="2436018" y="1785958"/>
            <a:ext cx="223838" cy="1587"/>
          </a:xfrm>
          <a:custGeom>
            <a:avLst/>
            <a:gdLst>
              <a:gd name="T0" fmla="*/ 1507 w 1507"/>
              <a:gd name="T1" fmla="*/ 0 h 1587"/>
              <a:gd name="T2" fmla="*/ 0 w 1507"/>
              <a:gd name="T3" fmla="*/ 0 h 1587"/>
              <a:gd name="T4" fmla="*/ 1 w 1507"/>
              <a:gd name="T5" fmla="*/ 0 h 1587"/>
            </a:gdLst>
            <a:ahLst/>
            <a:cxnLst>
              <a:cxn ang="0">
                <a:pos x="T0" y="T1"/>
              </a:cxn>
              <a:cxn ang="0">
                <a:pos x="T2" y="T3"/>
              </a:cxn>
              <a:cxn ang="0">
                <a:pos x="T4" y="T5"/>
              </a:cxn>
            </a:cxnLst>
            <a:rect l="0" t="0" r="r" b="b"/>
            <a:pathLst>
              <a:path w="1507" h="1587">
                <a:moveTo>
                  <a:pt x="1507"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8" name="Freeform 178"/>
          <p:cNvSpPr>
            <a:spLocks noChangeAspect="1" noChangeArrowheads="1"/>
          </p:cNvSpPr>
          <p:nvPr/>
        </p:nvSpPr>
        <p:spPr bwMode="auto">
          <a:xfrm>
            <a:off x="2358231" y="1785958"/>
            <a:ext cx="38100" cy="1587"/>
          </a:xfrm>
          <a:custGeom>
            <a:avLst/>
            <a:gdLst>
              <a:gd name="T0" fmla="*/ 260 w 260"/>
              <a:gd name="T1" fmla="*/ 0 h 1587"/>
              <a:gd name="T2" fmla="*/ 0 w 260"/>
              <a:gd name="T3" fmla="*/ 0 h 1587"/>
              <a:gd name="T4" fmla="*/ 1 w 260"/>
              <a:gd name="T5" fmla="*/ 0 h 1587"/>
            </a:gdLst>
            <a:ahLst/>
            <a:cxnLst>
              <a:cxn ang="0">
                <a:pos x="T0" y="T1"/>
              </a:cxn>
              <a:cxn ang="0">
                <a:pos x="T2" y="T3"/>
              </a:cxn>
              <a:cxn ang="0">
                <a:pos x="T4" y="T5"/>
              </a:cxn>
            </a:cxnLst>
            <a:rect l="0" t="0" r="r" b="b"/>
            <a:pathLst>
              <a:path w="260" h="1587">
                <a:moveTo>
                  <a:pt x="260"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9" name="Freeform 179"/>
          <p:cNvSpPr>
            <a:spLocks noChangeAspect="1" noChangeArrowheads="1"/>
          </p:cNvSpPr>
          <p:nvPr/>
        </p:nvSpPr>
        <p:spPr bwMode="auto">
          <a:xfrm>
            <a:off x="2126457" y="1785958"/>
            <a:ext cx="193675" cy="1587"/>
          </a:xfrm>
          <a:custGeom>
            <a:avLst/>
            <a:gdLst>
              <a:gd name="T0" fmla="*/ 1304 w 1304"/>
              <a:gd name="T1" fmla="*/ 0 h 1587"/>
              <a:gd name="T2" fmla="*/ 0 w 1304"/>
              <a:gd name="T3" fmla="*/ 0 h 1587"/>
              <a:gd name="T4" fmla="*/ 1 w 1304"/>
              <a:gd name="T5" fmla="*/ 0 h 1587"/>
            </a:gdLst>
            <a:ahLst/>
            <a:cxnLst>
              <a:cxn ang="0">
                <a:pos x="T0" y="T1"/>
              </a:cxn>
              <a:cxn ang="0">
                <a:pos x="T2" y="T3"/>
              </a:cxn>
              <a:cxn ang="0">
                <a:pos x="T4" y="T5"/>
              </a:cxn>
            </a:cxnLst>
            <a:rect l="0" t="0" r="r" b="b"/>
            <a:pathLst>
              <a:path w="1304" h="1587">
                <a:moveTo>
                  <a:pt x="1304"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0" name="Freeform 180"/>
          <p:cNvSpPr>
            <a:spLocks noChangeAspect="1" noChangeArrowheads="1"/>
          </p:cNvSpPr>
          <p:nvPr/>
        </p:nvSpPr>
        <p:spPr bwMode="auto">
          <a:xfrm>
            <a:off x="2048668" y="1785958"/>
            <a:ext cx="38100" cy="1587"/>
          </a:xfrm>
          <a:custGeom>
            <a:avLst/>
            <a:gdLst>
              <a:gd name="T0" fmla="*/ 261 w 261"/>
              <a:gd name="T1" fmla="*/ 0 h 1587"/>
              <a:gd name="T2" fmla="*/ 0 w 261"/>
              <a:gd name="T3" fmla="*/ 0 h 1587"/>
              <a:gd name="T4" fmla="*/ 1 w 261"/>
              <a:gd name="T5" fmla="*/ 0 h 1587"/>
            </a:gdLst>
            <a:ahLst/>
            <a:cxnLst>
              <a:cxn ang="0">
                <a:pos x="T0" y="T1"/>
              </a:cxn>
              <a:cxn ang="0">
                <a:pos x="T2" y="T3"/>
              </a:cxn>
              <a:cxn ang="0">
                <a:pos x="T4" y="T5"/>
              </a:cxn>
            </a:cxnLst>
            <a:rect l="0" t="0" r="r" b="b"/>
            <a:pathLst>
              <a:path w="261" h="1587">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1" name="Freeform 181"/>
          <p:cNvSpPr>
            <a:spLocks noChangeAspect="1" noChangeArrowheads="1"/>
          </p:cNvSpPr>
          <p:nvPr/>
        </p:nvSpPr>
        <p:spPr bwMode="auto">
          <a:xfrm>
            <a:off x="1816894" y="1785958"/>
            <a:ext cx="193675" cy="1587"/>
          </a:xfrm>
          <a:custGeom>
            <a:avLst/>
            <a:gdLst>
              <a:gd name="T0" fmla="*/ 1304 w 1304"/>
              <a:gd name="T1" fmla="*/ 0 h 1587"/>
              <a:gd name="T2" fmla="*/ 0 w 1304"/>
              <a:gd name="T3" fmla="*/ 0 h 1587"/>
              <a:gd name="T4" fmla="*/ 1 w 1304"/>
              <a:gd name="T5" fmla="*/ 0 h 1587"/>
            </a:gdLst>
            <a:ahLst/>
            <a:cxnLst>
              <a:cxn ang="0">
                <a:pos x="T0" y="T1"/>
              </a:cxn>
              <a:cxn ang="0">
                <a:pos x="T2" y="T3"/>
              </a:cxn>
              <a:cxn ang="0">
                <a:pos x="T4" y="T5"/>
              </a:cxn>
            </a:cxnLst>
            <a:rect l="0" t="0" r="r" b="b"/>
            <a:pathLst>
              <a:path w="1304" h="1587">
                <a:moveTo>
                  <a:pt x="1304"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2" name="Freeform 182"/>
          <p:cNvSpPr>
            <a:spLocks noChangeAspect="1" noChangeArrowheads="1"/>
          </p:cNvSpPr>
          <p:nvPr/>
        </p:nvSpPr>
        <p:spPr bwMode="auto">
          <a:xfrm>
            <a:off x="1739107" y="1785958"/>
            <a:ext cx="39687" cy="1587"/>
          </a:xfrm>
          <a:custGeom>
            <a:avLst/>
            <a:gdLst>
              <a:gd name="T0" fmla="*/ 260 w 260"/>
              <a:gd name="T1" fmla="*/ 0 h 1587"/>
              <a:gd name="T2" fmla="*/ 0 w 260"/>
              <a:gd name="T3" fmla="*/ 0 h 1587"/>
              <a:gd name="T4" fmla="*/ 1 w 260"/>
              <a:gd name="T5" fmla="*/ 0 h 1587"/>
            </a:gdLst>
            <a:ahLst/>
            <a:cxnLst>
              <a:cxn ang="0">
                <a:pos x="T0" y="T1"/>
              </a:cxn>
              <a:cxn ang="0">
                <a:pos x="T2" y="T3"/>
              </a:cxn>
              <a:cxn ang="0">
                <a:pos x="T4" y="T5"/>
              </a:cxn>
            </a:cxnLst>
            <a:rect l="0" t="0" r="r" b="b"/>
            <a:pathLst>
              <a:path w="260" h="1587">
                <a:moveTo>
                  <a:pt x="260"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3" name="Freeform 183"/>
          <p:cNvSpPr>
            <a:spLocks noChangeAspect="1" noChangeArrowheads="1"/>
          </p:cNvSpPr>
          <p:nvPr/>
        </p:nvSpPr>
        <p:spPr bwMode="auto">
          <a:xfrm>
            <a:off x="1507332" y="1785958"/>
            <a:ext cx="193675" cy="1587"/>
          </a:xfrm>
          <a:custGeom>
            <a:avLst/>
            <a:gdLst>
              <a:gd name="T0" fmla="*/ 1303 w 1303"/>
              <a:gd name="T1" fmla="*/ 0 h 1587"/>
              <a:gd name="T2" fmla="*/ 0 w 1303"/>
              <a:gd name="T3" fmla="*/ 0 h 1587"/>
              <a:gd name="T4" fmla="*/ 1 w 1303"/>
              <a:gd name="T5" fmla="*/ 0 h 1587"/>
            </a:gdLst>
            <a:ahLst/>
            <a:cxnLst>
              <a:cxn ang="0">
                <a:pos x="T0" y="T1"/>
              </a:cxn>
              <a:cxn ang="0">
                <a:pos x="T2" y="T3"/>
              </a:cxn>
              <a:cxn ang="0">
                <a:pos x="T4" y="T5"/>
              </a:cxn>
            </a:cxnLst>
            <a:rect l="0" t="0" r="r" b="b"/>
            <a:pathLst>
              <a:path w="1303" h="1587">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4" name="Freeform 184"/>
          <p:cNvSpPr>
            <a:spLocks noChangeAspect="1" noChangeArrowheads="1"/>
          </p:cNvSpPr>
          <p:nvPr/>
        </p:nvSpPr>
        <p:spPr bwMode="auto">
          <a:xfrm>
            <a:off x="1429543" y="1785958"/>
            <a:ext cx="38100" cy="1587"/>
          </a:xfrm>
          <a:custGeom>
            <a:avLst/>
            <a:gdLst>
              <a:gd name="T0" fmla="*/ 261 w 261"/>
              <a:gd name="T1" fmla="*/ 0 h 1587"/>
              <a:gd name="T2" fmla="*/ 0 w 261"/>
              <a:gd name="T3" fmla="*/ 0 h 1587"/>
              <a:gd name="T4" fmla="*/ 1 w 261"/>
              <a:gd name="T5" fmla="*/ 0 h 1587"/>
            </a:gdLst>
            <a:ahLst/>
            <a:cxnLst>
              <a:cxn ang="0">
                <a:pos x="T0" y="T1"/>
              </a:cxn>
              <a:cxn ang="0">
                <a:pos x="T2" y="T3"/>
              </a:cxn>
              <a:cxn ang="0">
                <a:pos x="T4" y="T5"/>
              </a:cxn>
            </a:cxnLst>
            <a:rect l="0" t="0" r="r" b="b"/>
            <a:pathLst>
              <a:path w="261" h="1587">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5" name="Freeform 185"/>
          <p:cNvSpPr>
            <a:spLocks noChangeAspect="1" noChangeArrowheads="1"/>
          </p:cNvSpPr>
          <p:nvPr/>
        </p:nvSpPr>
        <p:spPr bwMode="auto">
          <a:xfrm>
            <a:off x="1167607" y="1785958"/>
            <a:ext cx="223837" cy="1587"/>
          </a:xfrm>
          <a:custGeom>
            <a:avLst/>
            <a:gdLst>
              <a:gd name="T0" fmla="*/ 1507 w 1507"/>
              <a:gd name="T1" fmla="*/ 0 h 1587"/>
              <a:gd name="T2" fmla="*/ 0 w 1507"/>
              <a:gd name="T3" fmla="*/ 0 h 1587"/>
              <a:gd name="T4" fmla="*/ 1 w 1507"/>
              <a:gd name="T5" fmla="*/ 0 h 1587"/>
            </a:gdLst>
            <a:ahLst/>
            <a:cxnLst>
              <a:cxn ang="0">
                <a:pos x="T0" y="T1"/>
              </a:cxn>
              <a:cxn ang="0">
                <a:pos x="T2" y="T3"/>
              </a:cxn>
              <a:cxn ang="0">
                <a:pos x="T4" y="T5"/>
              </a:cxn>
            </a:cxnLst>
            <a:rect l="0" t="0" r="r" b="b"/>
            <a:pathLst>
              <a:path w="1507" h="1587">
                <a:moveTo>
                  <a:pt x="1507"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6" name="Line 186"/>
          <p:cNvSpPr>
            <a:spLocks noChangeAspect="1" noChangeShapeType="1"/>
          </p:cNvSpPr>
          <p:nvPr/>
        </p:nvSpPr>
        <p:spPr bwMode="auto">
          <a:xfrm>
            <a:off x="3432968" y="974744"/>
            <a:ext cx="1588" cy="146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187"/>
          <p:cNvSpPr>
            <a:spLocks noChangeAspect="1" noChangeShapeType="1"/>
          </p:cNvSpPr>
          <p:nvPr/>
        </p:nvSpPr>
        <p:spPr bwMode="auto">
          <a:xfrm>
            <a:off x="3432968" y="1120794"/>
            <a:ext cx="158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Freeform 188"/>
          <p:cNvSpPr>
            <a:spLocks noChangeAspect="1" noChangeArrowheads="1"/>
          </p:cNvSpPr>
          <p:nvPr/>
        </p:nvSpPr>
        <p:spPr bwMode="auto">
          <a:xfrm>
            <a:off x="3432968" y="1160482"/>
            <a:ext cx="1588" cy="38100"/>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9" name="Freeform 189"/>
          <p:cNvSpPr>
            <a:spLocks noChangeAspect="1" noChangeArrowheads="1"/>
          </p:cNvSpPr>
          <p:nvPr/>
        </p:nvSpPr>
        <p:spPr bwMode="auto">
          <a:xfrm>
            <a:off x="3432968" y="1236683"/>
            <a:ext cx="1588" cy="193675"/>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0" name="Freeform 190"/>
          <p:cNvSpPr>
            <a:spLocks noChangeAspect="1" noChangeArrowheads="1"/>
          </p:cNvSpPr>
          <p:nvPr/>
        </p:nvSpPr>
        <p:spPr bwMode="auto">
          <a:xfrm>
            <a:off x="3432968" y="1470044"/>
            <a:ext cx="1588" cy="39688"/>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1" name="Freeform 191"/>
          <p:cNvSpPr>
            <a:spLocks noChangeAspect="1" noChangeArrowheads="1"/>
          </p:cNvSpPr>
          <p:nvPr/>
        </p:nvSpPr>
        <p:spPr bwMode="auto">
          <a:xfrm>
            <a:off x="3432968" y="1547833"/>
            <a:ext cx="1588" cy="193675"/>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2" name="Freeform 192"/>
          <p:cNvSpPr>
            <a:spLocks noChangeAspect="1" noChangeArrowheads="1"/>
          </p:cNvSpPr>
          <p:nvPr/>
        </p:nvSpPr>
        <p:spPr bwMode="auto">
          <a:xfrm>
            <a:off x="3432968" y="1779608"/>
            <a:ext cx="1588" cy="39687"/>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3" name="Freeform 193"/>
          <p:cNvSpPr>
            <a:spLocks noChangeAspect="1" noChangeArrowheads="1"/>
          </p:cNvSpPr>
          <p:nvPr/>
        </p:nvSpPr>
        <p:spPr bwMode="auto">
          <a:xfrm>
            <a:off x="3432968" y="1857395"/>
            <a:ext cx="1588" cy="193675"/>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4" name="Freeform 194"/>
          <p:cNvSpPr>
            <a:spLocks noChangeAspect="1" noChangeArrowheads="1"/>
          </p:cNvSpPr>
          <p:nvPr/>
        </p:nvSpPr>
        <p:spPr bwMode="auto">
          <a:xfrm>
            <a:off x="3432968" y="2089169"/>
            <a:ext cx="1588" cy="39688"/>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5" name="Freeform 195"/>
          <p:cNvSpPr>
            <a:spLocks noChangeAspect="1" noChangeArrowheads="1"/>
          </p:cNvSpPr>
          <p:nvPr/>
        </p:nvSpPr>
        <p:spPr bwMode="auto">
          <a:xfrm>
            <a:off x="3432968" y="2166958"/>
            <a:ext cx="1588" cy="147637"/>
          </a:xfrm>
          <a:custGeom>
            <a:avLst/>
            <a:gdLst>
              <a:gd name="T0" fmla="*/ 0 w 1"/>
              <a:gd name="T1" fmla="*/ 0 h 991"/>
              <a:gd name="T2" fmla="*/ 0 w 1"/>
              <a:gd name="T3" fmla="*/ 991 h 991"/>
              <a:gd name="T4" fmla="*/ 1 w 1"/>
              <a:gd name="T5" fmla="*/ 991 h 991"/>
            </a:gdLst>
            <a:ahLst/>
            <a:cxnLst>
              <a:cxn ang="0">
                <a:pos x="T0" y="T1"/>
              </a:cxn>
              <a:cxn ang="0">
                <a:pos x="T2" y="T3"/>
              </a:cxn>
              <a:cxn ang="0">
                <a:pos x="T4" y="T5"/>
              </a:cxn>
            </a:cxnLst>
            <a:rect l="0" t="0" r="r" b="b"/>
            <a:pathLst>
              <a:path w="1" h="991">
                <a:moveTo>
                  <a:pt x="0" y="0"/>
                </a:moveTo>
                <a:lnTo>
                  <a:pt x="0" y="991"/>
                </a:lnTo>
                <a:lnTo>
                  <a:pt x="1" y="99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6" name="Freeform 196"/>
          <p:cNvSpPr>
            <a:spLocks noChangeAspect="1" noChangeArrowheads="1"/>
          </p:cNvSpPr>
          <p:nvPr/>
        </p:nvSpPr>
        <p:spPr bwMode="auto">
          <a:xfrm>
            <a:off x="2440781" y="3386157"/>
            <a:ext cx="228600" cy="0"/>
          </a:xfrm>
          <a:custGeom>
            <a:avLst/>
            <a:gdLst>
              <a:gd name="T0" fmla="*/ 1538 w 1538"/>
              <a:gd name="T1" fmla="*/ 0 h 1"/>
              <a:gd name="T2" fmla="*/ 0 w 1538"/>
              <a:gd name="T3" fmla="*/ 0 h 1"/>
              <a:gd name="T4" fmla="*/ 1 w 1538"/>
              <a:gd name="T5" fmla="*/ 0 h 1"/>
            </a:gdLst>
            <a:ahLst/>
            <a:cxnLst>
              <a:cxn ang="0">
                <a:pos x="T0" y="T1"/>
              </a:cxn>
              <a:cxn ang="0">
                <a:pos x="T2" y="T3"/>
              </a:cxn>
              <a:cxn ang="0">
                <a:pos x="T4" y="T5"/>
              </a:cxn>
            </a:cxnLst>
            <a:rect l="0" t="0" r="r" b="b"/>
            <a:pathLst>
              <a:path w="1538" h="1">
                <a:moveTo>
                  <a:pt x="1538"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7" name="Freeform 197"/>
          <p:cNvSpPr>
            <a:spLocks noChangeAspect="1" noChangeArrowheads="1"/>
          </p:cNvSpPr>
          <p:nvPr/>
        </p:nvSpPr>
        <p:spPr bwMode="auto">
          <a:xfrm>
            <a:off x="2362993" y="3386157"/>
            <a:ext cx="38100" cy="0"/>
          </a:xfrm>
          <a:custGeom>
            <a:avLst/>
            <a:gdLst>
              <a:gd name="T0" fmla="*/ 262 w 262"/>
              <a:gd name="T1" fmla="*/ 0 h 1"/>
              <a:gd name="T2" fmla="*/ 0 w 262"/>
              <a:gd name="T3" fmla="*/ 0 h 1"/>
              <a:gd name="T4" fmla="*/ 1 w 262"/>
              <a:gd name="T5" fmla="*/ 0 h 1"/>
            </a:gdLst>
            <a:ahLst/>
            <a:cxnLst>
              <a:cxn ang="0">
                <a:pos x="T0" y="T1"/>
              </a:cxn>
              <a:cxn ang="0">
                <a:pos x="T2" y="T3"/>
              </a:cxn>
              <a:cxn ang="0">
                <a:pos x="T4" y="T5"/>
              </a:cxn>
            </a:cxnLst>
            <a:rect l="0" t="0" r="r" b="b"/>
            <a:pathLst>
              <a:path w="262" h="1">
                <a:moveTo>
                  <a:pt x="262"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8" name="Freeform 198"/>
          <p:cNvSpPr>
            <a:spLocks noChangeAspect="1" noChangeArrowheads="1"/>
          </p:cNvSpPr>
          <p:nvPr/>
        </p:nvSpPr>
        <p:spPr bwMode="auto">
          <a:xfrm>
            <a:off x="2131219" y="3386157"/>
            <a:ext cx="193675" cy="0"/>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9" name="Freeform 199"/>
          <p:cNvSpPr>
            <a:spLocks noChangeAspect="1" noChangeArrowheads="1"/>
          </p:cNvSpPr>
          <p:nvPr/>
        </p:nvSpPr>
        <p:spPr bwMode="auto">
          <a:xfrm>
            <a:off x="2053431" y="3386157"/>
            <a:ext cx="38100" cy="0"/>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0" name="Freeform 200"/>
          <p:cNvSpPr>
            <a:spLocks noChangeAspect="1" noChangeArrowheads="1"/>
          </p:cNvSpPr>
          <p:nvPr/>
        </p:nvSpPr>
        <p:spPr bwMode="auto">
          <a:xfrm>
            <a:off x="1821657" y="3386157"/>
            <a:ext cx="193675" cy="0"/>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1" name="Freeform 201"/>
          <p:cNvSpPr>
            <a:spLocks noChangeAspect="1" noChangeArrowheads="1"/>
          </p:cNvSpPr>
          <p:nvPr/>
        </p:nvSpPr>
        <p:spPr bwMode="auto">
          <a:xfrm>
            <a:off x="1743868" y="3386157"/>
            <a:ext cx="39688" cy="0"/>
          </a:xfrm>
          <a:custGeom>
            <a:avLst/>
            <a:gdLst>
              <a:gd name="T0" fmla="*/ 262 w 262"/>
              <a:gd name="T1" fmla="*/ 0 h 1"/>
              <a:gd name="T2" fmla="*/ 0 w 262"/>
              <a:gd name="T3" fmla="*/ 0 h 1"/>
              <a:gd name="T4" fmla="*/ 1 w 262"/>
              <a:gd name="T5" fmla="*/ 0 h 1"/>
            </a:gdLst>
            <a:ahLst/>
            <a:cxnLst>
              <a:cxn ang="0">
                <a:pos x="T0" y="T1"/>
              </a:cxn>
              <a:cxn ang="0">
                <a:pos x="T2" y="T3"/>
              </a:cxn>
              <a:cxn ang="0">
                <a:pos x="T4" y="T5"/>
              </a:cxn>
            </a:cxnLst>
            <a:rect l="0" t="0" r="r" b="b"/>
            <a:pathLst>
              <a:path w="262" h="1">
                <a:moveTo>
                  <a:pt x="262"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2" name="Freeform 202"/>
          <p:cNvSpPr>
            <a:spLocks noChangeAspect="1" noChangeArrowheads="1"/>
          </p:cNvSpPr>
          <p:nvPr/>
        </p:nvSpPr>
        <p:spPr bwMode="auto">
          <a:xfrm>
            <a:off x="1512093" y="3386157"/>
            <a:ext cx="192088" cy="0"/>
          </a:xfrm>
          <a:custGeom>
            <a:avLst/>
            <a:gdLst>
              <a:gd name="T0" fmla="*/ 1303 w 1303"/>
              <a:gd name="T1" fmla="*/ 0 h 1"/>
              <a:gd name="T2" fmla="*/ 0 w 1303"/>
              <a:gd name="T3" fmla="*/ 0 h 1"/>
              <a:gd name="T4" fmla="*/ 1 w 1303"/>
              <a:gd name="T5" fmla="*/ 0 h 1"/>
            </a:gdLst>
            <a:ahLst/>
            <a:cxnLst>
              <a:cxn ang="0">
                <a:pos x="T0" y="T1"/>
              </a:cxn>
              <a:cxn ang="0">
                <a:pos x="T2" y="T3"/>
              </a:cxn>
              <a:cxn ang="0">
                <a:pos x="T4" y="T5"/>
              </a:cxn>
            </a:cxnLst>
            <a:rect l="0" t="0" r="r" b="b"/>
            <a:pathLst>
              <a:path w="1303" h="1">
                <a:moveTo>
                  <a:pt x="1303"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3" name="Freeform 203"/>
          <p:cNvSpPr>
            <a:spLocks noChangeAspect="1" noChangeArrowheads="1"/>
          </p:cNvSpPr>
          <p:nvPr/>
        </p:nvSpPr>
        <p:spPr bwMode="auto">
          <a:xfrm>
            <a:off x="1434306" y="3386157"/>
            <a:ext cx="38100" cy="0"/>
          </a:xfrm>
          <a:custGeom>
            <a:avLst/>
            <a:gdLst>
              <a:gd name="T0" fmla="*/ 261 w 261"/>
              <a:gd name="T1" fmla="*/ 0 h 1"/>
              <a:gd name="T2" fmla="*/ 0 w 261"/>
              <a:gd name="T3" fmla="*/ 0 h 1"/>
              <a:gd name="T4" fmla="*/ 1 w 261"/>
              <a:gd name="T5" fmla="*/ 0 h 1"/>
            </a:gdLst>
            <a:ahLst/>
            <a:cxnLst>
              <a:cxn ang="0">
                <a:pos x="T0" y="T1"/>
              </a:cxn>
              <a:cxn ang="0">
                <a:pos x="T2" y="T3"/>
              </a:cxn>
              <a:cxn ang="0">
                <a:pos x="T4" y="T5"/>
              </a:cxn>
            </a:cxnLst>
            <a:rect l="0" t="0" r="r" b="b"/>
            <a:pathLst>
              <a:path w="261" h="1">
                <a:moveTo>
                  <a:pt x="26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4" name="Freeform 204"/>
          <p:cNvSpPr>
            <a:spLocks noChangeAspect="1" noChangeArrowheads="1"/>
          </p:cNvSpPr>
          <p:nvPr/>
        </p:nvSpPr>
        <p:spPr bwMode="auto">
          <a:xfrm>
            <a:off x="1167606" y="3386157"/>
            <a:ext cx="228600" cy="0"/>
          </a:xfrm>
          <a:custGeom>
            <a:avLst/>
            <a:gdLst>
              <a:gd name="T0" fmla="*/ 1538 w 1538"/>
              <a:gd name="T1" fmla="*/ 0 h 1"/>
              <a:gd name="T2" fmla="*/ 0 w 1538"/>
              <a:gd name="T3" fmla="*/ 0 h 1"/>
              <a:gd name="T4" fmla="*/ 1 w 1538"/>
              <a:gd name="T5" fmla="*/ 0 h 1"/>
            </a:gdLst>
            <a:ahLst/>
            <a:cxnLst>
              <a:cxn ang="0">
                <a:pos x="T0" y="T1"/>
              </a:cxn>
              <a:cxn ang="0">
                <a:pos x="T2" y="T3"/>
              </a:cxn>
              <a:cxn ang="0">
                <a:pos x="T4" y="T5"/>
              </a:cxn>
            </a:cxnLst>
            <a:rect l="0" t="0" r="r" b="b"/>
            <a:pathLst>
              <a:path w="1538" h="1">
                <a:moveTo>
                  <a:pt x="1538"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5" name="Freeform 205"/>
          <p:cNvSpPr>
            <a:spLocks noChangeAspect="1" noChangeArrowheads="1"/>
          </p:cNvSpPr>
          <p:nvPr/>
        </p:nvSpPr>
        <p:spPr bwMode="auto">
          <a:xfrm>
            <a:off x="1920082" y="2928958"/>
            <a:ext cx="1587" cy="96837"/>
          </a:xfrm>
          <a:custGeom>
            <a:avLst/>
            <a:gdLst>
              <a:gd name="T0" fmla="*/ 0 w 1"/>
              <a:gd name="T1" fmla="*/ 0 h 658"/>
              <a:gd name="T2" fmla="*/ 0 w 1"/>
              <a:gd name="T3" fmla="*/ 658 h 658"/>
              <a:gd name="T4" fmla="*/ 1 w 1"/>
              <a:gd name="T5" fmla="*/ 658 h 658"/>
            </a:gdLst>
            <a:ahLst/>
            <a:cxnLst>
              <a:cxn ang="0">
                <a:pos x="T0" y="T1"/>
              </a:cxn>
              <a:cxn ang="0">
                <a:pos x="T2" y="T3"/>
              </a:cxn>
              <a:cxn ang="0">
                <a:pos x="T4" y="T5"/>
              </a:cxn>
            </a:cxnLst>
            <a:rect l="0" t="0" r="r" b="b"/>
            <a:pathLst>
              <a:path w="1" h="658">
                <a:moveTo>
                  <a:pt x="0" y="0"/>
                </a:moveTo>
                <a:lnTo>
                  <a:pt x="0" y="658"/>
                </a:lnTo>
                <a:lnTo>
                  <a:pt x="1" y="65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6" name="Freeform 206"/>
          <p:cNvSpPr>
            <a:spLocks noChangeAspect="1" noChangeArrowheads="1"/>
          </p:cNvSpPr>
          <p:nvPr/>
        </p:nvSpPr>
        <p:spPr bwMode="auto">
          <a:xfrm>
            <a:off x="1920082" y="3065482"/>
            <a:ext cx="1587" cy="38100"/>
          </a:xfrm>
          <a:custGeom>
            <a:avLst/>
            <a:gdLst>
              <a:gd name="T0" fmla="*/ 0 w 1"/>
              <a:gd name="T1" fmla="*/ 0 h 262"/>
              <a:gd name="T2" fmla="*/ 0 w 1"/>
              <a:gd name="T3" fmla="*/ 262 h 262"/>
              <a:gd name="T4" fmla="*/ 1 w 1"/>
              <a:gd name="T5" fmla="*/ 262 h 262"/>
            </a:gdLst>
            <a:ahLst/>
            <a:cxnLst>
              <a:cxn ang="0">
                <a:pos x="T0" y="T1"/>
              </a:cxn>
              <a:cxn ang="0">
                <a:pos x="T2" y="T3"/>
              </a:cxn>
              <a:cxn ang="0">
                <a:pos x="T4" y="T5"/>
              </a:cxn>
            </a:cxnLst>
            <a:rect l="0" t="0" r="r" b="b"/>
            <a:pathLst>
              <a:path w="1" h="262">
                <a:moveTo>
                  <a:pt x="0" y="0"/>
                </a:moveTo>
                <a:lnTo>
                  <a:pt x="0" y="262"/>
                </a:lnTo>
                <a:lnTo>
                  <a:pt x="1" y="2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7" name="Freeform 207"/>
          <p:cNvSpPr>
            <a:spLocks noChangeAspect="1" noChangeArrowheads="1"/>
          </p:cNvSpPr>
          <p:nvPr/>
        </p:nvSpPr>
        <p:spPr bwMode="auto">
          <a:xfrm>
            <a:off x="1920082" y="3141683"/>
            <a:ext cx="1587" cy="193675"/>
          </a:xfrm>
          <a:custGeom>
            <a:avLst/>
            <a:gdLst>
              <a:gd name="T0" fmla="*/ 0 w 1"/>
              <a:gd name="T1" fmla="*/ 0 h 1305"/>
              <a:gd name="T2" fmla="*/ 0 w 1"/>
              <a:gd name="T3" fmla="*/ 1305 h 1305"/>
              <a:gd name="T4" fmla="*/ 1 w 1"/>
              <a:gd name="T5" fmla="*/ 1305 h 1305"/>
            </a:gdLst>
            <a:ahLst/>
            <a:cxnLst>
              <a:cxn ang="0">
                <a:pos x="T0" y="T1"/>
              </a:cxn>
              <a:cxn ang="0">
                <a:pos x="T2" y="T3"/>
              </a:cxn>
              <a:cxn ang="0">
                <a:pos x="T4" y="T5"/>
              </a:cxn>
            </a:cxnLst>
            <a:rect l="0" t="0" r="r" b="b"/>
            <a:pathLst>
              <a:path w="1" h="1305">
                <a:moveTo>
                  <a:pt x="0" y="0"/>
                </a:moveTo>
                <a:lnTo>
                  <a:pt x="0" y="1305"/>
                </a:lnTo>
                <a:lnTo>
                  <a:pt x="1" y="130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8" name="Freeform 208"/>
          <p:cNvSpPr>
            <a:spLocks noChangeAspect="1" noChangeArrowheads="1"/>
          </p:cNvSpPr>
          <p:nvPr/>
        </p:nvSpPr>
        <p:spPr bwMode="auto">
          <a:xfrm>
            <a:off x="1920082" y="3375044"/>
            <a:ext cx="1587" cy="38100"/>
          </a:xfrm>
          <a:custGeom>
            <a:avLst/>
            <a:gdLst>
              <a:gd name="T0" fmla="*/ 0 w 1"/>
              <a:gd name="T1" fmla="*/ 0 h 260"/>
              <a:gd name="T2" fmla="*/ 0 w 1"/>
              <a:gd name="T3" fmla="*/ 260 h 260"/>
              <a:gd name="T4" fmla="*/ 1 w 1"/>
              <a:gd name="T5" fmla="*/ 260 h 260"/>
            </a:gdLst>
            <a:ahLst/>
            <a:cxnLst>
              <a:cxn ang="0">
                <a:pos x="T0" y="T1"/>
              </a:cxn>
              <a:cxn ang="0">
                <a:pos x="T2" y="T3"/>
              </a:cxn>
              <a:cxn ang="0">
                <a:pos x="T4" y="T5"/>
              </a:cxn>
            </a:cxnLst>
            <a:rect l="0" t="0" r="r" b="b"/>
            <a:pathLst>
              <a:path w="1" h="260">
                <a:moveTo>
                  <a:pt x="0" y="0"/>
                </a:moveTo>
                <a:lnTo>
                  <a:pt x="0" y="260"/>
                </a:lnTo>
                <a:lnTo>
                  <a:pt x="1" y="2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9" name="Freeform 209"/>
          <p:cNvSpPr>
            <a:spLocks noChangeAspect="1" noChangeArrowheads="1"/>
          </p:cNvSpPr>
          <p:nvPr/>
        </p:nvSpPr>
        <p:spPr bwMode="auto">
          <a:xfrm>
            <a:off x="1920082" y="3451245"/>
            <a:ext cx="1587" cy="193675"/>
          </a:xfrm>
          <a:custGeom>
            <a:avLst/>
            <a:gdLst>
              <a:gd name="T0" fmla="*/ 0 w 1"/>
              <a:gd name="T1" fmla="*/ 0 h 1304"/>
              <a:gd name="T2" fmla="*/ 0 w 1"/>
              <a:gd name="T3" fmla="*/ 1304 h 1304"/>
              <a:gd name="T4" fmla="*/ 1 w 1"/>
              <a:gd name="T5" fmla="*/ 1304 h 1304"/>
            </a:gdLst>
            <a:ahLst/>
            <a:cxnLst>
              <a:cxn ang="0">
                <a:pos x="T0" y="T1"/>
              </a:cxn>
              <a:cxn ang="0">
                <a:pos x="T2" y="T3"/>
              </a:cxn>
              <a:cxn ang="0">
                <a:pos x="T4" y="T5"/>
              </a:cxn>
            </a:cxnLst>
            <a:rect l="0" t="0" r="r" b="b"/>
            <a:pathLst>
              <a:path w="1" h="1304">
                <a:moveTo>
                  <a:pt x="0" y="0"/>
                </a:moveTo>
                <a:lnTo>
                  <a:pt x="0" y="1304"/>
                </a:lnTo>
                <a:lnTo>
                  <a:pt x="1" y="13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0" name="Freeform 210"/>
          <p:cNvSpPr>
            <a:spLocks noChangeAspect="1" noChangeArrowheads="1"/>
          </p:cNvSpPr>
          <p:nvPr/>
        </p:nvSpPr>
        <p:spPr bwMode="auto">
          <a:xfrm>
            <a:off x="1920082" y="3684607"/>
            <a:ext cx="1587" cy="38100"/>
          </a:xfrm>
          <a:custGeom>
            <a:avLst/>
            <a:gdLst>
              <a:gd name="T0" fmla="*/ 0 w 1"/>
              <a:gd name="T1" fmla="*/ 0 h 261"/>
              <a:gd name="T2" fmla="*/ 0 w 1"/>
              <a:gd name="T3" fmla="*/ 261 h 261"/>
              <a:gd name="T4" fmla="*/ 1 w 1"/>
              <a:gd name="T5" fmla="*/ 261 h 261"/>
            </a:gdLst>
            <a:ahLst/>
            <a:cxnLst>
              <a:cxn ang="0">
                <a:pos x="T0" y="T1"/>
              </a:cxn>
              <a:cxn ang="0">
                <a:pos x="T2" y="T3"/>
              </a:cxn>
              <a:cxn ang="0">
                <a:pos x="T4" y="T5"/>
              </a:cxn>
            </a:cxnLst>
            <a:rect l="0" t="0" r="r" b="b"/>
            <a:pathLst>
              <a:path w="1" h="261">
                <a:moveTo>
                  <a:pt x="0" y="0"/>
                </a:moveTo>
                <a:lnTo>
                  <a:pt x="0" y="261"/>
                </a:lnTo>
                <a:lnTo>
                  <a:pt x="1"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1" name="Freeform 211"/>
          <p:cNvSpPr>
            <a:spLocks noChangeAspect="1" noChangeArrowheads="1"/>
          </p:cNvSpPr>
          <p:nvPr/>
        </p:nvSpPr>
        <p:spPr bwMode="auto">
          <a:xfrm>
            <a:off x="1920082" y="3762394"/>
            <a:ext cx="1587" cy="96838"/>
          </a:xfrm>
          <a:custGeom>
            <a:avLst/>
            <a:gdLst>
              <a:gd name="T0" fmla="*/ 0 w 1"/>
              <a:gd name="T1" fmla="*/ 0 h 658"/>
              <a:gd name="T2" fmla="*/ 0 w 1"/>
              <a:gd name="T3" fmla="*/ 658 h 658"/>
              <a:gd name="T4" fmla="*/ 1 w 1"/>
              <a:gd name="T5" fmla="*/ 658 h 658"/>
            </a:gdLst>
            <a:ahLst/>
            <a:cxnLst>
              <a:cxn ang="0">
                <a:pos x="T0" y="T1"/>
              </a:cxn>
              <a:cxn ang="0">
                <a:pos x="T2" y="T3"/>
              </a:cxn>
              <a:cxn ang="0">
                <a:pos x="T4" y="T5"/>
              </a:cxn>
            </a:cxnLst>
            <a:rect l="0" t="0" r="r" b="b"/>
            <a:pathLst>
              <a:path w="1" h="658">
                <a:moveTo>
                  <a:pt x="0" y="0"/>
                </a:moveTo>
                <a:lnTo>
                  <a:pt x="0" y="658"/>
                </a:lnTo>
                <a:lnTo>
                  <a:pt x="1" y="65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2" name="Freeform 212"/>
          <p:cNvSpPr>
            <a:spLocks noChangeAspect="1" noChangeArrowheads="1"/>
          </p:cNvSpPr>
          <p:nvPr/>
        </p:nvSpPr>
        <p:spPr bwMode="auto">
          <a:xfrm>
            <a:off x="2953544" y="1785958"/>
            <a:ext cx="112713" cy="1587"/>
          </a:xfrm>
          <a:custGeom>
            <a:avLst/>
            <a:gdLst>
              <a:gd name="T0" fmla="*/ 0 w 758"/>
              <a:gd name="T1" fmla="*/ 0 h 1587"/>
              <a:gd name="T2" fmla="*/ 757 w 758"/>
              <a:gd name="T3" fmla="*/ 0 h 1587"/>
              <a:gd name="T4" fmla="*/ 758 w 758"/>
              <a:gd name="T5" fmla="*/ 0 h 1587"/>
            </a:gdLst>
            <a:ahLst/>
            <a:cxnLst>
              <a:cxn ang="0">
                <a:pos x="T0" y="T1"/>
              </a:cxn>
              <a:cxn ang="0">
                <a:pos x="T2" y="T3"/>
              </a:cxn>
              <a:cxn ang="0">
                <a:pos x="T4" y="T5"/>
              </a:cxn>
            </a:cxnLst>
            <a:rect l="0" t="0" r="r" b="b"/>
            <a:pathLst>
              <a:path w="758" h="1587">
                <a:moveTo>
                  <a:pt x="0" y="0"/>
                </a:moveTo>
                <a:lnTo>
                  <a:pt x="757" y="0"/>
                </a:lnTo>
                <a:lnTo>
                  <a:pt x="75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3" name="Freeform 213"/>
          <p:cNvSpPr>
            <a:spLocks noChangeAspect="1" noChangeArrowheads="1"/>
          </p:cNvSpPr>
          <p:nvPr/>
        </p:nvSpPr>
        <p:spPr bwMode="auto">
          <a:xfrm>
            <a:off x="3104357" y="1785958"/>
            <a:ext cx="39687" cy="1587"/>
          </a:xfrm>
          <a:custGeom>
            <a:avLst/>
            <a:gdLst>
              <a:gd name="T0" fmla="*/ 0 w 262"/>
              <a:gd name="T1" fmla="*/ 0 h 1587"/>
              <a:gd name="T2" fmla="*/ 261 w 262"/>
              <a:gd name="T3" fmla="*/ 0 h 1587"/>
              <a:gd name="T4" fmla="*/ 262 w 262"/>
              <a:gd name="T5" fmla="*/ 0 h 1587"/>
            </a:gdLst>
            <a:ahLst/>
            <a:cxnLst>
              <a:cxn ang="0">
                <a:pos x="T0" y="T1"/>
              </a:cxn>
              <a:cxn ang="0">
                <a:pos x="T2" y="T3"/>
              </a:cxn>
              <a:cxn ang="0">
                <a:pos x="T4" y="T5"/>
              </a:cxn>
            </a:cxnLst>
            <a:rect l="0" t="0" r="r" b="b"/>
            <a:pathLst>
              <a:path w="262" h="1587">
                <a:moveTo>
                  <a:pt x="0" y="0"/>
                </a:moveTo>
                <a:lnTo>
                  <a:pt x="261" y="0"/>
                </a:lnTo>
                <a:lnTo>
                  <a:pt x="26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4" name="Freeform 214"/>
          <p:cNvSpPr>
            <a:spLocks noChangeAspect="1" noChangeArrowheads="1"/>
          </p:cNvSpPr>
          <p:nvPr/>
        </p:nvSpPr>
        <p:spPr bwMode="auto">
          <a:xfrm>
            <a:off x="3182144" y="1785958"/>
            <a:ext cx="193675" cy="1587"/>
          </a:xfrm>
          <a:custGeom>
            <a:avLst/>
            <a:gdLst>
              <a:gd name="T0" fmla="*/ 0 w 1305"/>
              <a:gd name="T1" fmla="*/ 0 h 1587"/>
              <a:gd name="T2" fmla="*/ 1304 w 1305"/>
              <a:gd name="T3" fmla="*/ 0 h 1587"/>
              <a:gd name="T4" fmla="*/ 1305 w 1305"/>
              <a:gd name="T5" fmla="*/ 0 h 1587"/>
            </a:gdLst>
            <a:ahLst/>
            <a:cxnLst>
              <a:cxn ang="0">
                <a:pos x="T0" y="T1"/>
              </a:cxn>
              <a:cxn ang="0">
                <a:pos x="T2" y="T3"/>
              </a:cxn>
              <a:cxn ang="0">
                <a:pos x="T4" y="T5"/>
              </a:cxn>
            </a:cxnLst>
            <a:rect l="0" t="0" r="r" b="b"/>
            <a:pathLst>
              <a:path w="1305" h="1587">
                <a:moveTo>
                  <a:pt x="0" y="0"/>
                </a:moveTo>
                <a:lnTo>
                  <a:pt x="1304" y="0"/>
                </a:lnTo>
                <a:lnTo>
                  <a:pt x="130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5" name="Freeform 215"/>
          <p:cNvSpPr>
            <a:spLocks noChangeAspect="1" noChangeArrowheads="1"/>
          </p:cNvSpPr>
          <p:nvPr/>
        </p:nvSpPr>
        <p:spPr bwMode="auto">
          <a:xfrm>
            <a:off x="3415506" y="1785958"/>
            <a:ext cx="38100" cy="1587"/>
          </a:xfrm>
          <a:custGeom>
            <a:avLst/>
            <a:gdLst>
              <a:gd name="T0" fmla="*/ 0 w 261"/>
              <a:gd name="T1" fmla="*/ 0 h 1587"/>
              <a:gd name="T2" fmla="*/ 260 w 261"/>
              <a:gd name="T3" fmla="*/ 0 h 1587"/>
              <a:gd name="T4" fmla="*/ 261 w 261"/>
              <a:gd name="T5" fmla="*/ 0 h 1587"/>
            </a:gdLst>
            <a:ahLst/>
            <a:cxnLst>
              <a:cxn ang="0">
                <a:pos x="T0" y="T1"/>
              </a:cxn>
              <a:cxn ang="0">
                <a:pos x="T2" y="T3"/>
              </a:cxn>
              <a:cxn ang="0">
                <a:pos x="T4" y="T5"/>
              </a:cxn>
            </a:cxnLst>
            <a:rect l="0" t="0" r="r" b="b"/>
            <a:pathLst>
              <a:path w="261" h="1587">
                <a:moveTo>
                  <a:pt x="0" y="0"/>
                </a:moveTo>
                <a:lnTo>
                  <a:pt x="260" y="0"/>
                </a:lnTo>
                <a:lnTo>
                  <a:pt x="26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6" name="Freeform 216"/>
          <p:cNvSpPr>
            <a:spLocks noChangeAspect="1" noChangeArrowheads="1"/>
          </p:cNvSpPr>
          <p:nvPr/>
        </p:nvSpPr>
        <p:spPr bwMode="auto">
          <a:xfrm>
            <a:off x="3491707" y="1785958"/>
            <a:ext cx="193675" cy="1587"/>
          </a:xfrm>
          <a:custGeom>
            <a:avLst/>
            <a:gdLst>
              <a:gd name="T0" fmla="*/ 0 w 1305"/>
              <a:gd name="T1" fmla="*/ 0 h 1587"/>
              <a:gd name="T2" fmla="*/ 1304 w 1305"/>
              <a:gd name="T3" fmla="*/ 0 h 1587"/>
              <a:gd name="T4" fmla="*/ 1305 w 1305"/>
              <a:gd name="T5" fmla="*/ 0 h 1587"/>
            </a:gdLst>
            <a:ahLst/>
            <a:cxnLst>
              <a:cxn ang="0">
                <a:pos x="T0" y="T1"/>
              </a:cxn>
              <a:cxn ang="0">
                <a:pos x="T2" y="T3"/>
              </a:cxn>
              <a:cxn ang="0">
                <a:pos x="T4" y="T5"/>
              </a:cxn>
            </a:cxnLst>
            <a:rect l="0" t="0" r="r" b="b"/>
            <a:pathLst>
              <a:path w="1305" h="1587">
                <a:moveTo>
                  <a:pt x="0" y="0"/>
                </a:moveTo>
                <a:lnTo>
                  <a:pt x="1304" y="0"/>
                </a:lnTo>
                <a:lnTo>
                  <a:pt x="130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7" name="Freeform 217"/>
          <p:cNvSpPr>
            <a:spLocks noChangeAspect="1" noChangeArrowheads="1"/>
          </p:cNvSpPr>
          <p:nvPr/>
        </p:nvSpPr>
        <p:spPr bwMode="auto">
          <a:xfrm>
            <a:off x="3723482" y="1785958"/>
            <a:ext cx="39687" cy="1587"/>
          </a:xfrm>
          <a:custGeom>
            <a:avLst/>
            <a:gdLst>
              <a:gd name="T0" fmla="*/ 0 w 262"/>
              <a:gd name="T1" fmla="*/ 0 h 1587"/>
              <a:gd name="T2" fmla="*/ 261 w 262"/>
              <a:gd name="T3" fmla="*/ 0 h 1587"/>
              <a:gd name="T4" fmla="*/ 262 w 262"/>
              <a:gd name="T5" fmla="*/ 0 h 1587"/>
            </a:gdLst>
            <a:ahLst/>
            <a:cxnLst>
              <a:cxn ang="0">
                <a:pos x="T0" y="T1"/>
              </a:cxn>
              <a:cxn ang="0">
                <a:pos x="T2" y="T3"/>
              </a:cxn>
              <a:cxn ang="0">
                <a:pos x="T4" y="T5"/>
              </a:cxn>
            </a:cxnLst>
            <a:rect l="0" t="0" r="r" b="b"/>
            <a:pathLst>
              <a:path w="262" h="1587">
                <a:moveTo>
                  <a:pt x="0" y="0"/>
                </a:moveTo>
                <a:lnTo>
                  <a:pt x="261" y="0"/>
                </a:lnTo>
                <a:lnTo>
                  <a:pt x="26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8" name="Freeform 218"/>
          <p:cNvSpPr>
            <a:spLocks noChangeAspect="1" noChangeArrowheads="1"/>
          </p:cNvSpPr>
          <p:nvPr/>
        </p:nvSpPr>
        <p:spPr bwMode="auto">
          <a:xfrm>
            <a:off x="3802857" y="1785958"/>
            <a:ext cx="111125" cy="1587"/>
          </a:xfrm>
          <a:custGeom>
            <a:avLst/>
            <a:gdLst>
              <a:gd name="T0" fmla="*/ 0 w 758"/>
              <a:gd name="T1" fmla="*/ 0 h 1587"/>
              <a:gd name="T2" fmla="*/ 757 w 758"/>
              <a:gd name="T3" fmla="*/ 0 h 1587"/>
              <a:gd name="T4" fmla="*/ 758 w 758"/>
              <a:gd name="T5" fmla="*/ 0 h 1587"/>
            </a:gdLst>
            <a:ahLst/>
            <a:cxnLst>
              <a:cxn ang="0">
                <a:pos x="T0" y="T1"/>
              </a:cxn>
              <a:cxn ang="0">
                <a:pos x="T2" y="T3"/>
              </a:cxn>
              <a:cxn ang="0">
                <a:pos x="T4" y="T5"/>
              </a:cxn>
            </a:cxnLst>
            <a:rect l="0" t="0" r="r" b="b"/>
            <a:pathLst>
              <a:path w="758" h="1587">
                <a:moveTo>
                  <a:pt x="0" y="0"/>
                </a:moveTo>
                <a:lnTo>
                  <a:pt x="757" y="0"/>
                </a:lnTo>
                <a:lnTo>
                  <a:pt x="75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9" name="Freeform 219"/>
          <p:cNvSpPr>
            <a:spLocks noChangeAspect="1" noChangeArrowheads="1"/>
          </p:cNvSpPr>
          <p:nvPr/>
        </p:nvSpPr>
        <p:spPr bwMode="auto">
          <a:xfrm>
            <a:off x="1554957" y="3005158"/>
            <a:ext cx="731837" cy="731837"/>
          </a:xfrm>
          <a:custGeom>
            <a:avLst/>
            <a:gdLst>
              <a:gd name="T0" fmla="*/ 4927 w 4928"/>
              <a:gd name="T1" fmla="*/ 2465 h 4931"/>
              <a:gd name="T2" fmla="*/ 4843 w 4928"/>
              <a:gd name="T3" fmla="*/ 1828 h 4931"/>
              <a:gd name="T4" fmla="*/ 4597 w 4928"/>
              <a:gd name="T5" fmla="*/ 1232 h 4931"/>
              <a:gd name="T6" fmla="*/ 4205 w 4928"/>
              <a:gd name="T7" fmla="*/ 722 h 4931"/>
              <a:gd name="T8" fmla="*/ 3695 w 4928"/>
              <a:gd name="T9" fmla="*/ 330 h 4931"/>
              <a:gd name="T10" fmla="*/ 3100 w 4928"/>
              <a:gd name="T11" fmla="*/ 83 h 4931"/>
              <a:gd name="T12" fmla="*/ 2463 w 4928"/>
              <a:gd name="T13" fmla="*/ 0 h 4931"/>
              <a:gd name="T14" fmla="*/ 1826 w 4928"/>
              <a:gd name="T15" fmla="*/ 83 h 4931"/>
              <a:gd name="T16" fmla="*/ 1232 w 4928"/>
              <a:gd name="T17" fmla="*/ 330 h 4931"/>
              <a:gd name="T18" fmla="*/ 722 w 4928"/>
              <a:gd name="T19" fmla="*/ 722 h 4931"/>
              <a:gd name="T20" fmla="*/ 331 w 4928"/>
              <a:gd name="T21" fmla="*/ 1232 h 4931"/>
              <a:gd name="T22" fmla="*/ 85 w 4928"/>
              <a:gd name="T23" fmla="*/ 1828 h 4931"/>
              <a:gd name="T24" fmla="*/ 0 w 4928"/>
              <a:gd name="T25" fmla="*/ 2465 h 4931"/>
              <a:gd name="T26" fmla="*/ 85 w 4928"/>
              <a:gd name="T27" fmla="*/ 3103 h 4931"/>
              <a:gd name="T28" fmla="*/ 331 w 4928"/>
              <a:gd name="T29" fmla="*/ 3699 h 4931"/>
              <a:gd name="T30" fmla="*/ 722 w 4928"/>
              <a:gd name="T31" fmla="*/ 4209 h 4931"/>
              <a:gd name="T32" fmla="*/ 1232 w 4928"/>
              <a:gd name="T33" fmla="*/ 4601 h 4931"/>
              <a:gd name="T34" fmla="*/ 1826 w 4928"/>
              <a:gd name="T35" fmla="*/ 4848 h 4931"/>
              <a:gd name="T36" fmla="*/ 2463 w 4928"/>
              <a:gd name="T37" fmla="*/ 4931 h 4931"/>
              <a:gd name="T38" fmla="*/ 3100 w 4928"/>
              <a:gd name="T39" fmla="*/ 4848 h 4931"/>
              <a:gd name="T40" fmla="*/ 3695 w 4928"/>
              <a:gd name="T41" fmla="*/ 4601 h 4931"/>
              <a:gd name="T42" fmla="*/ 4205 w 4928"/>
              <a:gd name="T43" fmla="*/ 4209 h 4931"/>
              <a:gd name="T44" fmla="*/ 4597 w 4928"/>
              <a:gd name="T45" fmla="*/ 3699 h 4931"/>
              <a:gd name="T46" fmla="*/ 4843 w 4928"/>
              <a:gd name="T47" fmla="*/ 3103 h 4931"/>
              <a:gd name="T48" fmla="*/ 4927 w 4928"/>
              <a:gd name="T49" fmla="*/ 2465 h 4931"/>
              <a:gd name="T50" fmla="*/ 4928 w 4928"/>
              <a:gd name="T51" fmla="*/ 2465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4931">
                <a:moveTo>
                  <a:pt x="4927" y="2465"/>
                </a:moveTo>
                <a:lnTo>
                  <a:pt x="4843" y="1828"/>
                </a:lnTo>
                <a:lnTo>
                  <a:pt x="4597" y="1232"/>
                </a:lnTo>
                <a:lnTo>
                  <a:pt x="4205" y="722"/>
                </a:lnTo>
                <a:lnTo>
                  <a:pt x="3695" y="330"/>
                </a:lnTo>
                <a:lnTo>
                  <a:pt x="3100" y="83"/>
                </a:lnTo>
                <a:lnTo>
                  <a:pt x="2463" y="0"/>
                </a:lnTo>
                <a:lnTo>
                  <a:pt x="1826" y="83"/>
                </a:lnTo>
                <a:lnTo>
                  <a:pt x="1232" y="330"/>
                </a:lnTo>
                <a:lnTo>
                  <a:pt x="722" y="722"/>
                </a:lnTo>
                <a:lnTo>
                  <a:pt x="331" y="1232"/>
                </a:lnTo>
                <a:lnTo>
                  <a:pt x="85" y="1828"/>
                </a:lnTo>
                <a:lnTo>
                  <a:pt x="0" y="2465"/>
                </a:lnTo>
                <a:lnTo>
                  <a:pt x="85" y="3103"/>
                </a:lnTo>
                <a:lnTo>
                  <a:pt x="331" y="3699"/>
                </a:lnTo>
                <a:lnTo>
                  <a:pt x="722" y="4209"/>
                </a:lnTo>
                <a:lnTo>
                  <a:pt x="1232" y="4601"/>
                </a:lnTo>
                <a:lnTo>
                  <a:pt x="1826" y="4848"/>
                </a:lnTo>
                <a:lnTo>
                  <a:pt x="2463" y="4931"/>
                </a:lnTo>
                <a:lnTo>
                  <a:pt x="3100" y="4848"/>
                </a:lnTo>
                <a:lnTo>
                  <a:pt x="3695" y="4601"/>
                </a:lnTo>
                <a:lnTo>
                  <a:pt x="4205" y="4209"/>
                </a:lnTo>
                <a:lnTo>
                  <a:pt x="4597" y="3699"/>
                </a:lnTo>
                <a:lnTo>
                  <a:pt x="4843" y="3103"/>
                </a:lnTo>
                <a:lnTo>
                  <a:pt x="4927" y="2465"/>
                </a:lnTo>
                <a:lnTo>
                  <a:pt x="4928" y="246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220" name="Group 220"/>
          <p:cNvGrpSpPr>
            <a:grpSpLocks/>
          </p:cNvGrpSpPr>
          <p:nvPr/>
        </p:nvGrpSpPr>
        <p:grpSpPr bwMode="auto">
          <a:xfrm>
            <a:off x="3066257" y="1054120"/>
            <a:ext cx="733425" cy="511175"/>
            <a:chOff x="1438" y="555"/>
            <a:chExt cx="462" cy="322"/>
          </a:xfrm>
        </p:grpSpPr>
        <p:sp>
          <p:nvSpPr>
            <p:cNvPr id="221" name="Freeform 221"/>
            <p:cNvSpPr>
              <a:spLocks noChangeAspect="1" noChangeArrowheads="1"/>
            </p:cNvSpPr>
            <p:nvPr/>
          </p:nvSpPr>
          <p:spPr bwMode="auto">
            <a:xfrm>
              <a:off x="1438" y="555"/>
              <a:ext cx="230" cy="1"/>
            </a:xfrm>
            <a:custGeom>
              <a:avLst/>
              <a:gdLst>
                <a:gd name="T0" fmla="*/ 0 w 2464"/>
                <a:gd name="T1" fmla="*/ 0 h 1"/>
                <a:gd name="T2" fmla="*/ 2463 w 2464"/>
                <a:gd name="T3" fmla="*/ 0 h 1"/>
                <a:gd name="T4" fmla="*/ 2464 w 2464"/>
                <a:gd name="T5" fmla="*/ 0 h 1"/>
              </a:gdLst>
              <a:ahLst/>
              <a:cxnLst>
                <a:cxn ang="0">
                  <a:pos x="T0" y="T1"/>
                </a:cxn>
                <a:cxn ang="0">
                  <a:pos x="T2" y="T3"/>
                </a:cxn>
                <a:cxn ang="0">
                  <a:pos x="T4" y="T5"/>
                </a:cxn>
              </a:cxnLst>
              <a:rect l="0" t="0" r="r" b="b"/>
              <a:pathLst>
                <a:path w="2464" h="1">
                  <a:moveTo>
                    <a:pt x="0" y="0"/>
                  </a:moveTo>
                  <a:lnTo>
                    <a:pt x="2463" y="0"/>
                  </a:lnTo>
                  <a:lnTo>
                    <a:pt x="246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2" name="Freeform 222"/>
            <p:cNvSpPr>
              <a:spLocks noChangeAspect="1" noChangeArrowheads="1"/>
            </p:cNvSpPr>
            <p:nvPr/>
          </p:nvSpPr>
          <p:spPr bwMode="auto">
            <a:xfrm>
              <a:off x="1668" y="555"/>
              <a:ext cx="231" cy="1"/>
            </a:xfrm>
            <a:custGeom>
              <a:avLst/>
              <a:gdLst>
                <a:gd name="T0" fmla="*/ 0 w 2464"/>
                <a:gd name="T1" fmla="*/ 0 h 1"/>
                <a:gd name="T2" fmla="*/ 2463 w 2464"/>
                <a:gd name="T3" fmla="*/ 0 h 1"/>
                <a:gd name="T4" fmla="*/ 2464 w 2464"/>
                <a:gd name="T5" fmla="*/ 0 h 1"/>
              </a:gdLst>
              <a:ahLst/>
              <a:cxnLst>
                <a:cxn ang="0">
                  <a:pos x="T0" y="T1"/>
                </a:cxn>
                <a:cxn ang="0">
                  <a:pos x="T2" y="T3"/>
                </a:cxn>
                <a:cxn ang="0">
                  <a:pos x="T4" y="T5"/>
                </a:cxn>
              </a:cxnLst>
              <a:rect l="0" t="0" r="r" b="b"/>
              <a:pathLst>
                <a:path w="2464" h="1">
                  <a:moveTo>
                    <a:pt x="0" y="0"/>
                  </a:moveTo>
                  <a:lnTo>
                    <a:pt x="2463" y="0"/>
                  </a:lnTo>
                  <a:lnTo>
                    <a:pt x="246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3" name="Freeform 223"/>
            <p:cNvSpPr>
              <a:spLocks noChangeAspect="1" noChangeArrowheads="1"/>
            </p:cNvSpPr>
            <p:nvPr/>
          </p:nvSpPr>
          <p:spPr bwMode="auto">
            <a:xfrm>
              <a:off x="1438" y="555"/>
              <a:ext cx="1" cy="322"/>
            </a:xfrm>
            <a:custGeom>
              <a:avLst/>
              <a:gdLst>
                <a:gd name="T0" fmla="*/ 0 w 1"/>
                <a:gd name="T1" fmla="*/ 0 h 3450"/>
                <a:gd name="T2" fmla="*/ 0 w 1"/>
                <a:gd name="T3" fmla="*/ 3450 h 3450"/>
                <a:gd name="T4" fmla="*/ 1 w 1"/>
                <a:gd name="T5" fmla="*/ 3450 h 3450"/>
              </a:gdLst>
              <a:ahLst/>
              <a:cxnLst>
                <a:cxn ang="0">
                  <a:pos x="T0" y="T1"/>
                </a:cxn>
                <a:cxn ang="0">
                  <a:pos x="T2" y="T3"/>
                </a:cxn>
                <a:cxn ang="0">
                  <a:pos x="T4" y="T5"/>
                </a:cxn>
              </a:cxnLst>
              <a:rect l="0" t="0" r="r" b="b"/>
              <a:pathLst>
                <a:path w="1" h="3450">
                  <a:moveTo>
                    <a:pt x="0" y="0"/>
                  </a:moveTo>
                  <a:lnTo>
                    <a:pt x="0" y="3450"/>
                  </a:lnTo>
                  <a:lnTo>
                    <a:pt x="1" y="345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4" name="Freeform 224"/>
            <p:cNvSpPr>
              <a:spLocks noChangeAspect="1" noChangeArrowheads="1"/>
            </p:cNvSpPr>
            <p:nvPr/>
          </p:nvSpPr>
          <p:spPr bwMode="auto">
            <a:xfrm>
              <a:off x="1899" y="555"/>
              <a:ext cx="1" cy="322"/>
            </a:xfrm>
            <a:custGeom>
              <a:avLst/>
              <a:gdLst>
                <a:gd name="T0" fmla="*/ 0 w 1"/>
                <a:gd name="T1" fmla="*/ 3450 h 3450"/>
                <a:gd name="T2" fmla="*/ 0 w 1"/>
                <a:gd name="T3" fmla="*/ 0 h 3450"/>
                <a:gd name="T4" fmla="*/ 1 w 1"/>
                <a:gd name="T5" fmla="*/ 0 h 3450"/>
              </a:gdLst>
              <a:ahLst/>
              <a:cxnLst>
                <a:cxn ang="0">
                  <a:pos x="T0" y="T1"/>
                </a:cxn>
                <a:cxn ang="0">
                  <a:pos x="T2" y="T3"/>
                </a:cxn>
                <a:cxn ang="0">
                  <a:pos x="T4" y="T5"/>
                </a:cxn>
              </a:cxnLst>
              <a:rect l="0" t="0" r="r" b="b"/>
              <a:pathLst>
                <a:path w="1" h="3450">
                  <a:moveTo>
                    <a:pt x="0" y="345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5" name="Freeform 225"/>
            <p:cNvSpPr>
              <a:spLocks noChangeAspect="1" noChangeArrowheads="1"/>
            </p:cNvSpPr>
            <p:nvPr/>
          </p:nvSpPr>
          <p:spPr bwMode="auto">
            <a:xfrm>
              <a:off x="1438" y="746"/>
              <a:ext cx="461" cy="131"/>
            </a:xfrm>
            <a:custGeom>
              <a:avLst/>
              <a:gdLst>
                <a:gd name="T0" fmla="*/ 4926 w 4926"/>
                <a:gd name="T1" fmla="*/ 1395 h 1395"/>
                <a:gd name="T2" fmla="*/ 4468 w 4926"/>
                <a:gd name="T3" fmla="*/ 816 h 1395"/>
                <a:gd name="T4" fmla="*/ 3878 w 4926"/>
                <a:gd name="T5" fmla="*/ 373 h 1395"/>
                <a:gd name="T6" fmla="*/ 3195 w 4926"/>
                <a:gd name="T7" fmla="*/ 95 h 1395"/>
                <a:gd name="T8" fmla="*/ 2463 w 4926"/>
                <a:gd name="T9" fmla="*/ 0 h 1395"/>
                <a:gd name="T10" fmla="*/ 1731 w 4926"/>
                <a:gd name="T11" fmla="*/ 95 h 1395"/>
                <a:gd name="T12" fmla="*/ 1048 w 4926"/>
                <a:gd name="T13" fmla="*/ 373 h 1395"/>
                <a:gd name="T14" fmla="*/ 458 w 4926"/>
                <a:gd name="T15" fmla="*/ 816 h 1395"/>
                <a:gd name="T16" fmla="*/ 0 w 4926"/>
                <a:gd name="T17" fmla="*/ 1395 h 1395"/>
                <a:gd name="T18" fmla="*/ 1 w 4926"/>
                <a:gd name="T19" fmla="*/ 1395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6" h="1395">
                  <a:moveTo>
                    <a:pt x="4926" y="1395"/>
                  </a:moveTo>
                  <a:lnTo>
                    <a:pt x="4468" y="816"/>
                  </a:lnTo>
                  <a:lnTo>
                    <a:pt x="3878" y="373"/>
                  </a:lnTo>
                  <a:lnTo>
                    <a:pt x="3195" y="95"/>
                  </a:lnTo>
                  <a:lnTo>
                    <a:pt x="2463" y="0"/>
                  </a:lnTo>
                  <a:lnTo>
                    <a:pt x="1731" y="95"/>
                  </a:lnTo>
                  <a:lnTo>
                    <a:pt x="1048" y="373"/>
                  </a:lnTo>
                  <a:lnTo>
                    <a:pt x="458" y="816"/>
                  </a:lnTo>
                  <a:lnTo>
                    <a:pt x="0" y="1395"/>
                  </a:lnTo>
                  <a:lnTo>
                    <a:pt x="1" y="139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226" name="Group 226"/>
          <p:cNvGrpSpPr>
            <a:grpSpLocks/>
          </p:cNvGrpSpPr>
          <p:nvPr/>
        </p:nvGrpSpPr>
        <p:grpSpPr bwMode="auto">
          <a:xfrm>
            <a:off x="1554957" y="1054120"/>
            <a:ext cx="731837" cy="511175"/>
            <a:chOff x="486" y="555"/>
            <a:chExt cx="461" cy="322"/>
          </a:xfrm>
        </p:grpSpPr>
        <p:sp>
          <p:nvSpPr>
            <p:cNvPr id="227" name="Freeform 227"/>
            <p:cNvSpPr>
              <a:spLocks noChangeAspect="1" noChangeArrowheads="1"/>
            </p:cNvSpPr>
            <p:nvPr/>
          </p:nvSpPr>
          <p:spPr bwMode="auto">
            <a:xfrm>
              <a:off x="486" y="555"/>
              <a:ext cx="461" cy="1"/>
            </a:xfrm>
            <a:custGeom>
              <a:avLst/>
              <a:gdLst>
                <a:gd name="T0" fmla="*/ 0 w 4928"/>
                <a:gd name="T1" fmla="*/ 0 h 1"/>
                <a:gd name="T2" fmla="*/ 4927 w 4928"/>
                <a:gd name="T3" fmla="*/ 0 h 1"/>
                <a:gd name="T4" fmla="*/ 4928 w 4928"/>
                <a:gd name="T5" fmla="*/ 0 h 1"/>
              </a:gdLst>
              <a:ahLst/>
              <a:cxnLst>
                <a:cxn ang="0">
                  <a:pos x="T0" y="T1"/>
                </a:cxn>
                <a:cxn ang="0">
                  <a:pos x="T2" y="T3"/>
                </a:cxn>
                <a:cxn ang="0">
                  <a:pos x="T4" y="T5"/>
                </a:cxn>
              </a:cxnLst>
              <a:rect l="0" t="0" r="r" b="b"/>
              <a:pathLst>
                <a:path w="4928" h="1">
                  <a:moveTo>
                    <a:pt x="0" y="0"/>
                  </a:moveTo>
                  <a:lnTo>
                    <a:pt x="4927" y="0"/>
                  </a:lnTo>
                  <a:lnTo>
                    <a:pt x="4928"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8" name="Freeform 228"/>
            <p:cNvSpPr>
              <a:spLocks noChangeAspect="1" noChangeArrowheads="1"/>
            </p:cNvSpPr>
            <p:nvPr/>
          </p:nvSpPr>
          <p:spPr bwMode="auto">
            <a:xfrm>
              <a:off x="486" y="555"/>
              <a:ext cx="0" cy="192"/>
            </a:xfrm>
            <a:custGeom>
              <a:avLst/>
              <a:gdLst>
                <a:gd name="T0" fmla="*/ 0 w 1"/>
                <a:gd name="T1" fmla="*/ 0 h 2055"/>
                <a:gd name="T2" fmla="*/ 0 w 1"/>
                <a:gd name="T3" fmla="*/ 2055 h 2055"/>
                <a:gd name="T4" fmla="*/ 1 w 1"/>
                <a:gd name="T5" fmla="*/ 2055 h 2055"/>
              </a:gdLst>
              <a:ahLst/>
              <a:cxnLst>
                <a:cxn ang="0">
                  <a:pos x="T0" y="T1"/>
                </a:cxn>
                <a:cxn ang="0">
                  <a:pos x="T2" y="T3"/>
                </a:cxn>
                <a:cxn ang="0">
                  <a:pos x="T4" y="T5"/>
                </a:cxn>
              </a:cxnLst>
              <a:rect l="0" t="0" r="r" b="b"/>
              <a:pathLst>
                <a:path w="1" h="2055">
                  <a:moveTo>
                    <a:pt x="0" y="0"/>
                  </a:moveTo>
                  <a:lnTo>
                    <a:pt x="0" y="2055"/>
                  </a:lnTo>
                  <a:lnTo>
                    <a:pt x="1" y="205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9" name="Freeform 229"/>
            <p:cNvSpPr>
              <a:spLocks noChangeAspect="1" noChangeArrowheads="1"/>
            </p:cNvSpPr>
            <p:nvPr/>
          </p:nvSpPr>
          <p:spPr bwMode="auto">
            <a:xfrm>
              <a:off x="947" y="555"/>
              <a:ext cx="0" cy="192"/>
            </a:xfrm>
            <a:custGeom>
              <a:avLst/>
              <a:gdLst>
                <a:gd name="T0" fmla="*/ 0 w 1"/>
                <a:gd name="T1" fmla="*/ 2055 h 2055"/>
                <a:gd name="T2" fmla="*/ 0 w 1"/>
                <a:gd name="T3" fmla="*/ 0 h 2055"/>
                <a:gd name="T4" fmla="*/ 1 w 1"/>
                <a:gd name="T5" fmla="*/ 0 h 2055"/>
              </a:gdLst>
              <a:ahLst/>
              <a:cxnLst>
                <a:cxn ang="0">
                  <a:pos x="T0" y="T1"/>
                </a:cxn>
                <a:cxn ang="0">
                  <a:pos x="T2" y="T3"/>
                </a:cxn>
                <a:cxn ang="0">
                  <a:pos x="T4" y="T5"/>
                </a:cxn>
              </a:cxnLst>
              <a:rect l="0" t="0" r="r" b="b"/>
              <a:pathLst>
                <a:path w="1" h="2055">
                  <a:moveTo>
                    <a:pt x="0" y="2055"/>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0" name="Freeform 230"/>
            <p:cNvSpPr>
              <a:spLocks noChangeAspect="1" noChangeArrowheads="1"/>
            </p:cNvSpPr>
            <p:nvPr/>
          </p:nvSpPr>
          <p:spPr bwMode="auto">
            <a:xfrm>
              <a:off x="486" y="746"/>
              <a:ext cx="461" cy="131"/>
            </a:xfrm>
            <a:custGeom>
              <a:avLst/>
              <a:gdLst>
                <a:gd name="T0" fmla="*/ 0 w 4928"/>
                <a:gd name="T1" fmla="*/ 0 h 1395"/>
                <a:gd name="T2" fmla="*/ 254 w 4928"/>
                <a:gd name="T3" fmla="*/ 250 h 1395"/>
                <a:gd name="T4" fmla="*/ 517 w 4928"/>
                <a:gd name="T5" fmla="*/ 494 h 1395"/>
                <a:gd name="T6" fmla="*/ 797 w 4928"/>
                <a:gd name="T7" fmla="*/ 726 h 1395"/>
                <a:gd name="T8" fmla="*/ 1102 w 4928"/>
                <a:gd name="T9" fmla="*/ 939 h 1395"/>
                <a:gd name="T10" fmla="*/ 1262 w 4928"/>
                <a:gd name="T11" fmla="*/ 1035 h 1395"/>
                <a:gd name="T12" fmla="*/ 1426 w 4928"/>
                <a:gd name="T13" fmla="*/ 1123 h 1395"/>
                <a:gd name="T14" fmla="*/ 1593 w 4928"/>
                <a:gd name="T15" fmla="*/ 1201 h 1395"/>
                <a:gd name="T16" fmla="*/ 1764 w 4928"/>
                <a:gd name="T17" fmla="*/ 1267 h 1395"/>
                <a:gd name="T18" fmla="*/ 1936 w 4928"/>
                <a:gd name="T19" fmla="*/ 1321 h 1395"/>
                <a:gd name="T20" fmla="*/ 2111 w 4928"/>
                <a:gd name="T21" fmla="*/ 1361 h 1395"/>
                <a:gd name="T22" fmla="*/ 2287 w 4928"/>
                <a:gd name="T23" fmla="*/ 1387 h 1395"/>
                <a:gd name="T24" fmla="*/ 2463 w 4928"/>
                <a:gd name="T25" fmla="*/ 1395 h 1395"/>
                <a:gd name="T26" fmla="*/ 2640 w 4928"/>
                <a:gd name="T27" fmla="*/ 1387 h 1395"/>
                <a:gd name="T28" fmla="*/ 2816 w 4928"/>
                <a:gd name="T29" fmla="*/ 1361 h 1395"/>
                <a:gd name="T30" fmla="*/ 2990 w 4928"/>
                <a:gd name="T31" fmla="*/ 1321 h 1395"/>
                <a:gd name="T32" fmla="*/ 3163 w 4928"/>
                <a:gd name="T33" fmla="*/ 1267 h 1395"/>
                <a:gd name="T34" fmla="*/ 3333 w 4928"/>
                <a:gd name="T35" fmla="*/ 1201 h 1395"/>
                <a:gd name="T36" fmla="*/ 3501 w 4928"/>
                <a:gd name="T37" fmla="*/ 1123 h 1395"/>
                <a:gd name="T38" fmla="*/ 3665 w 4928"/>
                <a:gd name="T39" fmla="*/ 1035 h 1395"/>
                <a:gd name="T40" fmla="*/ 3825 w 4928"/>
                <a:gd name="T41" fmla="*/ 939 h 1395"/>
                <a:gd name="T42" fmla="*/ 4129 w 4928"/>
                <a:gd name="T43" fmla="*/ 726 h 1395"/>
                <a:gd name="T44" fmla="*/ 4410 w 4928"/>
                <a:gd name="T45" fmla="*/ 494 h 1395"/>
                <a:gd name="T46" fmla="*/ 4673 w 4928"/>
                <a:gd name="T47" fmla="*/ 250 h 1395"/>
                <a:gd name="T48" fmla="*/ 4927 w 4928"/>
                <a:gd name="T49" fmla="*/ 0 h 1395"/>
                <a:gd name="T50" fmla="*/ 4928 w 4928"/>
                <a:gd name="T51" fmla="*/ 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1395">
                  <a:moveTo>
                    <a:pt x="0" y="0"/>
                  </a:moveTo>
                  <a:lnTo>
                    <a:pt x="254" y="250"/>
                  </a:lnTo>
                  <a:lnTo>
                    <a:pt x="517" y="494"/>
                  </a:lnTo>
                  <a:lnTo>
                    <a:pt x="797" y="726"/>
                  </a:lnTo>
                  <a:lnTo>
                    <a:pt x="1102" y="939"/>
                  </a:lnTo>
                  <a:lnTo>
                    <a:pt x="1262" y="1035"/>
                  </a:lnTo>
                  <a:lnTo>
                    <a:pt x="1426" y="1123"/>
                  </a:lnTo>
                  <a:lnTo>
                    <a:pt x="1593" y="1201"/>
                  </a:lnTo>
                  <a:lnTo>
                    <a:pt x="1764" y="1267"/>
                  </a:lnTo>
                  <a:lnTo>
                    <a:pt x="1936" y="1321"/>
                  </a:lnTo>
                  <a:lnTo>
                    <a:pt x="2111" y="1361"/>
                  </a:lnTo>
                  <a:lnTo>
                    <a:pt x="2287" y="1387"/>
                  </a:lnTo>
                  <a:lnTo>
                    <a:pt x="2463" y="1395"/>
                  </a:lnTo>
                  <a:lnTo>
                    <a:pt x="2640" y="1387"/>
                  </a:lnTo>
                  <a:lnTo>
                    <a:pt x="2816" y="1361"/>
                  </a:lnTo>
                  <a:lnTo>
                    <a:pt x="2990" y="1321"/>
                  </a:lnTo>
                  <a:lnTo>
                    <a:pt x="3163" y="1267"/>
                  </a:lnTo>
                  <a:lnTo>
                    <a:pt x="3333" y="1201"/>
                  </a:lnTo>
                  <a:lnTo>
                    <a:pt x="3501" y="1123"/>
                  </a:lnTo>
                  <a:lnTo>
                    <a:pt x="3665" y="1035"/>
                  </a:lnTo>
                  <a:lnTo>
                    <a:pt x="3825" y="939"/>
                  </a:lnTo>
                  <a:lnTo>
                    <a:pt x="4129" y="726"/>
                  </a:lnTo>
                  <a:lnTo>
                    <a:pt x="4410" y="494"/>
                  </a:lnTo>
                  <a:lnTo>
                    <a:pt x="4673" y="250"/>
                  </a:lnTo>
                  <a:lnTo>
                    <a:pt x="4927" y="0"/>
                  </a:lnTo>
                  <a:lnTo>
                    <a:pt x="4928"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231" name="Group 231"/>
          <p:cNvGrpSpPr>
            <a:grpSpLocks/>
          </p:cNvGrpSpPr>
          <p:nvPr/>
        </p:nvGrpSpPr>
        <p:grpSpPr bwMode="auto">
          <a:xfrm flipV="1">
            <a:off x="1562893" y="1990745"/>
            <a:ext cx="731838" cy="511175"/>
            <a:chOff x="486" y="555"/>
            <a:chExt cx="461" cy="322"/>
          </a:xfrm>
        </p:grpSpPr>
        <p:sp>
          <p:nvSpPr>
            <p:cNvPr id="232" name="Freeform 232"/>
            <p:cNvSpPr>
              <a:spLocks noChangeAspect="1" noChangeArrowheads="1"/>
            </p:cNvSpPr>
            <p:nvPr/>
          </p:nvSpPr>
          <p:spPr bwMode="auto">
            <a:xfrm>
              <a:off x="486" y="555"/>
              <a:ext cx="461" cy="1"/>
            </a:xfrm>
            <a:custGeom>
              <a:avLst/>
              <a:gdLst>
                <a:gd name="T0" fmla="*/ 0 w 4928"/>
                <a:gd name="T1" fmla="*/ 0 h 1"/>
                <a:gd name="T2" fmla="*/ 4927 w 4928"/>
                <a:gd name="T3" fmla="*/ 0 h 1"/>
                <a:gd name="T4" fmla="*/ 4928 w 4928"/>
                <a:gd name="T5" fmla="*/ 0 h 1"/>
              </a:gdLst>
              <a:ahLst/>
              <a:cxnLst>
                <a:cxn ang="0">
                  <a:pos x="T0" y="T1"/>
                </a:cxn>
                <a:cxn ang="0">
                  <a:pos x="T2" y="T3"/>
                </a:cxn>
                <a:cxn ang="0">
                  <a:pos x="T4" y="T5"/>
                </a:cxn>
              </a:cxnLst>
              <a:rect l="0" t="0" r="r" b="b"/>
              <a:pathLst>
                <a:path w="4928" h="1">
                  <a:moveTo>
                    <a:pt x="0" y="0"/>
                  </a:moveTo>
                  <a:lnTo>
                    <a:pt x="4927" y="0"/>
                  </a:lnTo>
                  <a:lnTo>
                    <a:pt x="4928"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3" name="Freeform 233"/>
            <p:cNvSpPr>
              <a:spLocks noChangeAspect="1" noChangeArrowheads="1"/>
            </p:cNvSpPr>
            <p:nvPr/>
          </p:nvSpPr>
          <p:spPr bwMode="auto">
            <a:xfrm>
              <a:off x="486" y="555"/>
              <a:ext cx="0" cy="192"/>
            </a:xfrm>
            <a:custGeom>
              <a:avLst/>
              <a:gdLst>
                <a:gd name="T0" fmla="*/ 0 w 1"/>
                <a:gd name="T1" fmla="*/ 0 h 2055"/>
                <a:gd name="T2" fmla="*/ 0 w 1"/>
                <a:gd name="T3" fmla="*/ 2055 h 2055"/>
                <a:gd name="T4" fmla="*/ 1 w 1"/>
                <a:gd name="T5" fmla="*/ 2055 h 2055"/>
              </a:gdLst>
              <a:ahLst/>
              <a:cxnLst>
                <a:cxn ang="0">
                  <a:pos x="T0" y="T1"/>
                </a:cxn>
                <a:cxn ang="0">
                  <a:pos x="T2" y="T3"/>
                </a:cxn>
                <a:cxn ang="0">
                  <a:pos x="T4" y="T5"/>
                </a:cxn>
              </a:cxnLst>
              <a:rect l="0" t="0" r="r" b="b"/>
              <a:pathLst>
                <a:path w="1" h="2055">
                  <a:moveTo>
                    <a:pt x="0" y="0"/>
                  </a:moveTo>
                  <a:lnTo>
                    <a:pt x="0" y="2055"/>
                  </a:lnTo>
                  <a:lnTo>
                    <a:pt x="1" y="205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4" name="Freeform 234"/>
            <p:cNvSpPr>
              <a:spLocks noChangeAspect="1" noChangeArrowheads="1"/>
            </p:cNvSpPr>
            <p:nvPr/>
          </p:nvSpPr>
          <p:spPr bwMode="auto">
            <a:xfrm>
              <a:off x="947" y="555"/>
              <a:ext cx="0" cy="192"/>
            </a:xfrm>
            <a:custGeom>
              <a:avLst/>
              <a:gdLst>
                <a:gd name="T0" fmla="*/ 0 w 1"/>
                <a:gd name="T1" fmla="*/ 2055 h 2055"/>
                <a:gd name="T2" fmla="*/ 0 w 1"/>
                <a:gd name="T3" fmla="*/ 0 h 2055"/>
                <a:gd name="T4" fmla="*/ 1 w 1"/>
                <a:gd name="T5" fmla="*/ 0 h 2055"/>
              </a:gdLst>
              <a:ahLst/>
              <a:cxnLst>
                <a:cxn ang="0">
                  <a:pos x="T0" y="T1"/>
                </a:cxn>
                <a:cxn ang="0">
                  <a:pos x="T2" y="T3"/>
                </a:cxn>
                <a:cxn ang="0">
                  <a:pos x="T4" y="T5"/>
                </a:cxn>
              </a:cxnLst>
              <a:rect l="0" t="0" r="r" b="b"/>
              <a:pathLst>
                <a:path w="1" h="2055">
                  <a:moveTo>
                    <a:pt x="0" y="2055"/>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5" name="Freeform 235"/>
            <p:cNvSpPr>
              <a:spLocks noChangeAspect="1" noChangeArrowheads="1"/>
            </p:cNvSpPr>
            <p:nvPr/>
          </p:nvSpPr>
          <p:spPr bwMode="auto">
            <a:xfrm>
              <a:off x="486" y="746"/>
              <a:ext cx="461" cy="131"/>
            </a:xfrm>
            <a:custGeom>
              <a:avLst/>
              <a:gdLst>
                <a:gd name="T0" fmla="*/ 0 w 4928"/>
                <a:gd name="T1" fmla="*/ 0 h 1395"/>
                <a:gd name="T2" fmla="*/ 254 w 4928"/>
                <a:gd name="T3" fmla="*/ 250 h 1395"/>
                <a:gd name="T4" fmla="*/ 517 w 4928"/>
                <a:gd name="T5" fmla="*/ 494 h 1395"/>
                <a:gd name="T6" fmla="*/ 797 w 4928"/>
                <a:gd name="T7" fmla="*/ 726 h 1395"/>
                <a:gd name="T8" fmla="*/ 1102 w 4928"/>
                <a:gd name="T9" fmla="*/ 939 h 1395"/>
                <a:gd name="T10" fmla="*/ 1262 w 4928"/>
                <a:gd name="T11" fmla="*/ 1035 h 1395"/>
                <a:gd name="T12" fmla="*/ 1426 w 4928"/>
                <a:gd name="T13" fmla="*/ 1123 h 1395"/>
                <a:gd name="T14" fmla="*/ 1593 w 4928"/>
                <a:gd name="T15" fmla="*/ 1201 h 1395"/>
                <a:gd name="T16" fmla="*/ 1764 w 4928"/>
                <a:gd name="T17" fmla="*/ 1267 h 1395"/>
                <a:gd name="T18" fmla="*/ 1936 w 4928"/>
                <a:gd name="T19" fmla="*/ 1321 h 1395"/>
                <a:gd name="T20" fmla="*/ 2111 w 4928"/>
                <a:gd name="T21" fmla="*/ 1361 h 1395"/>
                <a:gd name="T22" fmla="*/ 2287 w 4928"/>
                <a:gd name="T23" fmla="*/ 1387 h 1395"/>
                <a:gd name="T24" fmla="*/ 2463 w 4928"/>
                <a:gd name="T25" fmla="*/ 1395 h 1395"/>
                <a:gd name="T26" fmla="*/ 2640 w 4928"/>
                <a:gd name="T27" fmla="*/ 1387 h 1395"/>
                <a:gd name="T28" fmla="*/ 2816 w 4928"/>
                <a:gd name="T29" fmla="*/ 1361 h 1395"/>
                <a:gd name="T30" fmla="*/ 2990 w 4928"/>
                <a:gd name="T31" fmla="*/ 1321 h 1395"/>
                <a:gd name="T32" fmla="*/ 3163 w 4928"/>
                <a:gd name="T33" fmla="*/ 1267 h 1395"/>
                <a:gd name="T34" fmla="*/ 3333 w 4928"/>
                <a:gd name="T35" fmla="*/ 1201 h 1395"/>
                <a:gd name="T36" fmla="*/ 3501 w 4928"/>
                <a:gd name="T37" fmla="*/ 1123 h 1395"/>
                <a:gd name="T38" fmla="*/ 3665 w 4928"/>
                <a:gd name="T39" fmla="*/ 1035 h 1395"/>
                <a:gd name="T40" fmla="*/ 3825 w 4928"/>
                <a:gd name="T41" fmla="*/ 939 h 1395"/>
                <a:gd name="T42" fmla="*/ 4129 w 4928"/>
                <a:gd name="T43" fmla="*/ 726 h 1395"/>
                <a:gd name="T44" fmla="*/ 4410 w 4928"/>
                <a:gd name="T45" fmla="*/ 494 h 1395"/>
                <a:gd name="T46" fmla="*/ 4673 w 4928"/>
                <a:gd name="T47" fmla="*/ 250 h 1395"/>
                <a:gd name="T48" fmla="*/ 4927 w 4928"/>
                <a:gd name="T49" fmla="*/ 0 h 1395"/>
                <a:gd name="T50" fmla="*/ 4928 w 4928"/>
                <a:gd name="T51" fmla="*/ 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8" h="1395">
                  <a:moveTo>
                    <a:pt x="0" y="0"/>
                  </a:moveTo>
                  <a:lnTo>
                    <a:pt x="254" y="250"/>
                  </a:lnTo>
                  <a:lnTo>
                    <a:pt x="517" y="494"/>
                  </a:lnTo>
                  <a:lnTo>
                    <a:pt x="797" y="726"/>
                  </a:lnTo>
                  <a:lnTo>
                    <a:pt x="1102" y="939"/>
                  </a:lnTo>
                  <a:lnTo>
                    <a:pt x="1262" y="1035"/>
                  </a:lnTo>
                  <a:lnTo>
                    <a:pt x="1426" y="1123"/>
                  </a:lnTo>
                  <a:lnTo>
                    <a:pt x="1593" y="1201"/>
                  </a:lnTo>
                  <a:lnTo>
                    <a:pt x="1764" y="1267"/>
                  </a:lnTo>
                  <a:lnTo>
                    <a:pt x="1936" y="1321"/>
                  </a:lnTo>
                  <a:lnTo>
                    <a:pt x="2111" y="1361"/>
                  </a:lnTo>
                  <a:lnTo>
                    <a:pt x="2287" y="1387"/>
                  </a:lnTo>
                  <a:lnTo>
                    <a:pt x="2463" y="1395"/>
                  </a:lnTo>
                  <a:lnTo>
                    <a:pt x="2640" y="1387"/>
                  </a:lnTo>
                  <a:lnTo>
                    <a:pt x="2816" y="1361"/>
                  </a:lnTo>
                  <a:lnTo>
                    <a:pt x="2990" y="1321"/>
                  </a:lnTo>
                  <a:lnTo>
                    <a:pt x="3163" y="1267"/>
                  </a:lnTo>
                  <a:lnTo>
                    <a:pt x="3333" y="1201"/>
                  </a:lnTo>
                  <a:lnTo>
                    <a:pt x="3501" y="1123"/>
                  </a:lnTo>
                  <a:lnTo>
                    <a:pt x="3665" y="1035"/>
                  </a:lnTo>
                  <a:lnTo>
                    <a:pt x="3825" y="939"/>
                  </a:lnTo>
                  <a:lnTo>
                    <a:pt x="4129" y="726"/>
                  </a:lnTo>
                  <a:lnTo>
                    <a:pt x="4410" y="494"/>
                  </a:lnTo>
                  <a:lnTo>
                    <a:pt x="4673" y="250"/>
                  </a:lnTo>
                  <a:lnTo>
                    <a:pt x="4927" y="0"/>
                  </a:lnTo>
                  <a:lnTo>
                    <a:pt x="4928"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236" name="Line 236"/>
          <p:cNvSpPr>
            <a:spLocks noChangeShapeType="1"/>
          </p:cNvSpPr>
          <p:nvPr/>
        </p:nvSpPr>
        <p:spPr bwMode="auto">
          <a:xfrm>
            <a:off x="1921668" y="2263794"/>
            <a:ext cx="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237"/>
          <p:cNvSpPr>
            <a:spLocks noChangeShapeType="1"/>
          </p:cNvSpPr>
          <p:nvPr/>
        </p:nvSpPr>
        <p:spPr bwMode="auto">
          <a:xfrm>
            <a:off x="1574006" y="2211407"/>
            <a:ext cx="709612" cy="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38" name="Group 238"/>
          <p:cNvGrpSpPr>
            <a:grpSpLocks/>
          </p:cNvGrpSpPr>
          <p:nvPr/>
        </p:nvGrpSpPr>
        <p:grpSpPr bwMode="auto">
          <a:xfrm flipV="1">
            <a:off x="3064669" y="2005033"/>
            <a:ext cx="733425" cy="511175"/>
            <a:chOff x="1438" y="555"/>
            <a:chExt cx="462" cy="322"/>
          </a:xfrm>
        </p:grpSpPr>
        <p:sp>
          <p:nvSpPr>
            <p:cNvPr id="239" name="Freeform 239"/>
            <p:cNvSpPr>
              <a:spLocks noChangeAspect="1" noChangeArrowheads="1"/>
            </p:cNvSpPr>
            <p:nvPr/>
          </p:nvSpPr>
          <p:spPr bwMode="auto">
            <a:xfrm>
              <a:off x="1438" y="555"/>
              <a:ext cx="230" cy="1"/>
            </a:xfrm>
            <a:custGeom>
              <a:avLst/>
              <a:gdLst>
                <a:gd name="T0" fmla="*/ 0 w 2464"/>
                <a:gd name="T1" fmla="*/ 0 h 1"/>
                <a:gd name="T2" fmla="*/ 2463 w 2464"/>
                <a:gd name="T3" fmla="*/ 0 h 1"/>
                <a:gd name="T4" fmla="*/ 2464 w 2464"/>
                <a:gd name="T5" fmla="*/ 0 h 1"/>
              </a:gdLst>
              <a:ahLst/>
              <a:cxnLst>
                <a:cxn ang="0">
                  <a:pos x="T0" y="T1"/>
                </a:cxn>
                <a:cxn ang="0">
                  <a:pos x="T2" y="T3"/>
                </a:cxn>
                <a:cxn ang="0">
                  <a:pos x="T4" y="T5"/>
                </a:cxn>
              </a:cxnLst>
              <a:rect l="0" t="0" r="r" b="b"/>
              <a:pathLst>
                <a:path w="2464" h="1">
                  <a:moveTo>
                    <a:pt x="0" y="0"/>
                  </a:moveTo>
                  <a:lnTo>
                    <a:pt x="2463" y="0"/>
                  </a:lnTo>
                  <a:lnTo>
                    <a:pt x="246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0" name="Freeform 240"/>
            <p:cNvSpPr>
              <a:spLocks noChangeAspect="1" noChangeArrowheads="1"/>
            </p:cNvSpPr>
            <p:nvPr/>
          </p:nvSpPr>
          <p:spPr bwMode="auto">
            <a:xfrm>
              <a:off x="1668" y="555"/>
              <a:ext cx="231" cy="1"/>
            </a:xfrm>
            <a:custGeom>
              <a:avLst/>
              <a:gdLst>
                <a:gd name="T0" fmla="*/ 0 w 2464"/>
                <a:gd name="T1" fmla="*/ 0 h 1"/>
                <a:gd name="T2" fmla="*/ 2463 w 2464"/>
                <a:gd name="T3" fmla="*/ 0 h 1"/>
                <a:gd name="T4" fmla="*/ 2464 w 2464"/>
                <a:gd name="T5" fmla="*/ 0 h 1"/>
              </a:gdLst>
              <a:ahLst/>
              <a:cxnLst>
                <a:cxn ang="0">
                  <a:pos x="T0" y="T1"/>
                </a:cxn>
                <a:cxn ang="0">
                  <a:pos x="T2" y="T3"/>
                </a:cxn>
                <a:cxn ang="0">
                  <a:pos x="T4" y="T5"/>
                </a:cxn>
              </a:cxnLst>
              <a:rect l="0" t="0" r="r" b="b"/>
              <a:pathLst>
                <a:path w="2464" h="1">
                  <a:moveTo>
                    <a:pt x="0" y="0"/>
                  </a:moveTo>
                  <a:lnTo>
                    <a:pt x="2463" y="0"/>
                  </a:lnTo>
                  <a:lnTo>
                    <a:pt x="246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1" name="Freeform 241"/>
            <p:cNvSpPr>
              <a:spLocks noChangeAspect="1" noChangeArrowheads="1"/>
            </p:cNvSpPr>
            <p:nvPr/>
          </p:nvSpPr>
          <p:spPr bwMode="auto">
            <a:xfrm>
              <a:off x="1438" y="555"/>
              <a:ext cx="1" cy="322"/>
            </a:xfrm>
            <a:custGeom>
              <a:avLst/>
              <a:gdLst>
                <a:gd name="T0" fmla="*/ 0 w 1"/>
                <a:gd name="T1" fmla="*/ 0 h 3450"/>
                <a:gd name="T2" fmla="*/ 0 w 1"/>
                <a:gd name="T3" fmla="*/ 3450 h 3450"/>
                <a:gd name="T4" fmla="*/ 1 w 1"/>
                <a:gd name="T5" fmla="*/ 3450 h 3450"/>
              </a:gdLst>
              <a:ahLst/>
              <a:cxnLst>
                <a:cxn ang="0">
                  <a:pos x="T0" y="T1"/>
                </a:cxn>
                <a:cxn ang="0">
                  <a:pos x="T2" y="T3"/>
                </a:cxn>
                <a:cxn ang="0">
                  <a:pos x="T4" y="T5"/>
                </a:cxn>
              </a:cxnLst>
              <a:rect l="0" t="0" r="r" b="b"/>
              <a:pathLst>
                <a:path w="1" h="3450">
                  <a:moveTo>
                    <a:pt x="0" y="0"/>
                  </a:moveTo>
                  <a:lnTo>
                    <a:pt x="0" y="3450"/>
                  </a:lnTo>
                  <a:lnTo>
                    <a:pt x="1" y="345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2" name="Freeform 242"/>
            <p:cNvSpPr>
              <a:spLocks noChangeAspect="1" noChangeArrowheads="1"/>
            </p:cNvSpPr>
            <p:nvPr/>
          </p:nvSpPr>
          <p:spPr bwMode="auto">
            <a:xfrm>
              <a:off x="1899" y="555"/>
              <a:ext cx="1" cy="322"/>
            </a:xfrm>
            <a:custGeom>
              <a:avLst/>
              <a:gdLst>
                <a:gd name="T0" fmla="*/ 0 w 1"/>
                <a:gd name="T1" fmla="*/ 3450 h 3450"/>
                <a:gd name="T2" fmla="*/ 0 w 1"/>
                <a:gd name="T3" fmla="*/ 0 h 3450"/>
                <a:gd name="T4" fmla="*/ 1 w 1"/>
                <a:gd name="T5" fmla="*/ 0 h 3450"/>
              </a:gdLst>
              <a:ahLst/>
              <a:cxnLst>
                <a:cxn ang="0">
                  <a:pos x="T0" y="T1"/>
                </a:cxn>
                <a:cxn ang="0">
                  <a:pos x="T2" y="T3"/>
                </a:cxn>
                <a:cxn ang="0">
                  <a:pos x="T4" y="T5"/>
                </a:cxn>
              </a:cxnLst>
              <a:rect l="0" t="0" r="r" b="b"/>
              <a:pathLst>
                <a:path w="1" h="3450">
                  <a:moveTo>
                    <a:pt x="0" y="345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3" name="Freeform 243"/>
            <p:cNvSpPr>
              <a:spLocks noChangeAspect="1" noChangeArrowheads="1"/>
            </p:cNvSpPr>
            <p:nvPr/>
          </p:nvSpPr>
          <p:spPr bwMode="auto">
            <a:xfrm>
              <a:off x="1438" y="746"/>
              <a:ext cx="461" cy="131"/>
            </a:xfrm>
            <a:custGeom>
              <a:avLst/>
              <a:gdLst>
                <a:gd name="T0" fmla="*/ 4926 w 4926"/>
                <a:gd name="T1" fmla="*/ 1395 h 1395"/>
                <a:gd name="T2" fmla="*/ 4468 w 4926"/>
                <a:gd name="T3" fmla="*/ 816 h 1395"/>
                <a:gd name="T4" fmla="*/ 3878 w 4926"/>
                <a:gd name="T5" fmla="*/ 373 h 1395"/>
                <a:gd name="T6" fmla="*/ 3195 w 4926"/>
                <a:gd name="T7" fmla="*/ 95 h 1395"/>
                <a:gd name="T8" fmla="*/ 2463 w 4926"/>
                <a:gd name="T9" fmla="*/ 0 h 1395"/>
                <a:gd name="T10" fmla="*/ 1731 w 4926"/>
                <a:gd name="T11" fmla="*/ 95 h 1395"/>
                <a:gd name="T12" fmla="*/ 1048 w 4926"/>
                <a:gd name="T13" fmla="*/ 373 h 1395"/>
                <a:gd name="T14" fmla="*/ 458 w 4926"/>
                <a:gd name="T15" fmla="*/ 816 h 1395"/>
                <a:gd name="T16" fmla="*/ 0 w 4926"/>
                <a:gd name="T17" fmla="*/ 1395 h 1395"/>
                <a:gd name="T18" fmla="*/ 1 w 4926"/>
                <a:gd name="T19" fmla="*/ 1395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6" h="1395">
                  <a:moveTo>
                    <a:pt x="4926" y="1395"/>
                  </a:moveTo>
                  <a:lnTo>
                    <a:pt x="4468" y="816"/>
                  </a:lnTo>
                  <a:lnTo>
                    <a:pt x="3878" y="373"/>
                  </a:lnTo>
                  <a:lnTo>
                    <a:pt x="3195" y="95"/>
                  </a:lnTo>
                  <a:lnTo>
                    <a:pt x="2463" y="0"/>
                  </a:lnTo>
                  <a:lnTo>
                    <a:pt x="1731" y="95"/>
                  </a:lnTo>
                  <a:lnTo>
                    <a:pt x="1048" y="373"/>
                  </a:lnTo>
                  <a:lnTo>
                    <a:pt x="458" y="816"/>
                  </a:lnTo>
                  <a:lnTo>
                    <a:pt x="0" y="1395"/>
                  </a:lnTo>
                  <a:lnTo>
                    <a:pt x="1" y="1395"/>
                  </a:ln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244" name="Line 244"/>
          <p:cNvSpPr>
            <a:spLocks noChangeShapeType="1"/>
          </p:cNvSpPr>
          <p:nvPr/>
        </p:nvSpPr>
        <p:spPr bwMode="auto">
          <a:xfrm>
            <a:off x="3431381" y="2297132"/>
            <a:ext cx="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8209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529376" y="317327"/>
            <a:ext cx="4895487" cy="495300"/>
          </a:xfrm>
          <a:prstGeom prst="rect">
            <a:avLst/>
          </a:prstGeom>
          <a:solidFill>
            <a:srgbClr val="0066CC"/>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华文细黑" panose="02010600040101010101" pitchFamily="2" charset="-122"/>
                <a:ea typeface="华文细黑" panose="02010600040101010101" pitchFamily="2" charset="-122"/>
              </a:rPr>
              <a:t>两正交圆柱相贯线的变化趋势</a:t>
            </a:r>
          </a:p>
        </p:txBody>
      </p:sp>
      <p:pic>
        <p:nvPicPr>
          <p:cNvPr id="3"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7164" y="4373563"/>
            <a:ext cx="1468437"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4"/>
          <p:cNvGrpSpPr>
            <a:grpSpLocks/>
          </p:cNvGrpSpPr>
          <p:nvPr/>
        </p:nvGrpSpPr>
        <p:grpSpPr bwMode="auto">
          <a:xfrm>
            <a:off x="2873376" y="1241425"/>
            <a:ext cx="1477963" cy="2763838"/>
            <a:chOff x="850" y="782"/>
            <a:chExt cx="931" cy="1741"/>
          </a:xfrm>
        </p:grpSpPr>
        <p:sp>
          <p:nvSpPr>
            <p:cNvPr id="5" name="Freeform 5"/>
            <p:cNvSpPr>
              <a:spLocks noChangeAspect="1" noChangeArrowheads="1"/>
            </p:cNvSpPr>
            <p:nvPr/>
          </p:nvSpPr>
          <p:spPr bwMode="auto">
            <a:xfrm>
              <a:off x="850" y="1016"/>
              <a:ext cx="1" cy="466"/>
            </a:xfrm>
            <a:custGeom>
              <a:avLst/>
              <a:gdLst>
                <a:gd name="T0" fmla="*/ 0 w 1"/>
                <a:gd name="T1" fmla="*/ 0 h 3896"/>
                <a:gd name="T2" fmla="*/ 0 w 1"/>
                <a:gd name="T3" fmla="*/ 3896 h 3896"/>
                <a:gd name="T4" fmla="*/ 1 w 1"/>
                <a:gd name="T5" fmla="*/ 3896 h 3896"/>
              </a:gdLst>
              <a:ahLst/>
              <a:cxnLst>
                <a:cxn ang="0">
                  <a:pos x="T0" y="T1"/>
                </a:cxn>
                <a:cxn ang="0">
                  <a:pos x="T2" y="T3"/>
                </a:cxn>
                <a:cxn ang="0">
                  <a:pos x="T4" y="T5"/>
                </a:cxn>
              </a:cxnLst>
              <a:rect l="0" t="0" r="r" b="b"/>
              <a:pathLst>
                <a:path w="1" h="3896">
                  <a:moveTo>
                    <a:pt x="0" y="0"/>
                  </a:moveTo>
                  <a:lnTo>
                    <a:pt x="0" y="3896"/>
                  </a:lnTo>
                  <a:lnTo>
                    <a:pt x="1" y="389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 name="Freeform 6"/>
            <p:cNvSpPr>
              <a:spLocks noChangeAspect="1" noChangeArrowheads="1"/>
            </p:cNvSpPr>
            <p:nvPr/>
          </p:nvSpPr>
          <p:spPr bwMode="auto">
            <a:xfrm>
              <a:off x="1780" y="1016"/>
              <a:ext cx="1" cy="466"/>
            </a:xfrm>
            <a:custGeom>
              <a:avLst/>
              <a:gdLst>
                <a:gd name="T0" fmla="*/ 0 w 1"/>
                <a:gd name="T1" fmla="*/ 0 h 3896"/>
                <a:gd name="T2" fmla="*/ 0 w 1"/>
                <a:gd name="T3" fmla="*/ 3896 h 3896"/>
                <a:gd name="T4" fmla="*/ 1 w 1"/>
                <a:gd name="T5" fmla="*/ 3896 h 3896"/>
              </a:gdLst>
              <a:ahLst/>
              <a:cxnLst>
                <a:cxn ang="0">
                  <a:pos x="T0" y="T1"/>
                </a:cxn>
                <a:cxn ang="0">
                  <a:pos x="T2" y="T3"/>
                </a:cxn>
                <a:cxn ang="0">
                  <a:pos x="T4" y="T5"/>
                </a:cxn>
              </a:cxnLst>
              <a:rect l="0" t="0" r="r" b="b"/>
              <a:pathLst>
                <a:path w="1" h="3896">
                  <a:moveTo>
                    <a:pt x="0" y="0"/>
                  </a:moveTo>
                  <a:lnTo>
                    <a:pt x="0" y="3896"/>
                  </a:lnTo>
                  <a:lnTo>
                    <a:pt x="1" y="389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 name="Freeform 7"/>
            <p:cNvSpPr>
              <a:spLocks noChangeAspect="1" noChangeArrowheads="1"/>
            </p:cNvSpPr>
            <p:nvPr/>
          </p:nvSpPr>
          <p:spPr bwMode="auto">
            <a:xfrm>
              <a:off x="1005" y="1716"/>
              <a:ext cx="620" cy="0"/>
            </a:xfrm>
            <a:custGeom>
              <a:avLst/>
              <a:gdLst>
                <a:gd name="T0" fmla="*/ 5189 w 5189"/>
                <a:gd name="T1" fmla="*/ 0 h 1"/>
                <a:gd name="T2" fmla="*/ 0 w 5189"/>
                <a:gd name="T3" fmla="*/ 0 h 1"/>
                <a:gd name="T4" fmla="*/ 1 w 5189"/>
                <a:gd name="T5" fmla="*/ 0 h 1"/>
              </a:gdLst>
              <a:ahLst/>
              <a:cxnLst>
                <a:cxn ang="0">
                  <a:pos x="T0" y="T1"/>
                </a:cxn>
                <a:cxn ang="0">
                  <a:pos x="T2" y="T3"/>
                </a:cxn>
                <a:cxn ang="0">
                  <a:pos x="T4" y="T5"/>
                </a:cxn>
              </a:cxnLst>
              <a:rect l="0" t="0" r="r" b="b"/>
              <a:pathLst>
                <a:path w="5189" h="1">
                  <a:moveTo>
                    <a:pt x="5189"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 name="Freeform 8"/>
            <p:cNvSpPr>
              <a:spLocks noChangeAspect="1" noChangeArrowheads="1"/>
            </p:cNvSpPr>
            <p:nvPr/>
          </p:nvSpPr>
          <p:spPr bwMode="auto">
            <a:xfrm>
              <a:off x="1005" y="782"/>
              <a:ext cx="620" cy="1"/>
            </a:xfrm>
            <a:custGeom>
              <a:avLst/>
              <a:gdLst>
                <a:gd name="T0" fmla="*/ 5189 w 5189"/>
                <a:gd name="T1" fmla="*/ 0 h 1"/>
                <a:gd name="T2" fmla="*/ 0 w 5189"/>
                <a:gd name="T3" fmla="*/ 0 h 1"/>
                <a:gd name="T4" fmla="*/ 1 w 5189"/>
                <a:gd name="T5" fmla="*/ 0 h 1"/>
              </a:gdLst>
              <a:ahLst/>
              <a:cxnLst>
                <a:cxn ang="0">
                  <a:pos x="T0" y="T1"/>
                </a:cxn>
                <a:cxn ang="0">
                  <a:pos x="T2" y="T3"/>
                </a:cxn>
                <a:cxn ang="0">
                  <a:pos x="T4" y="T5"/>
                </a:cxn>
              </a:cxnLst>
              <a:rect l="0" t="0" r="r" b="b"/>
              <a:pathLst>
                <a:path w="5189" h="1">
                  <a:moveTo>
                    <a:pt x="5189"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9" name="Group 9"/>
            <p:cNvGrpSpPr>
              <a:grpSpLocks/>
            </p:cNvGrpSpPr>
            <p:nvPr/>
          </p:nvGrpSpPr>
          <p:grpSpPr bwMode="auto">
            <a:xfrm>
              <a:off x="1005" y="1016"/>
              <a:ext cx="620" cy="466"/>
              <a:chOff x="1005" y="1016"/>
              <a:chExt cx="620" cy="466"/>
            </a:xfrm>
          </p:grpSpPr>
          <p:grpSp>
            <p:nvGrpSpPr>
              <p:cNvPr id="27" name="Group 10"/>
              <p:cNvGrpSpPr>
                <a:grpSpLocks/>
              </p:cNvGrpSpPr>
              <p:nvPr/>
            </p:nvGrpSpPr>
            <p:grpSpPr bwMode="auto">
              <a:xfrm>
                <a:off x="1520" y="1016"/>
                <a:ext cx="105" cy="466"/>
                <a:chOff x="1520" y="1016"/>
                <a:chExt cx="105" cy="466"/>
              </a:xfrm>
            </p:grpSpPr>
            <p:sp>
              <p:nvSpPr>
                <p:cNvPr id="31" name="Freeform 11"/>
                <p:cNvSpPr>
                  <a:spLocks noChangeAspect="1" noChangeArrowheads="1"/>
                </p:cNvSpPr>
                <p:nvPr/>
              </p:nvSpPr>
              <p:spPr bwMode="auto">
                <a:xfrm>
                  <a:off x="1520" y="1248"/>
                  <a:ext cx="105" cy="234"/>
                </a:xfrm>
                <a:custGeom>
                  <a:avLst/>
                  <a:gdLst>
                    <a:gd name="T0" fmla="*/ 0 w 880"/>
                    <a:gd name="T1" fmla="*/ 0 h 1948"/>
                    <a:gd name="T2" fmla="*/ 44 w 880"/>
                    <a:gd name="T3" fmla="*/ 390 h 1948"/>
                    <a:gd name="T4" fmla="*/ 161 w 880"/>
                    <a:gd name="T5" fmla="*/ 760 h 1948"/>
                    <a:gd name="T6" fmla="*/ 319 w 880"/>
                    <a:gd name="T7" fmla="*/ 1095 h 1948"/>
                    <a:gd name="T8" fmla="*/ 484 w 880"/>
                    <a:gd name="T9" fmla="*/ 1378 h 1948"/>
                    <a:gd name="T10" fmla="*/ 636 w 880"/>
                    <a:gd name="T11" fmla="*/ 1610 h 1948"/>
                    <a:gd name="T12" fmla="*/ 765 w 880"/>
                    <a:gd name="T13" fmla="*/ 1794 h 1948"/>
                    <a:gd name="T14" fmla="*/ 850 w 880"/>
                    <a:gd name="T15" fmla="*/ 1910 h 1948"/>
                    <a:gd name="T16" fmla="*/ 879 w 880"/>
                    <a:gd name="T17" fmla="*/ 1948 h 1948"/>
                    <a:gd name="T18" fmla="*/ 880 w 880"/>
                    <a:gd name="T19" fmla="*/ 1948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0" h="1948">
                      <a:moveTo>
                        <a:pt x="0" y="0"/>
                      </a:moveTo>
                      <a:lnTo>
                        <a:pt x="44" y="390"/>
                      </a:lnTo>
                      <a:lnTo>
                        <a:pt x="161" y="760"/>
                      </a:lnTo>
                      <a:lnTo>
                        <a:pt x="319" y="1095"/>
                      </a:lnTo>
                      <a:lnTo>
                        <a:pt x="484" y="1378"/>
                      </a:lnTo>
                      <a:lnTo>
                        <a:pt x="636" y="1610"/>
                      </a:lnTo>
                      <a:lnTo>
                        <a:pt x="765" y="1794"/>
                      </a:lnTo>
                      <a:lnTo>
                        <a:pt x="850" y="1910"/>
                      </a:lnTo>
                      <a:lnTo>
                        <a:pt x="879" y="1948"/>
                      </a:lnTo>
                      <a:lnTo>
                        <a:pt x="880" y="19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 name="Freeform 12"/>
                <p:cNvSpPr>
                  <a:spLocks noChangeAspect="1" noChangeArrowheads="1"/>
                </p:cNvSpPr>
                <p:nvPr/>
              </p:nvSpPr>
              <p:spPr bwMode="auto">
                <a:xfrm>
                  <a:off x="1520" y="1016"/>
                  <a:ext cx="105" cy="232"/>
                </a:xfrm>
                <a:custGeom>
                  <a:avLst/>
                  <a:gdLst>
                    <a:gd name="T0" fmla="*/ 879 w 879"/>
                    <a:gd name="T1" fmla="*/ 0 h 1948"/>
                    <a:gd name="T2" fmla="*/ 850 w 879"/>
                    <a:gd name="T3" fmla="*/ 39 h 1948"/>
                    <a:gd name="T4" fmla="*/ 765 w 879"/>
                    <a:gd name="T5" fmla="*/ 155 h 1948"/>
                    <a:gd name="T6" fmla="*/ 636 w 879"/>
                    <a:gd name="T7" fmla="*/ 339 h 1948"/>
                    <a:gd name="T8" fmla="*/ 484 w 879"/>
                    <a:gd name="T9" fmla="*/ 571 h 1948"/>
                    <a:gd name="T10" fmla="*/ 319 w 879"/>
                    <a:gd name="T11" fmla="*/ 854 h 1948"/>
                    <a:gd name="T12" fmla="*/ 161 w 879"/>
                    <a:gd name="T13" fmla="*/ 1187 h 1948"/>
                    <a:gd name="T14" fmla="*/ 44 w 879"/>
                    <a:gd name="T15" fmla="*/ 1558 h 1948"/>
                    <a:gd name="T16" fmla="*/ 0 w 879"/>
                    <a:gd name="T17" fmla="*/ 1948 h 1948"/>
                    <a:gd name="T18" fmla="*/ 1 w 879"/>
                    <a:gd name="T19" fmla="*/ 1948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9" h="1948">
                      <a:moveTo>
                        <a:pt x="879" y="0"/>
                      </a:moveTo>
                      <a:lnTo>
                        <a:pt x="850" y="39"/>
                      </a:lnTo>
                      <a:lnTo>
                        <a:pt x="765" y="155"/>
                      </a:lnTo>
                      <a:lnTo>
                        <a:pt x="636" y="339"/>
                      </a:lnTo>
                      <a:lnTo>
                        <a:pt x="484" y="571"/>
                      </a:lnTo>
                      <a:lnTo>
                        <a:pt x="319" y="854"/>
                      </a:lnTo>
                      <a:lnTo>
                        <a:pt x="161" y="1187"/>
                      </a:lnTo>
                      <a:lnTo>
                        <a:pt x="44" y="1558"/>
                      </a:lnTo>
                      <a:lnTo>
                        <a:pt x="0" y="1948"/>
                      </a:lnTo>
                      <a:lnTo>
                        <a:pt x="1" y="19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28" name="Group 13"/>
              <p:cNvGrpSpPr>
                <a:grpSpLocks/>
              </p:cNvGrpSpPr>
              <p:nvPr/>
            </p:nvGrpSpPr>
            <p:grpSpPr bwMode="auto">
              <a:xfrm>
                <a:off x="1005" y="1016"/>
                <a:ext cx="105" cy="466"/>
                <a:chOff x="1005" y="1016"/>
                <a:chExt cx="105" cy="466"/>
              </a:xfrm>
            </p:grpSpPr>
            <p:sp>
              <p:nvSpPr>
                <p:cNvPr id="29" name="Freeform 14"/>
                <p:cNvSpPr>
                  <a:spLocks noChangeAspect="1" noChangeArrowheads="1"/>
                </p:cNvSpPr>
                <p:nvPr/>
              </p:nvSpPr>
              <p:spPr bwMode="auto">
                <a:xfrm>
                  <a:off x="1005" y="1016"/>
                  <a:ext cx="105" cy="232"/>
                </a:xfrm>
                <a:custGeom>
                  <a:avLst/>
                  <a:gdLst>
                    <a:gd name="T0" fmla="*/ 878 w 878"/>
                    <a:gd name="T1" fmla="*/ 1948 h 1948"/>
                    <a:gd name="T2" fmla="*/ 835 w 878"/>
                    <a:gd name="T3" fmla="*/ 1558 h 1948"/>
                    <a:gd name="T4" fmla="*/ 717 w 878"/>
                    <a:gd name="T5" fmla="*/ 1187 h 1948"/>
                    <a:gd name="T6" fmla="*/ 560 w 878"/>
                    <a:gd name="T7" fmla="*/ 854 h 1948"/>
                    <a:gd name="T8" fmla="*/ 396 w 878"/>
                    <a:gd name="T9" fmla="*/ 571 h 1948"/>
                    <a:gd name="T10" fmla="*/ 243 w 878"/>
                    <a:gd name="T11" fmla="*/ 339 h 1948"/>
                    <a:gd name="T12" fmla="*/ 114 w 878"/>
                    <a:gd name="T13" fmla="*/ 155 h 1948"/>
                    <a:gd name="T14" fmla="*/ 29 w 878"/>
                    <a:gd name="T15" fmla="*/ 39 h 1948"/>
                    <a:gd name="T16" fmla="*/ 0 w 878"/>
                    <a:gd name="T17" fmla="*/ 0 h 1948"/>
                    <a:gd name="T18" fmla="*/ 1 w 878"/>
                    <a:gd name="T19" fmla="*/ 0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8" h="1948">
                      <a:moveTo>
                        <a:pt x="878" y="1948"/>
                      </a:moveTo>
                      <a:lnTo>
                        <a:pt x="835" y="1558"/>
                      </a:lnTo>
                      <a:lnTo>
                        <a:pt x="717" y="1187"/>
                      </a:lnTo>
                      <a:lnTo>
                        <a:pt x="560" y="854"/>
                      </a:lnTo>
                      <a:lnTo>
                        <a:pt x="396" y="571"/>
                      </a:lnTo>
                      <a:lnTo>
                        <a:pt x="243" y="339"/>
                      </a:lnTo>
                      <a:lnTo>
                        <a:pt x="114" y="155"/>
                      </a:lnTo>
                      <a:lnTo>
                        <a:pt x="29" y="39"/>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 name="Freeform 15"/>
                <p:cNvSpPr>
                  <a:spLocks noChangeAspect="1" noChangeArrowheads="1"/>
                </p:cNvSpPr>
                <p:nvPr/>
              </p:nvSpPr>
              <p:spPr bwMode="auto">
                <a:xfrm>
                  <a:off x="1005" y="1248"/>
                  <a:ext cx="105" cy="234"/>
                </a:xfrm>
                <a:custGeom>
                  <a:avLst/>
                  <a:gdLst>
                    <a:gd name="T0" fmla="*/ 0 w 879"/>
                    <a:gd name="T1" fmla="*/ 1948 h 1948"/>
                    <a:gd name="T2" fmla="*/ 29 w 879"/>
                    <a:gd name="T3" fmla="*/ 1910 h 1948"/>
                    <a:gd name="T4" fmla="*/ 114 w 879"/>
                    <a:gd name="T5" fmla="*/ 1794 h 1948"/>
                    <a:gd name="T6" fmla="*/ 243 w 879"/>
                    <a:gd name="T7" fmla="*/ 1610 h 1948"/>
                    <a:gd name="T8" fmla="*/ 396 w 879"/>
                    <a:gd name="T9" fmla="*/ 1378 h 1948"/>
                    <a:gd name="T10" fmla="*/ 560 w 879"/>
                    <a:gd name="T11" fmla="*/ 1095 h 1948"/>
                    <a:gd name="T12" fmla="*/ 717 w 879"/>
                    <a:gd name="T13" fmla="*/ 760 h 1948"/>
                    <a:gd name="T14" fmla="*/ 835 w 879"/>
                    <a:gd name="T15" fmla="*/ 390 h 1948"/>
                    <a:gd name="T16" fmla="*/ 878 w 879"/>
                    <a:gd name="T17" fmla="*/ 0 h 1948"/>
                    <a:gd name="T18" fmla="*/ 879 w 879"/>
                    <a:gd name="T19" fmla="*/ 0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9" h="1948">
                      <a:moveTo>
                        <a:pt x="0" y="1948"/>
                      </a:moveTo>
                      <a:lnTo>
                        <a:pt x="29" y="1910"/>
                      </a:lnTo>
                      <a:lnTo>
                        <a:pt x="114" y="1794"/>
                      </a:lnTo>
                      <a:lnTo>
                        <a:pt x="243" y="1610"/>
                      </a:lnTo>
                      <a:lnTo>
                        <a:pt x="396" y="1378"/>
                      </a:lnTo>
                      <a:lnTo>
                        <a:pt x="560" y="1095"/>
                      </a:lnTo>
                      <a:lnTo>
                        <a:pt x="717" y="760"/>
                      </a:lnTo>
                      <a:lnTo>
                        <a:pt x="835" y="390"/>
                      </a:lnTo>
                      <a:lnTo>
                        <a:pt x="878" y="0"/>
                      </a:lnTo>
                      <a:lnTo>
                        <a:pt x="879"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sp>
          <p:nvSpPr>
            <p:cNvPr id="10" name="Freeform 16"/>
            <p:cNvSpPr>
              <a:spLocks noChangeAspect="1" noChangeArrowheads="1"/>
            </p:cNvSpPr>
            <p:nvPr/>
          </p:nvSpPr>
          <p:spPr bwMode="auto">
            <a:xfrm>
              <a:off x="1625" y="782"/>
              <a:ext cx="1" cy="234"/>
            </a:xfrm>
            <a:custGeom>
              <a:avLst/>
              <a:gdLst>
                <a:gd name="T0" fmla="*/ 0 w 1"/>
                <a:gd name="T1" fmla="*/ 1948 h 1948"/>
                <a:gd name="T2" fmla="*/ 0 w 1"/>
                <a:gd name="T3" fmla="*/ 0 h 1948"/>
                <a:gd name="T4" fmla="*/ 1 w 1"/>
                <a:gd name="T5" fmla="*/ 0 h 1948"/>
              </a:gdLst>
              <a:ahLst/>
              <a:cxnLst>
                <a:cxn ang="0">
                  <a:pos x="T0" y="T1"/>
                </a:cxn>
                <a:cxn ang="0">
                  <a:pos x="T2" y="T3"/>
                </a:cxn>
                <a:cxn ang="0">
                  <a:pos x="T4" y="T5"/>
                </a:cxn>
              </a:cxnLst>
              <a:rect l="0" t="0" r="r" b="b"/>
              <a:pathLst>
                <a:path w="1" h="1948">
                  <a:moveTo>
                    <a:pt x="0" y="1948"/>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 name="Freeform 17"/>
            <p:cNvSpPr>
              <a:spLocks noChangeAspect="1" noChangeArrowheads="1"/>
            </p:cNvSpPr>
            <p:nvPr/>
          </p:nvSpPr>
          <p:spPr bwMode="auto">
            <a:xfrm>
              <a:off x="1625" y="1482"/>
              <a:ext cx="1" cy="234"/>
            </a:xfrm>
            <a:custGeom>
              <a:avLst/>
              <a:gdLst>
                <a:gd name="T0" fmla="*/ 0 w 1"/>
                <a:gd name="T1" fmla="*/ 1948 h 1948"/>
                <a:gd name="T2" fmla="*/ 0 w 1"/>
                <a:gd name="T3" fmla="*/ 0 h 1948"/>
                <a:gd name="T4" fmla="*/ 1 w 1"/>
                <a:gd name="T5" fmla="*/ 0 h 1948"/>
              </a:gdLst>
              <a:ahLst/>
              <a:cxnLst>
                <a:cxn ang="0">
                  <a:pos x="T0" y="T1"/>
                </a:cxn>
                <a:cxn ang="0">
                  <a:pos x="T2" y="T3"/>
                </a:cxn>
                <a:cxn ang="0">
                  <a:pos x="T4" y="T5"/>
                </a:cxn>
              </a:cxnLst>
              <a:rect l="0" t="0" r="r" b="b"/>
              <a:pathLst>
                <a:path w="1" h="1948">
                  <a:moveTo>
                    <a:pt x="0" y="1948"/>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 name="Freeform 18"/>
            <p:cNvSpPr>
              <a:spLocks noChangeAspect="1" noChangeArrowheads="1"/>
            </p:cNvSpPr>
            <p:nvPr/>
          </p:nvSpPr>
          <p:spPr bwMode="auto">
            <a:xfrm>
              <a:off x="1005" y="1482"/>
              <a:ext cx="1" cy="234"/>
            </a:xfrm>
            <a:custGeom>
              <a:avLst/>
              <a:gdLst>
                <a:gd name="T0" fmla="*/ 0 w 1"/>
                <a:gd name="T1" fmla="*/ 0 h 1948"/>
                <a:gd name="T2" fmla="*/ 0 w 1"/>
                <a:gd name="T3" fmla="*/ 1948 h 1948"/>
                <a:gd name="T4" fmla="*/ 1 w 1"/>
                <a:gd name="T5" fmla="*/ 1948 h 1948"/>
              </a:gdLst>
              <a:ahLst/>
              <a:cxnLst>
                <a:cxn ang="0">
                  <a:pos x="T0" y="T1"/>
                </a:cxn>
                <a:cxn ang="0">
                  <a:pos x="T2" y="T3"/>
                </a:cxn>
                <a:cxn ang="0">
                  <a:pos x="T4" y="T5"/>
                </a:cxn>
              </a:cxnLst>
              <a:rect l="0" t="0" r="r" b="b"/>
              <a:pathLst>
                <a:path w="1" h="1948">
                  <a:moveTo>
                    <a:pt x="0" y="0"/>
                  </a:moveTo>
                  <a:lnTo>
                    <a:pt x="0" y="1948"/>
                  </a:lnTo>
                  <a:lnTo>
                    <a:pt x="1" y="19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 name="Freeform 19"/>
            <p:cNvSpPr>
              <a:spLocks noChangeAspect="1" noChangeArrowheads="1"/>
            </p:cNvSpPr>
            <p:nvPr/>
          </p:nvSpPr>
          <p:spPr bwMode="auto">
            <a:xfrm>
              <a:off x="1005" y="782"/>
              <a:ext cx="1" cy="234"/>
            </a:xfrm>
            <a:custGeom>
              <a:avLst/>
              <a:gdLst>
                <a:gd name="T0" fmla="*/ 0 w 1"/>
                <a:gd name="T1" fmla="*/ 0 h 1948"/>
                <a:gd name="T2" fmla="*/ 0 w 1"/>
                <a:gd name="T3" fmla="*/ 1948 h 1948"/>
                <a:gd name="T4" fmla="*/ 1 w 1"/>
                <a:gd name="T5" fmla="*/ 1948 h 1948"/>
              </a:gdLst>
              <a:ahLst/>
              <a:cxnLst>
                <a:cxn ang="0">
                  <a:pos x="T0" y="T1"/>
                </a:cxn>
                <a:cxn ang="0">
                  <a:pos x="T2" y="T3"/>
                </a:cxn>
                <a:cxn ang="0">
                  <a:pos x="T4" y="T5"/>
                </a:cxn>
              </a:cxnLst>
              <a:rect l="0" t="0" r="r" b="b"/>
              <a:pathLst>
                <a:path w="1" h="1948">
                  <a:moveTo>
                    <a:pt x="0" y="0"/>
                  </a:moveTo>
                  <a:lnTo>
                    <a:pt x="0" y="1948"/>
                  </a:lnTo>
                  <a:lnTo>
                    <a:pt x="1" y="19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 name="Freeform 20"/>
            <p:cNvSpPr>
              <a:spLocks noChangeAspect="1" noChangeArrowheads="1"/>
            </p:cNvSpPr>
            <p:nvPr/>
          </p:nvSpPr>
          <p:spPr bwMode="auto">
            <a:xfrm>
              <a:off x="1625" y="1016"/>
              <a:ext cx="155" cy="1"/>
            </a:xfrm>
            <a:custGeom>
              <a:avLst/>
              <a:gdLst>
                <a:gd name="T0" fmla="*/ 1297 w 1297"/>
                <a:gd name="T1" fmla="*/ 0 h 1"/>
                <a:gd name="T2" fmla="*/ 0 w 1297"/>
                <a:gd name="T3" fmla="*/ 0 h 1"/>
                <a:gd name="T4" fmla="*/ 1 w 1297"/>
                <a:gd name="T5" fmla="*/ 0 h 1"/>
              </a:gdLst>
              <a:ahLst/>
              <a:cxnLst>
                <a:cxn ang="0">
                  <a:pos x="T0" y="T1"/>
                </a:cxn>
                <a:cxn ang="0">
                  <a:pos x="T2" y="T3"/>
                </a:cxn>
                <a:cxn ang="0">
                  <a:pos x="T4" y="T5"/>
                </a:cxn>
              </a:cxnLst>
              <a:rect l="0" t="0" r="r" b="b"/>
              <a:pathLst>
                <a:path w="1297" h="1">
                  <a:moveTo>
                    <a:pt x="1297"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 name="Freeform 21"/>
            <p:cNvSpPr>
              <a:spLocks noChangeAspect="1" noChangeArrowheads="1"/>
            </p:cNvSpPr>
            <p:nvPr/>
          </p:nvSpPr>
          <p:spPr bwMode="auto">
            <a:xfrm>
              <a:off x="1625" y="1482"/>
              <a:ext cx="155" cy="1"/>
            </a:xfrm>
            <a:custGeom>
              <a:avLst/>
              <a:gdLst>
                <a:gd name="T0" fmla="*/ 0 w 1298"/>
                <a:gd name="T1" fmla="*/ 0 h 1"/>
                <a:gd name="T2" fmla="*/ 1297 w 1298"/>
                <a:gd name="T3" fmla="*/ 0 h 1"/>
                <a:gd name="T4" fmla="*/ 1298 w 1298"/>
                <a:gd name="T5" fmla="*/ 0 h 1"/>
              </a:gdLst>
              <a:ahLst/>
              <a:cxnLst>
                <a:cxn ang="0">
                  <a:pos x="T0" y="T1"/>
                </a:cxn>
                <a:cxn ang="0">
                  <a:pos x="T2" y="T3"/>
                </a:cxn>
                <a:cxn ang="0">
                  <a:pos x="T4" y="T5"/>
                </a:cxn>
              </a:cxnLst>
              <a:rect l="0" t="0" r="r" b="b"/>
              <a:pathLst>
                <a:path w="1298" h="1">
                  <a:moveTo>
                    <a:pt x="0" y="0"/>
                  </a:moveTo>
                  <a:lnTo>
                    <a:pt x="1297" y="0"/>
                  </a:lnTo>
                  <a:lnTo>
                    <a:pt x="1298"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 name="Freeform 22"/>
            <p:cNvSpPr>
              <a:spLocks noChangeAspect="1" noChangeArrowheads="1"/>
            </p:cNvSpPr>
            <p:nvPr/>
          </p:nvSpPr>
          <p:spPr bwMode="auto">
            <a:xfrm>
              <a:off x="850" y="1016"/>
              <a:ext cx="155" cy="1"/>
            </a:xfrm>
            <a:custGeom>
              <a:avLst/>
              <a:gdLst>
                <a:gd name="T0" fmla="*/ 1297 w 1297"/>
                <a:gd name="T1" fmla="*/ 0 h 1"/>
                <a:gd name="T2" fmla="*/ 0 w 1297"/>
                <a:gd name="T3" fmla="*/ 0 h 1"/>
                <a:gd name="T4" fmla="*/ 1 w 1297"/>
                <a:gd name="T5" fmla="*/ 0 h 1"/>
              </a:gdLst>
              <a:ahLst/>
              <a:cxnLst>
                <a:cxn ang="0">
                  <a:pos x="T0" y="T1"/>
                </a:cxn>
                <a:cxn ang="0">
                  <a:pos x="T2" y="T3"/>
                </a:cxn>
                <a:cxn ang="0">
                  <a:pos x="T4" y="T5"/>
                </a:cxn>
              </a:cxnLst>
              <a:rect l="0" t="0" r="r" b="b"/>
              <a:pathLst>
                <a:path w="1297" h="1">
                  <a:moveTo>
                    <a:pt x="1297"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 name="Freeform 23"/>
            <p:cNvSpPr>
              <a:spLocks noChangeAspect="1" noChangeArrowheads="1"/>
            </p:cNvSpPr>
            <p:nvPr/>
          </p:nvSpPr>
          <p:spPr bwMode="auto">
            <a:xfrm>
              <a:off x="850" y="1482"/>
              <a:ext cx="155" cy="1"/>
            </a:xfrm>
            <a:custGeom>
              <a:avLst/>
              <a:gdLst>
                <a:gd name="T0" fmla="*/ 0 w 1298"/>
                <a:gd name="T1" fmla="*/ 0 h 1"/>
                <a:gd name="T2" fmla="*/ 1297 w 1298"/>
                <a:gd name="T3" fmla="*/ 0 h 1"/>
                <a:gd name="T4" fmla="*/ 1298 w 1298"/>
                <a:gd name="T5" fmla="*/ 0 h 1"/>
              </a:gdLst>
              <a:ahLst/>
              <a:cxnLst>
                <a:cxn ang="0">
                  <a:pos x="T0" y="T1"/>
                </a:cxn>
                <a:cxn ang="0">
                  <a:pos x="T2" y="T3"/>
                </a:cxn>
                <a:cxn ang="0">
                  <a:pos x="T4" y="T5"/>
                </a:cxn>
              </a:cxnLst>
              <a:rect l="0" t="0" r="r" b="b"/>
              <a:pathLst>
                <a:path w="1298" h="1">
                  <a:moveTo>
                    <a:pt x="0" y="0"/>
                  </a:moveTo>
                  <a:lnTo>
                    <a:pt x="1297" y="0"/>
                  </a:lnTo>
                  <a:lnTo>
                    <a:pt x="1298"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 name="Freeform 24"/>
            <p:cNvSpPr>
              <a:spLocks noChangeAspect="1" noChangeArrowheads="1"/>
            </p:cNvSpPr>
            <p:nvPr/>
          </p:nvSpPr>
          <p:spPr bwMode="auto">
            <a:xfrm>
              <a:off x="850" y="1978"/>
              <a:ext cx="1" cy="235"/>
            </a:xfrm>
            <a:custGeom>
              <a:avLst/>
              <a:gdLst>
                <a:gd name="T0" fmla="*/ 0 w 1"/>
                <a:gd name="T1" fmla="*/ 0 h 1948"/>
                <a:gd name="T2" fmla="*/ 0 w 1"/>
                <a:gd name="T3" fmla="*/ 1948 h 1948"/>
                <a:gd name="T4" fmla="*/ 1 w 1"/>
                <a:gd name="T5" fmla="*/ 1948 h 1948"/>
              </a:gdLst>
              <a:ahLst/>
              <a:cxnLst>
                <a:cxn ang="0">
                  <a:pos x="T0" y="T1"/>
                </a:cxn>
                <a:cxn ang="0">
                  <a:pos x="T2" y="T3"/>
                </a:cxn>
                <a:cxn ang="0">
                  <a:pos x="T4" y="T5"/>
                </a:cxn>
              </a:cxnLst>
              <a:rect l="0" t="0" r="r" b="b"/>
              <a:pathLst>
                <a:path w="1" h="1948">
                  <a:moveTo>
                    <a:pt x="0" y="0"/>
                  </a:moveTo>
                  <a:lnTo>
                    <a:pt x="0" y="1948"/>
                  </a:lnTo>
                  <a:lnTo>
                    <a:pt x="1" y="19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 name="Freeform 25"/>
            <p:cNvSpPr>
              <a:spLocks noChangeAspect="1" noChangeArrowheads="1"/>
            </p:cNvSpPr>
            <p:nvPr/>
          </p:nvSpPr>
          <p:spPr bwMode="auto">
            <a:xfrm>
              <a:off x="850" y="2213"/>
              <a:ext cx="1" cy="232"/>
            </a:xfrm>
            <a:custGeom>
              <a:avLst/>
              <a:gdLst>
                <a:gd name="T0" fmla="*/ 0 w 1"/>
                <a:gd name="T1" fmla="*/ 0 h 1948"/>
                <a:gd name="T2" fmla="*/ 0 w 1"/>
                <a:gd name="T3" fmla="*/ 1948 h 1948"/>
                <a:gd name="T4" fmla="*/ 1 w 1"/>
                <a:gd name="T5" fmla="*/ 1948 h 1948"/>
              </a:gdLst>
              <a:ahLst/>
              <a:cxnLst>
                <a:cxn ang="0">
                  <a:pos x="T0" y="T1"/>
                </a:cxn>
                <a:cxn ang="0">
                  <a:pos x="T2" y="T3"/>
                </a:cxn>
                <a:cxn ang="0">
                  <a:pos x="T4" y="T5"/>
                </a:cxn>
              </a:cxnLst>
              <a:rect l="0" t="0" r="r" b="b"/>
              <a:pathLst>
                <a:path w="1" h="1948">
                  <a:moveTo>
                    <a:pt x="0" y="0"/>
                  </a:moveTo>
                  <a:lnTo>
                    <a:pt x="0" y="1948"/>
                  </a:lnTo>
                  <a:lnTo>
                    <a:pt x="1" y="19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 name="Freeform 26"/>
            <p:cNvSpPr>
              <a:spLocks noChangeAspect="1" noChangeArrowheads="1"/>
            </p:cNvSpPr>
            <p:nvPr/>
          </p:nvSpPr>
          <p:spPr bwMode="auto">
            <a:xfrm>
              <a:off x="1780" y="1978"/>
              <a:ext cx="1" cy="235"/>
            </a:xfrm>
            <a:custGeom>
              <a:avLst/>
              <a:gdLst>
                <a:gd name="T0" fmla="*/ 0 w 1"/>
                <a:gd name="T1" fmla="*/ 0 h 1948"/>
                <a:gd name="T2" fmla="*/ 0 w 1"/>
                <a:gd name="T3" fmla="*/ 1948 h 1948"/>
                <a:gd name="T4" fmla="*/ 1 w 1"/>
                <a:gd name="T5" fmla="*/ 1948 h 1948"/>
              </a:gdLst>
              <a:ahLst/>
              <a:cxnLst>
                <a:cxn ang="0">
                  <a:pos x="T0" y="T1"/>
                </a:cxn>
                <a:cxn ang="0">
                  <a:pos x="T2" y="T3"/>
                </a:cxn>
                <a:cxn ang="0">
                  <a:pos x="T4" y="T5"/>
                </a:cxn>
              </a:cxnLst>
              <a:rect l="0" t="0" r="r" b="b"/>
              <a:pathLst>
                <a:path w="1" h="1948">
                  <a:moveTo>
                    <a:pt x="0" y="0"/>
                  </a:moveTo>
                  <a:lnTo>
                    <a:pt x="0" y="1948"/>
                  </a:lnTo>
                  <a:lnTo>
                    <a:pt x="1" y="19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 name="Freeform 27"/>
            <p:cNvSpPr>
              <a:spLocks noChangeAspect="1" noChangeArrowheads="1"/>
            </p:cNvSpPr>
            <p:nvPr/>
          </p:nvSpPr>
          <p:spPr bwMode="auto">
            <a:xfrm>
              <a:off x="1780" y="2213"/>
              <a:ext cx="1" cy="232"/>
            </a:xfrm>
            <a:custGeom>
              <a:avLst/>
              <a:gdLst>
                <a:gd name="T0" fmla="*/ 0 w 1"/>
                <a:gd name="T1" fmla="*/ 0 h 1948"/>
                <a:gd name="T2" fmla="*/ 0 w 1"/>
                <a:gd name="T3" fmla="*/ 1948 h 1948"/>
                <a:gd name="T4" fmla="*/ 1 w 1"/>
                <a:gd name="T5" fmla="*/ 1948 h 1948"/>
              </a:gdLst>
              <a:ahLst/>
              <a:cxnLst>
                <a:cxn ang="0">
                  <a:pos x="T0" y="T1"/>
                </a:cxn>
                <a:cxn ang="0">
                  <a:pos x="T2" y="T3"/>
                </a:cxn>
                <a:cxn ang="0">
                  <a:pos x="T4" y="T5"/>
                </a:cxn>
              </a:cxnLst>
              <a:rect l="0" t="0" r="r" b="b"/>
              <a:pathLst>
                <a:path w="1" h="1948">
                  <a:moveTo>
                    <a:pt x="0" y="0"/>
                  </a:moveTo>
                  <a:lnTo>
                    <a:pt x="0" y="1948"/>
                  </a:lnTo>
                  <a:lnTo>
                    <a:pt x="1" y="19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 name="Freeform 28"/>
            <p:cNvSpPr>
              <a:spLocks noChangeAspect="1" noChangeArrowheads="1"/>
            </p:cNvSpPr>
            <p:nvPr/>
          </p:nvSpPr>
          <p:spPr bwMode="auto">
            <a:xfrm>
              <a:off x="1005" y="1901"/>
              <a:ext cx="620" cy="622"/>
            </a:xfrm>
            <a:custGeom>
              <a:avLst/>
              <a:gdLst>
                <a:gd name="T0" fmla="*/ 5189 w 5190"/>
                <a:gd name="T1" fmla="*/ 2597 h 5194"/>
                <a:gd name="T2" fmla="*/ 5101 w 5190"/>
                <a:gd name="T3" fmla="*/ 1925 h 5194"/>
                <a:gd name="T4" fmla="*/ 4841 w 5190"/>
                <a:gd name="T5" fmla="*/ 1298 h 5194"/>
                <a:gd name="T6" fmla="*/ 4429 w 5190"/>
                <a:gd name="T7" fmla="*/ 760 h 5194"/>
                <a:gd name="T8" fmla="*/ 3891 w 5190"/>
                <a:gd name="T9" fmla="*/ 348 h 5194"/>
                <a:gd name="T10" fmla="*/ 3266 w 5190"/>
                <a:gd name="T11" fmla="*/ 89 h 5194"/>
                <a:gd name="T12" fmla="*/ 2594 w 5190"/>
                <a:gd name="T13" fmla="*/ 0 h 5194"/>
                <a:gd name="T14" fmla="*/ 1923 w 5190"/>
                <a:gd name="T15" fmla="*/ 89 h 5194"/>
                <a:gd name="T16" fmla="*/ 1297 w 5190"/>
                <a:gd name="T17" fmla="*/ 348 h 5194"/>
                <a:gd name="T18" fmla="*/ 760 w 5190"/>
                <a:gd name="T19" fmla="*/ 760 h 5194"/>
                <a:gd name="T20" fmla="*/ 348 w 5190"/>
                <a:gd name="T21" fmla="*/ 1298 h 5194"/>
                <a:gd name="T22" fmla="*/ 89 w 5190"/>
                <a:gd name="T23" fmla="*/ 1925 h 5194"/>
                <a:gd name="T24" fmla="*/ 0 w 5190"/>
                <a:gd name="T25" fmla="*/ 2597 h 5194"/>
                <a:gd name="T26" fmla="*/ 89 w 5190"/>
                <a:gd name="T27" fmla="*/ 3270 h 5194"/>
                <a:gd name="T28" fmla="*/ 348 w 5190"/>
                <a:gd name="T29" fmla="*/ 3896 h 5194"/>
                <a:gd name="T30" fmla="*/ 760 w 5190"/>
                <a:gd name="T31" fmla="*/ 4434 h 5194"/>
                <a:gd name="T32" fmla="*/ 1297 w 5190"/>
                <a:gd name="T33" fmla="*/ 4847 h 5194"/>
                <a:gd name="T34" fmla="*/ 1923 w 5190"/>
                <a:gd name="T35" fmla="*/ 5106 h 5194"/>
                <a:gd name="T36" fmla="*/ 2594 w 5190"/>
                <a:gd name="T37" fmla="*/ 5194 h 5194"/>
                <a:gd name="T38" fmla="*/ 3266 w 5190"/>
                <a:gd name="T39" fmla="*/ 5106 h 5194"/>
                <a:gd name="T40" fmla="*/ 3891 w 5190"/>
                <a:gd name="T41" fmla="*/ 4847 h 5194"/>
                <a:gd name="T42" fmla="*/ 4429 w 5190"/>
                <a:gd name="T43" fmla="*/ 4434 h 5194"/>
                <a:gd name="T44" fmla="*/ 4841 w 5190"/>
                <a:gd name="T45" fmla="*/ 3896 h 5194"/>
                <a:gd name="T46" fmla="*/ 5101 w 5190"/>
                <a:gd name="T47" fmla="*/ 3270 h 5194"/>
                <a:gd name="T48" fmla="*/ 5189 w 5190"/>
                <a:gd name="T49" fmla="*/ 2597 h 5194"/>
                <a:gd name="T50" fmla="*/ 5190 w 5190"/>
                <a:gd name="T51" fmla="*/ 2597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90" h="5194">
                  <a:moveTo>
                    <a:pt x="5189" y="2597"/>
                  </a:moveTo>
                  <a:lnTo>
                    <a:pt x="5101" y="1925"/>
                  </a:lnTo>
                  <a:lnTo>
                    <a:pt x="4841" y="1298"/>
                  </a:lnTo>
                  <a:lnTo>
                    <a:pt x="4429" y="760"/>
                  </a:lnTo>
                  <a:lnTo>
                    <a:pt x="3891" y="348"/>
                  </a:lnTo>
                  <a:lnTo>
                    <a:pt x="3266" y="89"/>
                  </a:lnTo>
                  <a:lnTo>
                    <a:pt x="2594" y="0"/>
                  </a:lnTo>
                  <a:lnTo>
                    <a:pt x="1923" y="89"/>
                  </a:lnTo>
                  <a:lnTo>
                    <a:pt x="1297" y="348"/>
                  </a:lnTo>
                  <a:lnTo>
                    <a:pt x="760" y="760"/>
                  </a:lnTo>
                  <a:lnTo>
                    <a:pt x="348" y="1298"/>
                  </a:lnTo>
                  <a:lnTo>
                    <a:pt x="89" y="1925"/>
                  </a:lnTo>
                  <a:lnTo>
                    <a:pt x="0" y="2597"/>
                  </a:lnTo>
                  <a:lnTo>
                    <a:pt x="89" y="3270"/>
                  </a:lnTo>
                  <a:lnTo>
                    <a:pt x="348" y="3896"/>
                  </a:lnTo>
                  <a:lnTo>
                    <a:pt x="760" y="4434"/>
                  </a:lnTo>
                  <a:lnTo>
                    <a:pt x="1297" y="4847"/>
                  </a:lnTo>
                  <a:lnTo>
                    <a:pt x="1923" y="5106"/>
                  </a:lnTo>
                  <a:lnTo>
                    <a:pt x="2594" y="5194"/>
                  </a:lnTo>
                  <a:lnTo>
                    <a:pt x="3266" y="5106"/>
                  </a:lnTo>
                  <a:lnTo>
                    <a:pt x="3891" y="4847"/>
                  </a:lnTo>
                  <a:lnTo>
                    <a:pt x="4429" y="4434"/>
                  </a:lnTo>
                  <a:lnTo>
                    <a:pt x="4841" y="3896"/>
                  </a:lnTo>
                  <a:lnTo>
                    <a:pt x="5101" y="3270"/>
                  </a:lnTo>
                  <a:lnTo>
                    <a:pt x="5189" y="2597"/>
                  </a:lnTo>
                  <a:lnTo>
                    <a:pt x="5190" y="2597"/>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 name="Freeform 29"/>
            <p:cNvSpPr>
              <a:spLocks noChangeAspect="1" noChangeArrowheads="1"/>
            </p:cNvSpPr>
            <p:nvPr/>
          </p:nvSpPr>
          <p:spPr bwMode="auto">
            <a:xfrm>
              <a:off x="1520" y="1978"/>
              <a:ext cx="260" cy="1"/>
            </a:xfrm>
            <a:custGeom>
              <a:avLst/>
              <a:gdLst>
                <a:gd name="T0" fmla="*/ 2176 w 2176"/>
                <a:gd name="T1" fmla="*/ 0 h 1"/>
                <a:gd name="T2" fmla="*/ 0 w 2176"/>
                <a:gd name="T3" fmla="*/ 0 h 1"/>
                <a:gd name="T4" fmla="*/ 1 w 2176"/>
                <a:gd name="T5" fmla="*/ 0 h 1"/>
              </a:gdLst>
              <a:ahLst/>
              <a:cxnLst>
                <a:cxn ang="0">
                  <a:pos x="T0" y="T1"/>
                </a:cxn>
                <a:cxn ang="0">
                  <a:pos x="T2" y="T3"/>
                </a:cxn>
                <a:cxn ang="0">
                  <a:pos x="T4" y="T5"/>
                </a:cxn>
              </a:cxnLst>
              <a:rect l="0" t="0" r="r" b="b"/>
              <a:pathLst>
                <a:path w="2176" h="1">
                  <a:moveTo>
                    <a:pt x="2176"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 name="Freeform 30"/>
            <p:cNvSpPr>
              <a:spLocks noChangeAspect="1" noChangeArrowheads="1"/>
            </p:cNvSpPr>
            <p:nvPr/>
          </p:nvSpPr>
          <p:spPr bwMode="auto">
            <a:xfrm>
              <a:off x="1520" y="2445"/>
              <a:ext cx="260" cy="1"/>
            </a:xfrm>
            <a:custGeom>
              <a:avLst/>
              <a:gdLst>
                <a:gd name="T0" fmla="*/ 0 w 2177"/>
                <a:gd name="T1" fmla="*/ 0 h 1"/>
                <a:gd name="T2" fmla="*/ 2176 w 2177"/>
                <a:gd name="T3" fmla="*/ 0 h 1"/>
                <a:gd name="T4" fmla="*/ 2177 w 2177"/>
                <a:gd name="T5" fmla="*/ 0 h 1"/>
              </a:gdLst>
              <a:ahLst/>
              <a:cxnLst>
                <a:cxn ang="0">
                  <a:pos x="T0" y="T1"/>
                </a:cxn>
                <a:cxn ang="0">
                  <a:pos x="T2" y="T3"/>
                </a:cxn>
                <a:cxn ang="0">
                  <a:pos x="T4" y="T5"/>
                </a:cxn>
              </a:cxnLst>
              <a:rect l="0" t="0" r="r" b="b"/>
              <a:pathLst>
                <a:path w="2177" h="1">
                  <a:moveTo>
                    <a:pt x="0" y="0"/>
                  </a:moveTo>
                  <a:lnTo>
                    <a:pt x="2176" y="0"/>
                  </a:lnTo>
                  <a:lnTo>
                    <a:pt x="2177"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 name="Freeform 31"/>
            <p:cNvSpPr>
              <a:spLocks noChangeAspect="1" noChangeArrowheads="1"/>
            </p:cNvSpPr>
            <p:nvPr/>
          </p:nvSpPr>
          <p:spPr bwMode="auto">
            <a:xfrm>
              <a:off x="850" y="1978"/>
              <a:ext cx="260" cy="1"/>
            </a:xfrm>
            <a:custGeom>
              <a:avLst/>
              <a:gdLst>
                <a:gd name="T0" fmla="*/ 2175 w 2175"/>
                <a:gd name="T1" fmla="*/ 0 h 1"/>
                <a:gd name="T2" fmla="*/ 0 w 2175"/>
                <a:gd name="T3" fmla="*/ 0 h 1"/>
                <a:gd name="T4" fmla="*/ 1 w 2175"/>
                <a:gd name="T5" fmla="*/ 0 h 1"/>
              </a:gdLst>
              <a:ahLst/>
              <a:cxnLst>
                <a:cxn ang="0">
                  <a:pos x="T0" y="T1"/>
                </a:cxn>
                <a:cxn ang="0">
                  <a:pos x="T2" y="T3"/>
                </a:cxn>
                <a:cxn ang="0">
                  <a:pos x="T4" y="T5"/>
                </a:cxn>
              </a:cxnLst>
              <a:rect l="0" t="0" r="r" b="b"/>
              <a:pathLst>
                <a:path w="2175" h="1">
                  <a:moveTo>
                    <a:pt x="2175"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 name="Freeform 32"/>
            <p:cNvSpPr>
              <a:spLocks noChangeAspect="1" noChangeArrowheads="1"/>
            </p:cNvSpPr>
            <p:nvPr/>
          </p:nvSpPr>
          <p:spPr bwMode="auto">
            <a:xfrm>
              <a:off x="850" y="2445"/>
              <a:ext cx="260" cy="1"/>
            </a:xfrm>
            <a:custGeom>
              <a:avLst/>
              <a:gdLst>
                <a:gd name="T0" fmla="*/ 0 w 2176"/>
                <a:gd name="T1" fmla="*/ 0 h 1"/>
                <a:gd name="T2" fmla="*/ 2175 w 2176"/>
                <a:gd name="T3" fmla="*/ 0 h 1"/>
                <a:gd name="T4" fmla="*/ 2176 w 2176"/>
                <a:gd name="T5" fmla="*/ 0 h 1"/>
              </a:gdLst>
              <a:ahLst/>
              <a:cxnLst>
                <a:cxn ang="0">
                  <a:pos x="T0" y="T1"/>
                </a:cxn>
                <a:cxn ang="0">
                  <a:pos x="T2" y="T3"/>
                </a:cxn>
                <a:cxn ang="0">
                  <a:pos x="T4" y="T5"/>
                </a:cxn>
              </a:cxnLst>
              <a:rect l="0" t="0" r="r" b="b"/>
              <a:pathLst>
                <a:path w="2176" h="1">
                  <a:moveTo>
                    <a:pt x="0" y="0"/>
                  </a:moveTo>
                  <a:lnTo>
                    <a:pt x="2175" y="0"/>
                  </a:lnTo>
                  <a:lnTo>
                    <a:pt x="217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33" name="Group 33"/>
          <p:cNvGrpSpPr>
            <a:grpSpLocks noChangeAspect="1"/>
          </p:cNvGrpSpPr>
          <p:nvPr/>
        </p:nvGrpSpPr>
        <p:grpSpPr bwMode="auto">
          <a:xfrm>
            <a:off x="2771775" y="1144589"/>
            <a:ext cx="1677988" cy="2936875"/>
            <a:chOff x="288" y="576"/>
            <a:chExt cx="948" cy="1658"/>
          </a:xfrm>
        </p:grpSpPr>
        <p:sp>
          <p:nvSpPr>
            <p:cNvPr id="34" name="Freeform 34"/>
            <p:cNvSpPr>
              <a:spLocks noChangeAspect="1" noChangeArrowheads="1"/>
            </p:cNvSpPr>
            <p:nvPr/>
          </p:nvSpPr>
          <p:spPr bwMode="auto">
            <a:xfrm>
              <a:off x="761" y="576"/>
              <a:ext cx="1" cy="80"/>
            </a:xfrm>
            <a:custGeom>
              <a:avLst/>
              <a:gdLst>
                <a:gd name="T0" fmla="*/ 0 w 1"/>
                <a:gd name="T1" fmla="*/ 0 h 748"/>
                <a:gd name="T2" fmla="*/ 0 w 1"/>
                <a:gd name="T3" fmla="*/ 748 h 748"/>
                <a:gd name="T4" fmla="*/ 1 w 1"/>
                <a:gd name="T5" fmla="*/ 748 h 748"/>
              </a:gdLst>
              <a:ahLst/>
              <a:cxnLst>
                <a:cxn ang="0">
                  <a:pos x="T0" y="T1"/>
                </a:cxn>
                <a:cxn ang="0">
                  <a:pos x="T2" y="T3"/>
                </a:cxn>
                <a:cxn ang="0">
                  <a:pos x="T4" y="T5"/>
                </a:cxn>
              </a:cxnLst>
              <a:rect l="0" t="0" r="r" b="b"/>
              <a:pathLst>
                <a:path w="1" h="748">
                  <a:moveTo>
                    <a:pt x="0" y="0"/>
                  </a:moveTo>
                  <a:lnTo>
                    <a:pt x="0" y="748"/>
                  </a:lnTo>
                  <a:lnTo>
                    <a:pt x="1" y="74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 name="Freeform 35"/>
            <p:cNvSpPr>
              <a:spLocks noChangeAspect="1" noChangeArrowheads="1"/>
            </p:cNvSpPr>
            <p:nvPr/>
          </p:nvSpPr>
          <p:spPr bwMode="auto">
            <a:xfrm>
              <a:off x="761" y="678"/>
              <a:ext cx="1" cy="23"/>
            </a:xfrm>
            <a:custGeom>
              <a:avLst/>
              <a:gdLst>
                <a:gd name="T0" fmla="*/ 0 w 1"/>
                <a:gd name="T1" fmla="*/ 0 h 207"/>
                <a:gd name="T2" fmla="*/ 0 w 1"/>
                <a:gd name="T3" fmla="*/ 207 h 207"/>
                <a:gd name="T4" fmla="*/ 1 w 1"/>
                <a:gd name="T5" fmla="*/ 207 h 207"/>
              </a:gdLst>
              <a:ahLst/>
              <a:cxnLst>
                <a:cxn ang="0">
                  <a:pos x="T0" y="T1"/>
                </a:cxn>
                <a:cxn ang="0">
                  <a:pos x="T2" y="T3"/>
                </a:cxn>
                <a:cxn ang="0">
                  <a:pos x="T4" y="T5"/>
                </a:cxn>
              </a:cxnLst>
              <a:rect l="0" t="0" r="r" b="b"/>
              <a:pathLst>
                <a:path w="1" h="207">
                  <a:moveTo>
                    <a:pt x="0" y="0"/>
                  </a:moveTo>
                  <a:lnTo>
                    <a:pt x="0" y="207"/>
                  </a:lnTo>
                  <a:lnTo>
                    <a:pt x="1" y="207"/>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 name="Freeform 36"/>
            <p:cNvSpPr>
              <a:spLocks noChangeAspect="1" noChangeArrowheads="1"/>
            </p:cNvSpPr>
            <p:nvPr/>
          </p:nvSpPr>
          <p:spPr bwMode="auto">
            <a:xfrm>
              <a:off x="761" y="723"/>
              <a:ext cx="1" cy="110"/>
            </a:xfrm>
            <a:custGeom>
              <a:avLst/>
              <a:gdLst>
                <a:gd name="T0" fmla="*/ 0 w 1"/>
                <a:gd name="T1" fmla="*/ 0 h 1031"/>
                <a:gd name="T2" fmla="*/ 0 w 1"/>
                <a:gd name="T3" fmla="*/ 1031 h 1031"/>
                <a:gd name="T4" fmla="*/ 1 w 1"/>
                <a:gd name="T5" fmla="*/ 1031 h 1031"/>
              </a:gdLst>
              <a:ahLst/>
              <a:cxnLst>
                <a:cxn ang="0">
                  <a:pos x="T0" y="T1"/>
                </a:cxn>
                <a:cxn ang="0">
                  <a:pos x="T2" y="T3"/>
                </a:cxn>
                <a:cxn ang="0">
                  <a:pos x="T4" y="T5"/>
                </a:cxn>
              </a:cxnLst>
              <a:rect l="0" t="0" r="r" b="b"/>
              <a:pathLst>
                <a:path w="1" h="1031">
                  <a:moveTo>
                    <a:pt x="0" y="0"/>
                  </a:moveTo>
                  <a:lnTo>
                    <a:pt x="0" y="1031"/>
                  </a:lnTo>
                  <a:lnTo>
                    <a:pt x="1" y="103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 name="Freeform 37"/>
            <p:cNvSpPr>
              <a:spLocks noChangeAspect="1" noChangeArrowheads="1"/>
            </p:cNvSpPr>
            <p:nvPr/>
          </p:nvSpPr>
          <p:spPr bwMode="auto">
            <a:xfrm>
              <a:off x="761" y="855"/>
              <a:ext cx="1" cy="22"/>
            </a:xfrm>
            <a:custGeom>
              <a:avLst/>
              <a:gdLst>
                <a:gd name="T0" fmla="*/ 0 w 1"/>
                <a:gd name="T1" fmla="*/ 0 h 206"/>
                <a:gd name="T2" fmla="*/ 0 w 1"/>
                <a:gd name="T3" fmla="*/ 206 h 206"/>
                <a:gd name="T4" fmla="*/ 1 w 1"/>
                <a:gd name="T5" fmla="*/ 206 h 206"/>
              </a:gdLst>
              <a:ahLst/>
              <a:cxnLst>
                <a:cxn ang="0">
                  <a:pos x="T0" y="T1"/>
                </a:cxn>
                <a:cxn ang="0">
                  <a:pos x="T2" y="T3"/>
                </a:cxn>
                <a:cxn ang="0">
                  <a:pos x="T4" y="T5"/>
                </a:cxn>
              </a:cxnLst>
              <a:rect l="0" t="0" r="r" b="b"/>
              <a:pathLst>
                <a:path w="1" h="206">
                  <a:moveTo>
                    <a:pt x="0" y="0"/>
                  </a:moveTo>
                  <a:lnTo>
                    <a:pt x="0" y="206"/>
                  </a:lnTo>
                  <a:lnTo>
                    <a:pt x="1" y="20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 name="Freeform 38"/>
            <p:cNvSpPr>
              <a:spLocks noChangeAspect="1" noChangeArrowheads="1"/>
            </p:cNvSpPr>
            <p:nvPr/>
          </p:nvSpPr>
          <p:spPr bwMode="auto">
            <a:xfrm>
              <a:off x="761" y="899"/>
              <a:ext cx="1" cy="112"/>
            </a:xfrm>
            <a:custGeom>
              <a:avLst/>
              <a:gdLst>
                <a:gd name="T0" fmla="*/ 0 w 1"/>
                <a:gd name="T1" fmla="*/ 0 h 1030"/>
                <a:gd name="T2" fmla="*/ 0 w 1"/>
                <a:gd name="T3" fmla="*/ 1030 h 1030"/>
                <a:gd name="T4" fmla="*/ 1 w 1"/>
                <a:gd name="T5" fmla="*/ 1030 h 1030"/>
              </a:gdLst>
              <a:ahLst/>
              <a:cxnLst>
                <a:cxn ang="0">
                  <a:pos x="T0" y="T1"/>
                </a:cxn>
                <a:cxn ang="0">
                  <a:pos x="T2" y="T3"/>
                </a:cxn>
                <a:cxn ang="0">
                  <a:pos x="T4" y="T5"/>
                </a:cxn>
              </a:cxnLst>
              <a:rect l="0" t="0" r="r" b="b"/>
              <a:pathLst>
                <a:path w="1" h="1030">
                  <a:moveTo>
                    <a:pt x="0" y="0"/>
                  </a:moveTo>
                  <a:lnTo>
                    <a:pt x="0" y="1030"/>
                  </a:lnTo>
                  <a:lnTo>
                    <a:pt x="1" y="103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 name="Freeform 39"/>
            <p:cNvSpPr>
              <a:spLocks noChangeAspect="1" noChangeArrowheads="1"/>
            </p:cNvSpPr>
            <p:nvPr/>
          </p:nvSpPr>
          <p:spPr bwMode="auto">
            <a:xfrm>
              <a:off x="761" y="1033"/>
              <a:ext cx="1" cy="21"/>
            </a:xfrm>
            <a:custGeom>
              <a:avLst/>
              <a:gdLst>
                <a:gd name="T0" fmla="*/ 0 w 1"/>
                <a:gd name="T1" fmla="*/ 0 h 206"/>
                <a:gd name="T2" fmla="*/ 0 w 1"/>
                <a:gd name="T3" fmla="*/ 206 h 206"/>
                <a:gd name="T4" fmla="*/ 1 w 1"/>
                <a:gd name="T5" fmla="*/ 206 h 206"/>
              </a:gdLst>
              <a:ahLst/>
              <a:cxnLst>
                <a:cxn ang="0">
                  <a:pos x="T0" y="T1"/>
                </a:cxn>
                <a:cxn ang="0">
                  <a:pos x="T2" y="T3"/>
                </a:cxn>
                <a:cxn ang="0">
                  <a:pos x="T4" y="T5"/>
                </a:cxn>
              </a:cxnLst>
              <a:rect l="0" t="0" r="r" b="b"/>
              <a:pathLst>
                <a:path w="1" h="206">
                  <a:moveTo>
                    <a:pt x="0" y="0"/>
                  </a:moveTo>
                  <a:lnTo>
                    <a:pt x="0" y="206"/>
                  </a:lnTo>
                  <a:lnTo>
                    <a:pt x="1" y="20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 name="Freeform 40"/>
            <p:cNvSpPr>
              <a:spLocks noChangeAspect="1" noChangeArrowheads="1"/>
            </p:cNvSpPr>
            <p:nvPr/>
          </p:nvSpPr>
          <p:spPr bwMode="auto">
            <a:xfrm>
              <a:off x="761" y="1076"/>
              <a:ext cx="1" cy="111"/>
            </a:xfrm>
            <a:custGeom>
              <a:avLst/>
              <a:gdLst>
                <a:gd name="T0" fmla="*/ 0 w 1"/>
                <a:gd name="T1" fmla="*/ 0 h 1030"/>
                <a:gd name="T2" fmla="*/ 0 w 1"/>
                <a:gd name="T3" fmla="*/ 1030 h 1030"/>
                <a:gd name="T4" fmla="*/ 1 w 1"/>
                <a:gd name="T5" fmla="*/ 1030 h 1030"/>
              </a:gdLst>
              <a:ahLst/>
              <a:cxnLst>
                <a:cxn ang="0">
                  <a:pos x="T0" y="T1"/>
                </a:cxn>
                <a:cxn ang="0">
                  <a:pos x="T2" y="T3"/>
                </a:cxn>
                <a:cxn ang="0">
                  <a:pos x="T4" y="T5"/>
                </a:cxn>
              </a:cxnLst>
              <a:rect l="0" t="0" r="r" b="b"/>
              <a:pathLst>
                <a:path w="1" h="1030">
                  <a:moveTo>
                    <a:pt x="0" y="0"/>
                  </a:moveTo>
                  <a:lnTo>
                    <a:pt x="0" y="1030"/>
                  </a:lnTo>
                  <a:lnTo>
                    <a:pt x="1" y="103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 name="Freeform 41"/>
            <p:cNvSpPr>
              <a:spLocks noChangeAspect="1" noChangeArrowheads="1"/>
            </p:cNvSpPr>
            <p:nvPr/>
          </p:nvSpPr>
          <p:spPr bwMode="auto">
            <a:xfrm>
              <a:off x="761" y="1209"/>
              <a:ext cx="1" cy="23"/>
            </a:xfrm>
            <a:custGeom>
              <a:avLst/>
              <a:gdLst>
                <a:gd name="T0" fmla="*/ 0 w 1"/>
                <a:gd name="T1" fmla="*/ 0 h 206"/>
                <a:gd name="T2" fmla="*/ 0 w 1"/>
                <a:gd name="T3" fmla="*/ 206 h 206"/>
                <a:gd name="T4" fmla="*/ 1 w 1"/>
                <a:gd name="T5" fmla="*/ 206 h 206"/>
              </a:gdLst>
              <a:ahLst/>
              <a:cxnLst>
                <a:cxn ang="0">
                  <a:pos x="T0" y="T1"/>
                </a:cxn>
                <a:cxn ang="0">
                  <a:pos x="T2" y="T3"/>
                </a:cxn>
                <a:cxn ang="0">
                  <a:pos x="T4" y="T5"/>
                </a:cxn>
              </a:cxnLst>
              <a:rect l="0" t="0" r="r" b="b"/>
              <a:pathLst>
                <a:path w="1" h="206">
                  <a:moveTo>
                    <a:pt x="0" y="0"/>
                  </a:moveTo>
                  <a:lnTo>
                    <a:pt x="0" y="206"/>
                  </a:lnTo>
                  <a:lnTo>
                    <a:pt x="1" y="20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 name="Freeform 42"/>
            <p:cNvSpPr>
              <a:spLocks noChangeAspect="1" noChangeArrowheads="1"/>
            </p:cNvSpPr>
            <p:nvPr/>
          </p:nvSpPr>
          <p:spPr bwMode="auto">
            <a:xfrm>
              <a:off x="761" y="1254"/>
              <a:ext cx="1" cy="110"/>
            </a:xfrm>
            <a:custGeom>
              <a:avLst/>
              <a:gdLst>
                <a:gd name="T0" fmla="*/ 0 w 1"/>
                <a:gd name="T1" fmla="*/ 0 h 1031"/>
                <a:gd name="T2" fmla="*/ 0 w 1"/>
                <a:gd name="T3" fmla="*/ 1031 h 1031"/>
                <a:gd name="T4" fmla="*/ 1 w 1"/>
                <a:gd name="T5" fmla="*/ 1031 h 1031"/>
              </a:gdLst>
              <a:ahLst/>
              <a:cxnLst>
                <a:cxn ang="0">
                  <a:pos x="T0" y="T1"/>
                </a:cxn>
                <a:cxn ang="0">
                  <a:pos x="T2" y="T3"/>
                </a:cxn>
                <a:cxn ang="0">
                  <a:pos x="T4" y="T5"/>
                </a:cxn>
              </a:cxnLst>
              <a:rect l="0" t="0" r="r" b="b"/>
              <a:pathLst>
                <a:path w="1" h="1031">
                  <a:moveTo>
                    <a:pt x="0" y="0"/>
                  </a:moveTo>
                  <a:lnTo>
                    <a:pt x="0" y="1031"/>
                  </a:lnTo>
                  <a:lnTo>
                    <a:pt x="1" y="103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 name="Freeform 43"/>
            <p:cNvSpPr>
              <a:spLocks noChangeAspect="1" noChangeArrowheads="1"/>
            </p:cNvSpPr>
            <p:nvPr/>
          </p:nvSpPr>
          <p:spPr bwMode="auto">
            <a:xfrm>
              <a:off x="761" y="1386"/>
              <a:ext cx="1" cy="22"/>
            </a:xfrm>
            <a:custGeom>
              <a:avLst/>
              <a:gdLst>
                <a:gd name="T0" fmla="*/ 0 w 1"/>
                <a:gd name="T1" fmla="*/ 0 h 206"/>
                <a:gd name="T2" fmla="*/ 0 w 1"/>
                <a:gd name="T3" fmla="*/ 206 h 206"/>
                <a:gd name="T4" fmla="*/ 1 w 1"/>
                <a:gd name="T5" fmla="*/ 206 h 206"/>
              </a:gdLst>
              <a:ahLst/>
              <a:cxnLst>
                <a:cxn ang="0">
                  <a:pos x="T0" y="T1"/>
                </a:cxn>
                <a:cxn ang="0">
                  <a:pos x="T2" y="T3"/>
                </a:cxn>
                <a:cxn ang="0">
                  <a:pos x="T4" y="T5"/>
                </a:cxn>
              </a:cxnLst>
              <a:rect l="0" t="0" r="r" b="b"/>
              <a:pathLst>
                <a:path w="1" h="206">
                  <a:moveTo>
                    <a:pt x="0" y="0"/>
                  </a:moveTo>
                  <a:lnTo>
                    <a:pt x="0" y="206"/>
                  </a:lnTo>
                  <a:lnTo>
                    <a:pt x="1" y="20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 name="Freeform 44"/>
            <p:cNvSpPr>
              <a:spLocks noChangeAspect="1" noChangeArrowheads="1"/>
            </p:cNvSpPr>
            <p:nvPr/>
          </p:nvSpPr>
          <p:spPr bwMode="auto">
            <a:xfrm>
              <a:off x="761" y="1431"/>
              <a:ext cx="1" cy="80"/>
            </a:xfrm>
            <a:custGeom>
              <a:avLst/>
              <a:gdLst>
                <a:gd name="T0" fmla="*/ 0 w 1"/>
                <a:gd name="T1" fmla="*/ 0 h 748"/>
                <a:gd name="T2" fmla="*/ 0 w 1"/>
                <a:gd name="T3" fmla="*/ 748 h 748"/>
                <a:gd name="T4" fmla="*/ 1 w 1"/>
                <a:gd name="T5" fmla="*/ 748 h 748"/>
              </a:gdLst>
              <a:ahLst/>
              <a:cxnLst>
                <a:cxn ang="0">
                  <a:pos x="T0" y="T1"/>
                </a:cxn>
                <a:cxn ang="0">
                  <a:pos x="T2" y="T3"/>
                </a:cxn>
                <a:cxn ang="0">
                  <a:pos x="T4" y="T5"/>
                </a:cxn>
              </a:cxnLst>
              <a:rect l="0" t="0" r="r" b="b"/>
              <a:pathLst>
                <a:path w="1" h="748">
                  <a:moveTo>
                    <a:pt x="0" y="0"/>
                  </a:moveTo>
                  <a:lnTo>
                    <a:pt x="0" y="748"/>
                  </a:lnTo>
                  <a:lnTo>
                    <a:pt x="1" y="74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 name="Freeform 45"/>
            <p:cNvSpPr>
              <a:spLocks noChangeAspect="1" noChangeArrowheads="1"/>
            </p:cNvSpPr>
            <p:nvPr/>
          </p:nvSpPr>
          <p:spPr bwMode="auto">
            <a:xfrm>
              <a:off x="1152" y="1912"/>
              <a:ext cx="84" cy="1"/>
            </a:xfrm>
            <a:custGeom>
              <a:avLst/>
              <a:gdLst>
                <a:gd name="T0" fmla="*/ 785 w 785"/>
                <a:gd name="T1" fmla="*/ 0 h 1"/>
                <a:gd name="T2" fmla="*/ 0 w 785"/>
                <a:gd name="T3" fmla="*/ 0 h 1"/>
                <a:gd name="T4" fmla="*/ 1 w 785"/>
                <a:gd name="T5" fmla="*/ 0 h 1"/>
              </a:gdLst>
              <a:ahLst/>
              <a:cxnLst>
                <a:cxn ang="0">
                  <a:pos x="T0" y="T1"/>
                </a:cxn>
                <a:cxn ang="0">
                  <a:pos x="T2" y="T3"/>
                </a:cxn>
                <a:cxn ang="0">
                  <a:pos x="T4" y="T5"/>
                </a:cxn>
              </a:cxnLst>
              <a:rect l="0" t="0" r="r" b="b"/>
              <a:pathLst>
                <a:path w="785" h="1">
                  <a:moveTo>
                    <a:pt x="785"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 name="Freeform 46"/>
            <p:cNvSpPr>
              <a:spLocks noChangeAspect="1" noChangeArrowheads="1"/>
            </p:cNvSpPr>
            <p:nvPr/>
          </p:nvSpPr>
          <p:spPr bwMode="auto">
            <a:xfrm>
              <a:off x="1108" y="1912"/>
              <a:ext cx="22" cy="1"/>
            </a:xfrm>
            <a:custGeom>
              <a:avLst/>
              <a:gdLst>
                <a:gd name="T0" fmla="*/ 206 w 206"/>
                <a:gd name="T1" fmla="*/ 0 h 1"/>
                <a:gd name="T2" fmla="*/ 0 w 206"/>
                <a:gd name="T3" fmla="*/ 0 h 1"/>
                <a:gd name="T4" fmla="*/ 1 w 206"/>
                <a:gd name="T5" fmla="*/ 0 h 1"/>
              </a:gdLst>
              <a:ahLst/>
              <a:cxnLst>
                <a:cxn ang="0">
                  <a:pos x="T0" y="T1"/>
                </a:cxn>
                <a:cxn ang="0">
                  <a:pos x="T2" y="T3"/>
                </a:cxn>
                <a:cxn ang="0">
                  <a:pos x="T4" y="T5"/>
                </a:cxn>
              </a:cxnLst>
              <a:rect l="0" t="0" r="r" b="b"/>
              <a:pathLst>
                <a:path w="206" h="1">
                  <a:moveTo>
                    <a:pt x="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 name="Freeform 47"/>
            <p:cNvSpPr>
              <a:spLocks noChangeAspect="1" noChangeArrowheads="1"/>
            </p:cNvSpPr>
            <p:nvPr/>
          </p:nvSpPr>
          <p:spPr bwMode="auto">
            <a:xfrm>
              <a:off x="976" y="1912"/>
              <a:ext cx="109" cy="1"/>
            </a:xfrm>
            <a:custGeom>
              <a:avLst/>
              <a:gdLst>
                <a:gd name="T0" fmla="*/ 1030 w 1030"/>
                <a:gd name="T1" fmla="*/ 0 h 1"/>
                <a:gd name="T2" fmla="*/ 0 w 1030"/>
                <a:gd name="T3" fmla="*/ 0 h 1"/>
                <a:gd name="T4" fmla="*/ 1 w 1030"/>
                <a:gd name="T5" fmla="*/ 0 h 1"/>
              </a:gdLst>
              <a:ahLst/>
              <a:cxnLst>
                <a:cxn ang="0">
                  <a:pos x="T0" y="T1"/>
                </a:cxn>
                <a:cxn ang="0">
                  <a:pos x="T2" y="T3"/>
                </a:cxn>
                <a:cxn ang="0">
                  <a:pos x="T4" y="T5"/>
                </a:cxn>
              </a:cxnLst>
              <a:rect l="0" t="0" r="r" b="b"/>
              <a:pathLst>
                <a:path w="1030" h="1">
                  <a:moveTo>
                    <a:pt x="103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 name="Freeform 48"/>
            <p:cNvSpPr>
              <a:spLocks noChangeAspect="1" noChangeArrowheads="1"/>
            </p:cNvSpPr>
            <p:nvPr/>
          </p:nvSpPr>
          <p:spPr bwMode="auto">
            <a:xfrm>
              <a:off x="931" y="1912"/>
              <a:ext cx="22" cy="1"/>
            </a:xfrm>
            <a:custGeom>
              <a:avLst/>
              <a:gdLst>
                <a:gd name="T0" fmla="*/ 205 w 205"/>
                <a:gd name="T1" fmla="*/ 0 h 1"/>
                <a:gd name="T2" fmla="*/ 0 w 205"/>
                <a:gd name="T3" fmla="*/ 0 h 1"/>
                <a:gd name="T4" fmla="*/ 1 w 205"/>
                <a:gd name="T5" fmla="*/ 0 h 1"/>
              </a:gdLst>
              <a:ahLst/>
              <a:cxnLst>
                <a:cxn ang="0">
                  <a:pos x="T0" y="T1"/>
                </a:cxn>
                <a:cxn ang="0">
                  <a:pos x="T2" y="T3"/>
                </a:cxn>
                <a:cxn ang="0">
                  <a:pos x="T4" y="T5"/>
                </a:cxn>
              </a:cxnLst>
              <a:rect l="0" t="0" r="r" b="b"/>
              <a:pathLst>
                <a:path w="205" h="1">
                  <a:moveTo>
                    <a:pt x="205"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 name="Freeform 49"/>
            <p:cNvSpPr>
              <a:spLocks noChangeAspect="1" noChangeArrowheads="1"/>
            </p:cNvSpPr>
            <p:nvPr/>
          </p:nvSpPr>
          <p:spPr bwMode="auto">
            <a:xfrm>
              <a:off x="799" y="1912"/>
              <a:ext cx="110" cy="1"/>
            </a:xfrm>
            <a:custGeom>
              <a:avLst/>
              <a:gdLst>
                <a:gd name="T0" fmla="*/ 1029 w 1029"/>
                <a:gd name="T1" fmla="*/ 0 h 1"/>
                <a:gd name="T2" fmla="*/ 0 w 1029"/>
                <a:gd name="T3" fmla="*/ 0 h 1"/>
                <a:gd name="T4" fmla="*/ 1 w 1029"/>
                <a:gd name="T5" fmla="*/ 0 h 1"/>
              </a:gdLst>
              <a:ahLst/>
              <a:cxnLst>
                <a:cxn ang="0">
                  <a:pos x="T0" y="T1"/>
                </a:cxn>
                <a:cxn ang="0">
                  <a:pos x="T2" y="T3"/>
                </a:cxn>
                <a:cxn ang="0">
                  <a:pos x="T4" y="T5"/>
                </a:cxn>
              </a:cxnLst>
              <a:rect l="0" t="0" r="r" b="b"/>
              <a:pathLst>
                <a:path w="1029" h="1">
                  <a:moveTo>
                    <a:pt x="102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 name="Freeform 50"/>
            <p:cNvSpPr>
              <a:spLocks noChangeAspect="1" noChangeArrowheads="1"/>
            </p:cNvSpPr>
            <p:nvPr/>
          </p:nvSpPr>
          <p:spPr bwMode="auto">
            <a:xfrm>
              <a:off x="755" y="1912"/>
              <a:ext cx="22" cy="1"/>
            </a:xfrm>
            <a:custGeom>
              <a:avLst/>
              <a:gdLst>
                <a:gd name="T0" fmla="*/ 206 w 206"/>
                <a:gd name="T1" fmla="*/ 0 h 1"/>
                <a:gd name="T2" fmla="*/ 0 w 206"/>
                <a:gd name="T3" fmla="*/ 0 h 1"/>
                <a:gd name="T4" fmla="*/ 1 w 206"/>
                <a:gd name="T5" fmla="*/ 0 h 1"/>
              </a:gdLst>
              <a:ahLst/>
              <a:cxnLst>
                <a:cxn ang="0">
                  <a:pos x="T0" y="T1"/>
                </a:cxn>
                <a:cxn ang="0">
                  <a:pos x="T2" y="T3"/>
                </a:cxn>
                <a:cxn ang="0">
                  <a:pos x="T4" y="T5"/>
                </a:cxn>
              </a:cxnLst>
              <a:rect l="0" t="0" r="r" b="b"/>
              <a:pathLst>
                <a:path w="206" h="1">
                  <a:moveTo>
                    <a:pt x="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 name="Freeform 51"/>
            <p:cNvSpPr>
              <a:spLocks noChangeAspect="1" noChangeArrowheads="1"/>
            </p:cNvSpPr>
            <p:nvPr/>
          </p:nvSpPr>
          <p:spPr bwMode="auto">
            <a:xfrm>
              <a:off x="623" y="1912"/>
              <a:ext cx="110" cy="1"/>
            </a:xfrm>
            <a:custGeom>
              <a:avLst/>
              <a:gdLst>
                <a:gd name="T0" fmla="*/ 1029 w 1029"/>
                <a:gd name="T1" fmla="*/ 0 h 1"/>
                <a:gd name="T2" fmla="*/ 0 w 1029"/>
                <a:gd name="T3" fmla="*/ 0 h 1"/>
                <a:gd name="T4" fmla="*/ 1 w 1029"/>
                <a:gd name="T5" fmla="*/ 0 h 1"/>
              </a:gdLst>
              <a:ahLst/>
              <a:cxnLst>
                <a:cxn ang="0">
                  <a:pos x="T0" y="T1"/>
                </a:cxn>
                <a:cxn ang="0">
                  <a:pos x="T2" y="T3"/>
                </a:cxn>
                <a:cxn ang="0">
                  <a:pos x="T4" y="T5"/>
                </a:cxn>
              </a:cxnLst>
              <a:rect l="0" t="0" r="r" b="b"/>
              <a:pathLst>
                <a:path w="1029" h="1">
                  <a:moveTo>
                    <a:pt x="102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 name="Freeform 52"/>
            <p:cNvSpPr>
              <a:spLocks noChangeAspect="1" noChangeArrowheads="1"/>
            </p:cNvSpPr>
            <p:nvPr/>
          </p:nvSpPr>
          <p:spPr bwMode="auto">
            <a:xfrm>
              <a:off x="578" y="1912"/>
              <a:ext cx="22" cy="1"/>
            </a:xfrm>
            <a:custGeom>
              <a:avLst/>
              <a:gdLst>
                <a:gd name="T0" fmla="*/ 206 w 206"/>
                <a:gd name="T1" fmla="*/ 0 h 1"/>
                <a:gd name="T2" fmla="*/ 0 w 206"/>
                <a:gd name="T3" fmla="*/ 0 h 1"/>
                <a:gd name="T4" fmla="*/ 1 w 206"/>
                <a:gd name="T5" fmla="*/ 0 h 1"/>
              </a:gdLst>
              <a:ahLst/>
              <a:cxnLst>
                <a:cxn ang="0">
                  <a:pos x="T0" y="T1"/>
                </a:cxn>
                <a:cxn ang="0">
                  <a:pos x="T2" y="T3"/>
                </a:cxn>
                <a:cxn ang="0">
                  <a:pos x="T4" y="T5"/>
                </a:cxn>
              </a:cxnLst>
              <a:rect l="0" t="0" r="r" b="b"/>
              <a:pathLst>
                <a:path w="206" h="1">
                  <a:moveTo>
                    <a:pt x="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 name="Freeform 53"/>
            <p:cNvSpPr>
              <a:spLocks noChangeAspect="1" noChangeArrowheads="1"/>
            </p:cNvSpPr>
            <p:nvPr/>
          </p:nvSpPr>
          <p:spPr bwMode="auto">
            <a:xfrm>
              <a:off x="446" y="1912"/>
              <a:ext cx="110" cy="1"/>
            </a:xfrm>
            <a:custGeom>
              <a:avLst/>
              <a:gdLst>
                <a:gd name="T0" fmla="*/ 1029 w 1029"/>
                <a:gd name="T1" fmla="*/ 0 h 1"/>
                <a:gd name="T2" fmla="*/ 0 w 1029"/>
                <a:gd name="T3" fmla="*/ 0 h 1"/>
                <a:gd name="T4" fmla="*/ 1 w 1029"/>
                <a:gd name="T5" fmla="*/ 0 h 1"/>
              </a:gdLst>
              <a:ahLst/>
              <a:cxnLst>
                <a:cxn ang="0">
                  <a:pos x="T0" y="T1"/>
                </a:cxn>
                <a:cxn ang="0">
                  <a:pos x="T2" y="T3"/>
                </a:cxn>
                <a:cxn ang="0">
                  <a:pos x="T4" y="T5"/>
                </a:cxn>
              </a:cxnLst>
              <a:rect l="0" t="0" r="r" b="b"/>
              <a:pathLst>
                <a:path w="1029" h="1">
                  <a:moveTo>
                    <a:pt x="102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 name="Freeform 54"/>
            <p:cNvSpPr>
              <a:spLocks noChangeAspect="1" noChangeArrowheads="1"/>
            </p:cNvSpPr>
            <p:nvPr/>
          </p:nvSpPr>
          <p:spPr bwMode="auto">
            <a:xfrm>
              <a:off x="402" y="1912"/>
              <a:ext cx="22" cy="1"/>
            </a:xfrm>
            <a:custGeom>
              <a:avLst/>
              <a:gdLst>
                <a:gd name="T0" fmla="*/ 206 w 206"/>
                <a:gd name="T1" fmla="*/ 0 h 1"/>
                <a:gd name="T2" fmla="*/ 0 w 206"/>
                <a:gd name="T3" fmla="*/ 0 h 1"/>
                <a:gd name="T4" fmla="*/ 1 w 206"/>
                <a:gd name="T5" fmla="*/ 0 h 1"/>
              </a:gdLst>
              <a:ahLst/>
              <a:cxnLst>
                <a:cxn ang="0">
                  <a:pos x="T0" y="T1"/>
                </a:cxn>
                <a:cxn ang="0">
                  <a:pos x="T2" y="T3"/>
                </a:cxn>
                <a:cxn ang="0">
                  <a:pos x="T4" y="T5"/>
                </a:cxn>
              </a:cxnLst>
              <a:rect l="0" t="0" r="r" b="b"/>
              <a:pathLst>
                <a:path w="206" h="1">
                  <a:moveTo>
                    <a:pt x="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 name="Freeform 55"/>
            <p:cNvSpPr>
              <a:spLocks noChangeAspect="1" noChangeArrowheads="1"/>
            </p:cNvSpPr>
            <p:nvPr/>
          </p:nvSpPr>
          <p:spPr bwMode="auto">
            <a:xfrm>
              <a:off x="296" y="1912"/>
              <a:ext cx="84" cy="1"/>
            </a:xfrm>
            <a:custGeom>
              <a:avLst/>
              <a:gdLst>
                <a:gd name="T0" fmla="*/ 785 w 785"/>
                <a:gd name="T1" fmla="*/ 0 h 1"/>
                <a:gd name="T2" fmla="*/ 0 w 785"/>
                <a:gd name="T3" fmla="*/ 0 h 1"/>
                <a:gd name="T4" fmla="*/ 1 w 785"/>
                <a:gd name="T5" fmla="*/ 0 h 1"/>
              </a:gdLst>
              <a:ahLst/>
              <a:cxnLst>
                <a:cxn ang="0">
                  <a:pos x="T0" y="T1"/>
                </a:cxn>
                <a:cxn ang="0">
                  <a:pos x="T2" y="T3"/>
                </a:cxn>
                <a:cxn ang="0">
                  <a:pos x="T4" y="T5"/>
                </a:cxn>
              </a:cxnLst>
              <a:rect l="0" t="0" r="r" b="b"/>
              <a:pathLst>
                <a:path w="785" h="1">
                  <a:moveTo>
                    <a:pt x="785"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 name="Freeform 56"/>
            <p:cNvSpPr>
              <a:spLocks noChangeAspect="1" noChangeArrowheads="1"/>
            </p:cNvSpPr>
            <p:nvPr/>
          </p:nvSpPr>
          <p:spPr bwMode="auto">
            <a:xfrm>
              <a:off x="1144" y="1049"/>
              <a:ext cx="85" cy="1"/>
            </a:xfrm>
            <a:custGeom>
              <a:avLst/>
              <a:gdLst>
                <a:gd name="T0" fmla="*/ 786 w 786"/>
                <a:gd name="T1" fmla="*/ 0 h 1"/>
                <a:gd name="T2" fmla="*/ 0 w 786"/>
                <a:gd name="T3" fmla="*/ 0 h 1"/>
                <a:gd name="T4" fmla="*/ 1 w 786"/>
                <a:gd name="T5" fmla="*/ 0 h 1"/>
              </a:gdLst>
              <a:ahLst/>
              <a:cxnLst>
                <a:cxn ang="0">
                  <a:pos x="T0" y="T1"/>
                </a:cxn>
                <a:cxn ang="0">
                  <a:pos x="T2" y="T3"/>
                </a:cxn>
                <a:cxn ang="0">
                  <a:pos x="T4" y="T5"/>
                </a:cxn>
              </a:cxnLst>
              <a:rect l="0" t="0" r="r" b="b"/>
              <a:pathLst>
                <a:path w="786" h="1">
                  <a:moveTo>
                    <a:pt x="78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 name="Freeform 57"/>
            <p:cNvSpPr>
              <a:spLocks noChangeAspect="1" noChangeArrowheads="1"/>
            </p:cNvSpPr>
            <p:nvPr/>
          </p:nvSpPr>
          <p:spPr bwMode="auto">
            <a:xfrm>
              <a:off x="1101" y="1049"/>
              <a:ext cx="22" cy="1"/>
            </a:xfrm>
            <a:custGeom>
              <a:avLst/>
              <a:gdLst>
                <a:gd name="T0" fmla="*/ 206 w 206"/>
                <a:gd name="T1" fmla="*/ 0 h 1"/>
                <a:gd name="T2" fmla="*/ 0 w 206"/>
                <a:gd name="T3" fmla="*/ 0 h 1"/>
                <a:gd name="T4" fmla="*/ 1 w 206"/>
                <a:gd name="T5" fmla="*/ 0 h 1"/>
              </a:gdLst>
              <a:ahLst/>
              <a:cxnLst>
                <a:cxn ang="0">
                  <a:pos x="T0" y="T1"/>
                </a:cxn>
                <a:cxn ang="0">
                  <a:pos x="T2" y="T3"/>
                </a:cxn>
                <a:cxn ang="0">
                  <a:pos x="T4" y="T5"/>
                </a:cxn>
              </a:cxnLst>
              <a:rect l="0" t="0" r="r" b="b"/>
              <a:pathLst>
                <a:path w="206" h="1">
                  <a:moveTo>
                    <a:pt x="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 name="Freeform 58"/>
            <p:cNvSpPr>
              <a:spLocks noChangeAspect="1" noChangeArrowheads="1"/>
            </p:cNvSpPr>
            <p:nvPr/>
          </p:nvSpPr>
          <p:spPr bwMode="auto">
            <a:xfrm>
              <a:off x="968" y="1049"/>
              <a:ext cx="111" cy="1"/>
            </a:xfrm>
            <a:custGeom>
              <a:avLst/>
              <a:gdLst>
                <a:gd name="T0" fmla="*/ 1029 w 1029"/>
                <a:gd name="T1" fmla="*/ 0 h 1"/>
                <a:gd name="T2" fmla="*/ 0 w 1029"/>
                <a:gd name="T3" fmla="*/ 0 h 1"/>
                <a:gd name="T4" fmla="*/ 1 w 1029"/>
                <a:gd name="T5" fmla="*/ 0 h 1"/>
              </a:gdLst>
              <a:ahLst/>
              <a:cxnLst>
                <a:cxn ang="0">
                  <a:pos x="T0" y="T1"/>
                </a:cxn>
                <a:cxn ang="0">
                  <a:pos x="T2" y="T3"/>
                </a:cxn>
                <a:cxn ang="0">
                  <a:pos x="T4" y="T5"/>
                </a:cxn>
              </a:cxnLst>
              <a:rect l="0" t="0" r="r" b="b"/>
              <a:pathLst>
                <a:path w="1029" h="1">
                  <a:moveTo>
                    <a:pt x="102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 name="Freeform 59"/>
            <p:cNvSpPr>
              <a:spLocks noChangeAspect="1" noChangeArrowheads="1"/>
            </p:cNvSpPr>
            <p:nvPr/>
          </p:nvSpPr>
          <p:spPr bwMode="auto">
            <a:xfrm>
              <a:off x="924" y="1049"/>
              <a:ext cx="23" cy="1"/>
            </a:xfrm>
            <a:custGeom>
              <a:avLst/>
              <a:gdLst>
                <a:gd name="T0" fmla="*/ 207 w 207"/>
                <a:gd name="T1" fmla="*/ 0 h 1"/>
                <a:gd name="T2" fmla="*/ 0 w 207"/>
                <a:gd name="T3" fmla="*/ 0 h 1"/>
                <a:gd name="T4" fmla="*/ 1 w 207"/>
                <a:gd name="T5" fmla="*/ 0 h 1"/>
              </a:gdLst>
              <a:ahLst/>
              <a:cxnLst>
                <a:cxn ang="0">
                  <a:pos x="T0" y="T1"/>
                </a:cxn>
                <a:cxn ang="0">
                  <a:pos x="T2" y="T3"/>
                </a:cxn>
                <a:cxn ang="0">
                  <a:pos x="T4" y="T5"/>
                </a:cxn>
              </a:cxnLst>
              <a:rect l="0" t="0" r="r" b="b"/>
              <a:pathLst>
                <a:path w="207" h="1">
                  <a:moveTo>
                    <a:pt x="207"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 name="Freeform 60"/>
            <p:cNvSpPr>
              <a:spLocks noChangeAspect="1" noChangeArrowheads="1"/>
            </p:cNvSpPr>
            <p:nvPr/>
          </p:nvSpPr>
          <p:spPr bwMode="auto">
            <a:xfrm>
              <a:off x="791" y="1049"/>
              <a:ext cx="111" cy="1"/>
            </a:xfrm>
            <a:custGeom>
              <a:avLst/>
              <a:gdLst>
                <a:gd name="T0" fmla="*/ 1029 w 1029"/>
                <a:gd name="T1" fmla="*/ 0 h 1"/>
                <a:gd name="T2" fmla="*/ 0 w 1029"/>
                <a:gd name="T3" fmla="*/ 0 h 1"/>
                <a:gd name="T4" fmla="*/ 1 w 1029"/>
                <a:gd name="T5" fmla="*/ 0 h 1"/>
              </a:gdLst>
              <a:ahLst/>
              <a:cxnLst>
                <a:cxn ang="0">
                  <a:pos x="T0" y="T1"/>
                </a:cxn>
                <a:cxn ang="0">
                  <a:pos x="T2" y="T3"/>
                </a:cxn>
                <a:cxn ang="0">
                  <a:pos x="T4" y="T5"/>
                </a:cxn>
              </a:cxnLst>
              <a:rect l="0" t="0" r="r" b="b"/>
              <a:pathLst>
                <a:path w="1029" h="1">
                  <a:moveTo>
                    <a:pt x="102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 name="Freeform 61"/>
            <p:cNvSpPr>
              <a:spLocks noChangeAspect="1" noChangeArrowheads="1"/>
            </p:cNvSpPr>
            <p:nvPr/>
          </p:nvSpPr>
          <p:spPr bwMode="auto">
            <a:xfrm>
              <a:off x="748" y="1049"/>
              <a:ext cx="22" cy="1"/>
            </a:xfrm>
            <a:custGeom>
              <a:avLst/>
              <a:gdLst>
                <a:gd name="T0" fmla="*/ 206 w 206"/>
                <a:gd name="T1" fmla="*/ 0 h 1"/>
                <a:gd name="T2" fmla="*/ 0 w 206"/>
                <a:gd name="T3" fmla="*/ 0 h 1"/>
                <a:gd name="T4" fmla="*/ 1 w 206"/>
                <a:gd name="T5" fmla="*/ 0 h 1"/>
              </a:gdLst>
              <a:ahLst/>
              <a:cxnLst>
                <a:cxn ang="0">
                  <a:pos x="T0" y="T1"/>
                </a:cxn>
                <a:cxn ang="0">
                  <a:pos x="T2" y="T3"/>
                </a:cxn>
                <a:cxn ang="0">
                  <a:pos x="T4" y="T5"/>
                </a:cxn>
              </a:cxnLst>
              <a:rect l="0" t="0" r="r" b="b"/>
              <a:pathLst>
                <a:path w="206" h="1">
                  <a:moveTo>
                    <a:pt x="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 name="Freeform 62"/>
            <p:cNvSpPr>
              <a:spLocks noChangeAspect="1" noChangeArrowheads="1"/>
            </p:cNvSpPr>
            <p:nvPr/>
          </p:nvSpPr>
          <p:spPr bwMode="auto">
            <a:xfrm>
              <a:off x="615" y="1049"/>
              <a:ext cx="111" cy="1"/>
            </a:xfrm>
            <a:custGeom>
              <a:avLst/>
              <a:gdLst>
                <a:gd name="T0" fmla="*/ 1029 w 1029"/>
                <a:gd name="T1" fmla="*/ 0 h 1"/>
                <a:gd name="T2" fmla="*/ 0 w 1029"/>
                <a:gd name="T3" fmla="*/ 0 h 1"/>
                <a:gd name="T4" fmla="*/ 1 w 1029"/>
                <a:gd name="T5" fmla="*/ 0 h 1"/>
              </a:gdLst>
              <a:ahLst/>
              <a:cxnLst>
                <a:cxn ang="0">
                  <a:pos x="T0" y="T1"/>
                </a:cxn>
                <a:cxn ang="0">
                  <a:pos x="T2" y="T3"/>
                </a:cxn>
                <a:cxn ang="0">
                  <a:pos x="T4" y="T5"/>
                </a:cxn>
              </a:cxnLst>
              <a:rect l="0" t="0" r="r" b="b"/>
              <a:pathLst>
                <a:path w="1029" h="1">
                  <a:moveTo>
                    <a:pt x="102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 name="Freeform 63"/>
            <p:cNvSpPr>
              <a:spLocks noChangeAspect="1" noChangeArrowheads="1"/>
            </p:cNvSpPr>
            <p:nvPr/>
          </p:nvSpPr>
          <p:spPr bwMode="auto">
            <a:xfrm>
              <a:off x="571" y="1049"/>
              <a:ext cx="22" cy="1"/>
            </a:xfrm>
            <a:custGeom>
              <a:avLst/>
              <a:gdLst>
                <a:gd name="T0" fmla="*/ 206 w 206"/>
                <a:gd name="T1" fmla="*/ 0 h 1"/>
                <a:gd name="T2" fmla="*/ 0 w 206"/>
                <a:gd name="T3" fmla="*/ 0 h 1"/>
                <a:gd name="T4" fmla="*/ 1 w 206"/>
                <a:gd name="T5" fmla="*/ 0 h 1"/>
              </a:gdLst>
              <a:ahLst/>
              <a:cxnLst>
                <a:cxn ang="0">
                  <a:pos x="T0" y="T1"/>
                </a:cxn>
                <a:cxn ang="0">
                  <a:pos x="T2" y="T3"/>
                </a:cxn>
                <a:cxn ang="0">
                  <a:pos x="T4" y="T5"/>
                </a:cxn>
              </a:cxnLst>
              <a:rect l="0" t="0" r="r" b="b"/>
              <a:pathLst>
                <a:path w="206" h="1">
                  <a:moveTo>
                    <a:pt x="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 name="Freeform 64"/>
            <p:cNvSpPr>
              <a:spLocks noChangeAspect="1" noChangeArrowheads="1"/>
            </p:cNvSpPr>
            <p:nvPr/>
          </p:nvSpPr>
          <p:spPr bwMode="auto">
            <a:xfrm>
              <a:off x="438" y="1049"/>
              <a:ext cx="111" cy="1"/>
            </a:xfrm>
            <a:custGeom>
              <a:avLst/>
              <a:gdLst>
                <a:gd name="T0" fmla="*/ 1030 w 1030"/>
                <a:gd name="T1" fmla="*/ 0 h 1"/>
                <a:gd name="T2" fmla="*/ 0 w 1030"/>
                <a:gd name="T3" fmla="*/ 0 h 1"/>
                <a:gd name="T4" fmla="*/ 1 w 1030"/>
                <a:gd name="T5" fmla="*/ 0 h 1"/>
              </a:gdLst>
              <a:ahLst/>
              <a:cxnLst>
                <a:cxn ang="0">
                  <a:pos x="T0" y="T1"/>
                </a:cxn>
                <a:cxn ang="0">
                  <a:pos x="T2" y="T3"/>
                </a:cxn>
                <a:cxn ang="0">
                  <a:pos x="T4" y="T5"/>
                </a:cxn>
              </a:cxnLst>
              <a:rect l="0" t="0" r="r" b="b"/>
              <a:pathLst>
                <a:path w="1030" h="1">
                  <a:moveTo>
                    <a:pt x="103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 name="Freeform 65"/>
            <p:cNvSpPr>
              <a:spLocks noChangeAspect="1" noChangeArrowheads="1"/>
            </p:cNvSpPr>
            <p:nvPr/>
          </p:nvSpPr>
          <p:spPr bwMode="auto">
            <a:xfrm>
              <a:off x="395" y="1049"/>
              <a:ext cx="21" cy="1"/>
            </a:xfrm>
            <a:custGeom>
              <a:avLst/>
              <a:gdLst>
                <a:gd name="T0" fmla="*/ 206 w 206"/>
                <a:gd name="T1" fmla="*/ 0 h 1"/>
                <a:gd name="T2" fmla="*/ 0 w 206"/>
                <a:gd name="T3" fmla="*/ 0 h 1"/>
                <a:gd name="T4" fmla="*/ 1 w 206"/>
                <a:gd name="T5" fmla="*/ 0 h 1"/>
              </a:gdLst>
              <a:ahLst/>
              <a:cxnLst>
                <a:cxn ang="0">
                  <a:pos x="T0" y="T1"/>
                </a:cxn>
                <a:cxn ang="0">
                  <a:pos x="T2" y="T3"/>
                </a:cxn>
                <a:cxn ang="0">
                  <a:pos x="T4" y="T5"/>
                </a:cxn>
              </a:cxnLst>
              <a:rect l="0" t="0" r="r" b="b"/>
              <a:pathLst>
                <a:path w="206" h="1">
                  <a:moveTo>
                    <a:pt x="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 name="Freeform 66"/>
            <p:cNvSpPr>
              <a:spLocks noChangeAspect="1" noChangeArrowheads="1"/>
            </p:cNvSpPr>
            <p:nvPr/>
          </p:nvSpPr>
          <p:spPr bwMode="auto">
            <a:xfrm>
              <a:off x="288" y="1049"/>
              <a:ext cx="85" cy="1"/>
            </a:xfrm>
            <a:custGeom>
              <a:avLst/>
              <a:gdLst>
                <a:gd name="T0" fmla="*/ 786 w 786"/>
                <a:gd name="T1" fmla="*/ 0 h 1"/>
                <a:gd name="T2" fmla="*/ 0 w 786"/>
                <a:gd name="T3" fmla="*/ 0 h 1"/>
                <a:gd name="T4" fmla="*/ 1 w 786"/>
                <a:gd name="T5" fmla="*/ 0 h 1"/>
              </a:gdLst>
              <a:ahLst/>
              <a:cxnLst>
                <a:cxn ang="0">
                  <a:pos x="T0" y="T1"/>
                </a:cxn>
                <a:cxn ang="0">
                  <a:pos x="T2" y="T3"/>
                </a:cxn>
                <a:cxn ang="0">
                  <a:pos x="T4" y="T5"/>
                </a:cxn>
              </a:cxnLst>
              <a:rect l="0" t="0" r="r" b="b"/>
              <a:pathLst>
                <a:path w="786" h="1">
                  <a:moveTo>
                    <a:pt x="78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 name="Freeform 67"/>
            <p:cNvSpPr>
              <a:spLocks noChangeAspect="1" noChangeArrowheads="1"/>
            </p:cNvSpPr>
            <p:nvPr/>
          </p:nvSpPr>
          <p:spPr bwMode="auto">
            <a:xfrm>
              <a:off x="761" y="1584"/>
              <a:ext cx="1" cy="114"/>
            </a:xfrm>
            <a:custGeom>
              <a:avLst/>
              <a:gdLst>
                <a:gd name="T0" fmla="*/ 0 w 1"/>
                <a:gd name="T1" fmla="*/ 0 h 1069"/>
                <a:gd name="T2" fmla="*/ 0 w 1"/>
                <a:gd name="T3" fmla="*/ 1069 h 1069"/>
                <a:gd name="T4" fmla="*/ 1 w 1"/>
                <a:gd name="T5" fmla="*/ 1069 h 1069"/>
              </a:gdLst>
              <a:ahLst/>
              <a:cxnLst>
                <a:cxn ang="0">
                  <a:pos x="T0" y="T1"/>
                </a:cxn>
                <a:cxn ang="0">
                  <a:pos x="T2" y="T3"/>
                </a:cxn>
                <a:cxn ang="0">
                  <a:pos x="T4" y="T5"/>
                </a:cxn>
              </a:cxnLst>
              <a:rect l="0" t="0" r="r" b="b"/>
              <a:pathLst>
                <a:path w="1" h="1069">
                  <a:moveTo>
                    <a:pt x="0" y="0"/>
                  </a:moveTo>
                  <a:lnTo>
                    <a:pt x="0" y="1069"/>
                  </a:lnTo>
                  <a:lnTo>
                    <a:pt x="1" y="10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 name="Freeform 68"/>
            <p:cNvSpPr>
              <a:spLocks noChangeAspect="1" noChangeArrowheads="1"/>
            </p:cNvSpPr>
            <p:nvPr/>
          </p:nvSpPr>
          <p:spPr bwMode="auto">
            <a:xfrm>
              <a:off x="761" y="1720"/>
              <a:ext cx="1" cy="22"/>
            </a:xfrm>
            <a:custGeom>
              <a:avLst/>
              <a:gdLst>
                <a:gd name="T0" fmla="*/ 0 w 1"/>
                <a:gd name="T1" fmla="*/ 0 h 206"/>
                <a:gd name="T2" fmla="*/ 0 w 1"/>
                <a:gd name="T3" fmla="*/ 206 h 206"/>
                <a:gd name="T4" fmla="*/ 1 w 1"/>
                <a:gd name="T5" fmla="*/ 206 h 206"/>
              </a:gdLst>
              <a:ahLst/>
              <a:cxnLst>
                <a:cxn ang="0">
                  <a:pos x="T0" y="T1"/>
                </a:cxn>
                <a:cxn ang="0">
                  <a:pos x="T2" y="T3"/>
                </a:cxn>
                <a:cxn ang="0">
                  <a:pos x="T4" y="T5"/>
                </a:cxn>
              </a:cxnLst>
              <a:rect l="0" t="0" r="r" b="b"/>
              <a:pathLst>
                <a:path w="1" h="206">
                  <a:moveTo>
                    <a:pt x="0" y="0"/>
                  </a:moveTo>
                  <a:lnTo>
                    <a:pt x="0" y="206"/>
                  </a:lnTo>
                  <a:lnTo>
                    <a:pt x="1" y="20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 name="Freeform 69"/>
            <p:cNvSpPr>
              <a:spLocks noChangeAspect="1" noChangeArrowheads="1"/>
            </p:cNvSpPr>
            <p:nvPr/>
          </p:nvSpPr>
          <p:spPr bwMode="auto">
            <a:xfrm>
              <a:off x="761" y="1765"/>
              <a:ext cx="1" cy="111"/>
            </a:xfrm>
            <a:custGeom>
              <a:avLst/>
              <a:gdLst>
                <a:gd name="T0" fmla="*/ 0 w 1"/>
                <a:gd name="T1" fmla="*/ 0 h 1031"/>
                <a:gd name="T2" fmla="*/ 0 w 1"/>
                <a:gd name="T3" fmla="*/ 1031 h 1031"/>
                <a:gd name="T4" fmla="*/ 1 w 1"/>
                <a:gd name="T5" fmla="*/ 1031 h 1031"/>
              </a:gdLst>
              <a:ahLst/>
              <a:cxnLst>
                <a:cxn ang="0">
                  <a:pos x="T0" y="T1"/>
                </a:cxn>
                <a:cxn ang="0">
                  <a:pos x="T2" y="T3"/>
                </a:cxn>
                <a:cxn ang="0">
                  <a:pos x="T4" y="T5"/>
                </a:cxn>
              </a:cxnLst>
              <a:rect l="0" t="0" r="r" b="b"/>
              <a:pathLst>
                <a:path w="1" h="1031">
                  <a:moveTo>
                    <a:pt x="0" y="0"/>
                  </a:moveTo>
                  <a:lnTo>
                    <a:pt x="0" y="1031"/>
                  </a:lnTo>
                  <a:lnTo>
                    <a:pt x="1" y="103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 name="Freeform 70"/>
            <p:cNvSpPr>
              <a:spLocks noChangeAspect="1" noChangeArrowheads="1"/>
            </p:cNvSpPr>
            <p:nvPr/>
          </p:nvSpPr>
          <p:spPr bwMode="auto">
            <a:xfrm>
              <a:off x="761" y="1898"/>
              <a:ext cx="1" cy="22"/>
            </a:xfrm>
            <a:custGeom>
              <a:avLst/>
              <a:gdLst>
                <a:gd name="T0" fmla="*/ 0 w 1"/>
                <a:gd name="T1" fmla="*/ 0 h 207"/>
                <a:gd name="T2" fmla="*/ 0 w 1"/>
                <a:gd name="T3" fmla="*/ 207 h 207"/>
                <a:gd name="T4" fmla="*/ 1 w 1"/>
                <a:gd name="T5" fmla="*/ 207 h 207"/>
              </a:gdLst>
              <a:ahLst/>
              <a:cxnLst>
                <a:cxn ang="0">
                  <a:pos x="T0" y="T1"/>
                </a:cxn>
                <a:cxn ang="0">
                  <a:pos x="T2" y="T3"/>
                </a:cxn>
                <a:cxn ang="0">
                  <a:pos x="T4" y="T5"/>
                </a:cxn>
              </a:cxnLst>
              <a:rect l="0" t="0" r="r" b="b"/>
              <a:pathLst>
                <a:path w="1" h="207">
                  <a:moveTo>
                    <a:pt x="0" y="0"/>
                  </a:moveTo>
                  <a:lnTo>
                    <a:pt x="0" y="207"/>
                  </a:lnTo>
                  <a:lnTo>
                    <a:pt x="1" y="207"/>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 name="Freeform 71"/>
            <p:cNvSpPr>
              <a:spLocks noChangeAspect="1" noChangeArrowheads="1"/>
            </p:cNvSpPr>
            <p:nvPr/>
          </p:nvSpPr>
          <p:spPr bwMode="auto">
            <a:xfrm>
              <a:off x="761" y="1941"/>
              <a:ext cx="1" cy="111"/>
            </a:xfrm>
            <a:custGeom>
              <a:avLst/>
              <a:gdLst>
                <a:gd name="T0" fmla="*/ 0 w 1"/>
                <a:gd name="T1" fmla="*/ 0 h 1031"/>
                <a:gd name="T2" fmla="*/ 0 w 1"/>
                <a:gd name="T3" fmla="*/ 1031 h 1031"/>
                <a:gd name="T4" fmla="*/ 1 w 1"/>
                <a:gd name="T5" fmla="*/ 1031 h 1031"/>
              </a:gdLst>
              <a:ahLst/>
              <a:cxnLst>
                <a:cxn ang="0">
                  <a:pos x="T0" y="T1"/>
                </a:cxn>
                <a:cxn ang="0">
                  <a:pos x="T2" y="T3"/>
                </a:cxn>
                <a:cxn ang="0">
                  <a:pos x="T4" y="T5"/>
                </a:cxn>
              </a:cxnLst>
              <a:rect l="0" t="0" r="r" b="b"/>
              <a:pathLst>
                <a:path w="1" h="1031">
                  <a:moveTo>
                    <a:pt x="0" y="0"/>
                  </a:moveTo>
                  <a:lnTo>
                    <a:pt x="0" y="1031"/>
                  </a:lnTo>
                  <a:lnTo>
                    <a:pt x="1" y="103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 name="Freeform 72"/>
            <p:cNvSpPr>
              <a:spLocks noChangeAspect="1" noChangeArrowheads="1"/>
            </p:cNvSpPr>
            <p:nvPr/>
          </p:nvSpPr>
          <p:spPr bwMode="auto">
            <a:xfrm>
              <a:off x="761" y="2075"/>
              <a:ext cx="1" cy="22"/>
            </a:xfrm>
            <a:custGeom>
              <a:avLst/>
              <a:gdLst>
                <a:gd name="T0" fmla="*/ 0 w 1"/>
                <a:gd name="T1" fmla="*/ 0 h 207"/>
                <a:gd name="T2" fmla="*/ 0 w 1"/>
                <a:gd name="T3" fmla="*/ 207 h 207"/>
                <a:gd name="T4" fmla="*/ 1 w 1"/>
                <a:gd name="T5" fmla="*/ 207 h 207"/>
              </a:gdLst>
              <a:ahLst/>
              <a:cxnLst>
                <a:cxn ang="0">
                  <a:pos x="T0" y="T1"/>
                </a:cxn>
                <a:cxn ang="0">
                  <a:pos x="T2" y="T3"/>
                </a:cxn>
                <a:cxn ang="0">
                  <a:pos x="T4" y="T5"/>
                </a:cxn>
              </a:cxnLst>
              <a:rect l="0" t="0" r="r" b="b"/>
              <a:pathLst>
                <a:path w="1" h="207">
                  <a:moveTo>
                    <a:pt x="0" y="0"/>
                  </a:moveTo>
                  <a:lnTo>
                    <a:pt x="0" y="207"/>
                  </a:lnTo>
                  <a:lnTo>
                    <a:pt x="1" y="207"/>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 name="Freeform 73"/>
            <p:cNvSpPr>
              <a:spLocks noChangeAspect="1" noChangeArrowheads="1"/>
            </p:cNvSpPr>
            <p:nvPr/>
          </p:nvSpPr>
          <p:spPr bwMode="auto">
            <a:xfrm>
              <a:off x="761" y="2119"/>
              <a:ext cx="1" cy="115"/>
            </a:xfrm>
            <a:custGeom>
              <a:avLst/>
              <a:gdLst>
                <a:gd name="T0" fmla="*/ 0 w 1"/>
                <a:gd name="T1" fmla="*/ 0 h 1070"/>
                <a:gd name="T2" fmla="*/ 0 w 1"/>
                <a:gd name="T3" fmla="*/ 1070 h 1070"/>
                <a:gd name="T4" fmla="*/ 1 w 1"/>
                <a:gd name="T5" fmla="*/ 1070 h 1070"/>
              </a:gdLst>
              <a:ahLst/>
              <a:cxnLst>
                <a:cxn ang="0">
                  <a:pos x="T0" y="T1"/>
                </a:cxn>
                <a:cxn ang="0">
                  <a:pos x="T2" y="T3"/>
                </a:cxn>
                <a:cxn ang="0">
                  <a:pos x="T4" y="T5"/>
                </a:cxn>
              </a:cxnLst>
              <a:rect l="0" t="0" r="r" b="b"/>
              <a:pathLst>
                <a:path w="1" h="1070">
                  <a:moveTo>
                    <a:pt x="0" y="0"/>
                  </a:moveTo>
                  <a:lnTo>
                    <a:pt x="0" y="1070"/>
                  </a:lnTo>
                  <a:lnTo>
                    <a:pt x="1" y="10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74" name="Group 74"/>
          <p:cNvGrpSpPr>
            <a:grpSpLocks/>
          </p:cNvGrpSpPr>
          <p:nvPr/>
        </p:nvGrpSpPr>
        <p:grpSpPr bwMode="auto">
          <a:xfrm>
            <a:off x="7854950" y="1144589"/>
            <a:ext cx="1600200" cy="2795587"/>
            <a:chOff x="3988" y="721"/>
            <a:chExt cx="1008" cy="1761"/>
          </a:xfrm>
        </p:grpSpPr>
        <p:sp>
          <p:nvSpPr>
            <p:cNvPr id="75" name="Freeform 75"/>
            <p:cNvSpPr>
              <a:spLocks noChangeAspect="1" noChangeArrowheads="1"/>
            </p:cNvSpPr>
            <p:nvPr/>
          </p:nvSpPr>
          <p:spPr bwMode="auto">
            <a:xfrm>
              <a:off x="4048" y="927"/>
              <a:ext cx="1" cy="592"/>
            </a:xfrm>
            <a:custGeom>
              <a:avLst/>
              <a:gdLst>
                <a:gd name="T0" fmla="*/ 0 w 1"/>
                <a:gd name="T1" fmla="*/ 0 h 6048"/>
                <a:gd name="T2" fmla="*/ 0 w 1"/>
                <a:gd name="T3" fmla="*/ 6048 h 6048"/>
                <a:gd name="T4" fmla="*/ 1 w 1"/>
                <a:gd name="T5" fmla="*/ 6048 h 6048"/>
              </a:gdLst>
              <a:ahLst/>
              <a:cxnLst>
                <a:cxn ang="0">
                  <a:pos x="T0" y="T1"/>
                </a:cxn>
                <a:cxn ang="0">
                  <a:pos x="T2" y="T3"/>
                </a:cxn>
                <a:cxn ang="0">
                  <a:pos x="T4" y="T5"/>
                </a:cxn>
              </a:cxnLst>
              <a:rect l="0" t="0" r="r" b="b"/>
              <a:pathLst>
                <a:path w="1" h="6048">
                  <a:moveTo>
                    <a:pt x="0" y="0"/>
                  </a:moveTo>
                  <a:lnTo>
                    <a:pt x="0" y="6048"/>
                  </a:lnTo>
                  <a:lnTo>
                    <a:pt x="1" y="60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 name="Freeform 76"/>
            <p:cNvSpPr>
              <a:spLocks noChangeAspect="1" noChangeArrowheads="1"/>
            </p:cNvSpPr>
            <p:nvPr/>
          </p:nvSpPr>
          <p:spPr bwMode="auto">
            <a:xfrm>
              <a:off x="4935" y="927"/>
              <a:ext cx="1" cy="592"/>
            </a:xfrm>
            <a:custGeom>
              <a:avLst/>
              <a:gdLst>
                <a:gd name="T0" fmla="*/ 0 w 1"/>
                <a:gd name="T1" fmla="*/ 0 h 6048"/>
                <a:gd name="T2" fmla="*/ 0 w 1"/>
                <a:gd name="T3" fmla="*/ 6048 h 6048"/>
                <a:gd name="T4" fmla="*/ 1 w 1"/>
                <a:gd name="T5" fmla="*/ 6048 h 6048"/>
              </a:gdLst>
              <a:ahLst/>
              <a:cxnLst>
                <a:cxn ang="0">
                  <a:pos x="T0" y="T1"/>
                </a:cxn>
                <a:cxn ang="0">
                  <a:pos x="T2" y="T3"/>
                </a:cxn>
                <a:cxn ang="0">
                  <a:pos x="T4" y="T5"/>
                </a:cxn>
              </a:cxnLst>
              <a:rect l="0" t="0" r="r" b="b"/>
              <a:pathLst>
                <a:path w="1" h="6048">
                  <a:moveTo>
                    <a:pt x="0" y="0"/>
                  </a:moveTo>
                  <a:lnTo>
                    <a:pt x="0" y="6048"/>
                  </a:lnTo>
                  <a:lnTo>
                    <a:pt x="1" y="604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7" name="Freeform 77"/>
            <p:cNvSpPr>
              <a:spLocks noChangeAspect="1" noChangeArrowheads="1"/>
            </p:cNvSpPr>
            <p:nvPr/>
          </p:nvSpPr>
          <p:spPr bwMode="auto">
            <a:xfrm>
              <a:off x="4269" y="779"/>
              <a:ext cx="444" cy="1"/>
            </a:xfrm>
            <a:custGeom>
              <a:avLst/>
              <a:gdLst>
                <a:gd name="T0" fmla="*/ 4532 w 4532"/>
                <a:gd name="T1" fmla="*/ 0 h 1"/>
                <a:gd name="T2" fmla="*/ 0 w 4532"/>
                <a:gd name="T3" fmla="*/ 0 h 1"/>
                <a:gd name="T4" fmla="*/ 1 w 4532"/>
                <a:gd name="T5" fmla="*/ 0 h 1"/>
              </a:gdLst>
              <a:ahLst/>
              <a:cxnLst>
                <a:cxn ang="0">
                  <a:pos x="T0" y="T1"/>
                </a:cxn>
                <a:cxn ang="0">
                  <a:pos x="T2" y="T3"/>
                </a:cxn>
                <a:cxn ang="0">
                  <a:pos x="T4" y="T5"/>
                </a:cxn>
              </a:cxnLst>
              <a:rect l="0" t="0" r="r" b="b"/>
              <a:pathLst>
                <a:path w="4532" h="1">
                  <a:moveTo>
                    <a:pt x="453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78" name="Group 78"/>
            <p:cNvGrpSpPr>
              <a:grpSpLocks/>
            </p:cNvGrpSpPr>
            <p:nvPr/>
          </p:nvGrpSpPr>
          <p:grpSpPr bwMode="auto">
            <a:xfrm>
              <a:off x="4269" y="927"/>
              <a:ext cx="444" cy="592"/>
              <a:chOff x="4269" y="927"/>
              <a:chExt cx="444" cy="592"/>
            </a:xfrm>
          </p:grpSpPr>
          <p:sp>
            <p:nvSpPr>
              <p:cNvPr id="135" name="Freeform 79"/>
              <p:cNvSpPr>
                <a:spLocks noChangeAspect="1" noChangeArrowheads="1"/>
              </p:cNvSpPr>
              <p:nvPr/>
            </p:nvSpPr>
            <p:spPr bwMode="auto">
              <a:xfrm>
                <a:off x="4269" y="927"/>
                <a:ext cx="444" cy="101"/>
              </a:xfrm>
              <a:custGeom>
                <a:avLst/>
                <a:gdLst>
                  <a:gd name="T0" fmla="*/ 4532 w 4532"/>
                  <a:gd name="T1" fmla="*/ 0 h 1024"/>
                  <a:gd name="T2" fmla="*/ 4486 w 4532"/>
                  <a:gd name="T3" fmla="*/ 34 h 1024"/>
                  <a:gd name="T4" fmla="*/ 4352 w 4532"/>
                  <a:gd name="T5" fmla="*/ 133 h 1024"/>
                  <a:gd name="T6" fmla="*/ 4139 w 4532"/>
                  <a:gd name="T7" fmla="*/ 282 h 1024"/>
                  <a:gd name="T8" fmla="*/ 3868 w 4532"/>
                  <a:gd name="T9" fmla="*/ 460 h 1024"/>
                  <a:gd name="T10" fmla="*/ 3539 w 4532"/>
                  <a:gd name="T11" fmla="*/ 652 h 1024"/>
                  <a:gd name="T12" fmla="*/ 3150 w 4532"/>
                  <a:gd name="T13" fmla="*/ 837 h 1024"/>
                  <a:gd name="T14" fmla="*/ 2719 w 4532"/>
                  <a:gd name="T15" fmla="*/ 973 h 1024"/>
                  <a:gd name="T16" fmla="*/ 2266 w 4532"/>
                  <a:gd name="T17" fmla="*/ 1024 h 1024"/>
                  <a:gd name="T18" fmla="*/ 1813 w 4532"/>
                  <a:gd name="T19" fmla="*/ 973 h 1024"/>
                  <a:gd name="T20" fmla="*/ 1382 w 4532"/>
                  <a:gd name="T21" fmla="*/ 837 h 1024"/>
                  <a:gd name="T22" fmla="*/ 993 w 4532"/>
                  <a:gd name="T23" fmla="*/ 652 h 1024"/>
                  <a:gd name="T24" fmla="*/ 664 w 4532"/>
                  <a:gd name="T25" fmla="*/ 460 h 1024"/>
                  <a:gd name="T26" fmla="*/ 393 w 4532"/>
                  <a:gd name="T27" fmla="*/ 282 h 1024"/>
                  <a:gd name="T28" fmla="*/ 180 w 4532"/>
                  <a:gd name="T29" fmla="*/ 133 h 1024"/>
                  <a:gd name="T30" fmla="*/ 46 w 4532"/>
                  <a:gd name="T31" fmla="*/ 34 h 1024"/>
                  <a:gd name="T32" fmla="*/ 0 w 4532"/>
                  <a:gd name="T33" fmla="*/ 0 h 1024"/>
                  <a:gd name="T34" fmla="*/ 1 w 4532"/>
                  <a:gd name="T35"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32" h="1024">
                    <a:moveTo>
                      <a:pt x="4532" y="0"/>
                    </a:moveTo>
                    <a:lnTo>
                      <a:pt x="4486" y="34"/>
                    </a:lnTo>
                    <a:lnTo>
                      <a:pt x="4352" y="133"/>
                    </a:lnTo>
                    <a:lnTo>
                      <a:pt x="4139" y="282"/>
                    </a:lnTo>
                    <a:lnTo>
                      <a:pt x="3868" y="460"/>
                    </a:lnTo>
                    <a:lnTo>
                      <a:pt x="3539" y="652"/>
                    </a:lnTo>
                    <a:lnTo>
                      <a:pt x="3150" y="837"/>
                    </a:lnTo>
                    <a:lnTo>
                      <a:pt x="2719" y="973"/>
                    </a:lnTo>
                    <a:lnTo>
                      <a:pt x="2266" y="1024"/>
                    </a:lnTo>
                    <a:lnTo>
                      <a:pt x="1813" y="973"/>
                    </a:lnTo>
                    <a:lnTo>
                      <a:pt x="1382" y="837"/>
                    </a:lnTo>
                    <a:lnTo>
                      <a:pt x="993" y="652"/>
                    </a:lnTo>
                    <a:lnTo>
                      <a:pt x="664" y="460"/>
                    </a:lnTo>
                    <a:lnTo>
                      <a:pt x="393" y="282"/>
                    </a:lnTo>
                    <a:lnTo>
                      <a:pt x="180" y="133"/>
                    </a:lnTo>
                    <a:lnTo>
                      <a:pt x="46" y="34"/>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6" name="Freeform 80"/>
              <p:cNvSpPr>
                <a:spLocks noChangeAspect="1" noChangeArrowheads="1"/>
              </p:cNvSpPr>
              <p:nvPr/>
            </p:nvSpPr>
            <p:spPr bwMode="auto">
              <a:xfrm>
                <a:off x="4269" y="1419"/>
                <a:ext cx="444" cy="100"/>
              </a:xfrm>
              <a:custGeom>
                <a:avLst/>
                <a:gdLst>
                  <a:gd name="T0" fmla="*/ 0 w 4533"/>
                  <a:gd name="T1" fmla="*/ 1024 h 1024"/>
                  <a:gd name="T2" fmla="*/ 46 w 4533"/>
                  <a:gd name="T3" fmla="*/ 991 h 1024"/>
                  <a:gd name="T4" fmla="*/ 180 w 4533"/>
                  <a:gd name="T5" fmla="*/ 892 h 1024"/>
                  <a:gd name="T6" fmla="*/ 393 w 4533"/>
                  <a:gd name="T7" fmla="*/ 742 h 1024"/>
                  <a:gd name="T8" fmla="*/ 664 w 4533"/>
                  <a:gd name="T9" fmla="*/ 565 h 1024"/>
                  <a:gd name="T10" fmla="*/ 993 w 4533"/>
                  <a:gd name="T11" fmla="*/ 372 h 1024"/>
                  <a:gd name="T12" fmla="*/ 1382 w 4533"/>
                  <a:gd name="T13" fmla="*/ 188 h 1024"/>
                  <a:gd name="T14" fmla="*/ 1813 w 4533"/>
                  <a:gd name="T15" fmla="*/ 51 h 1024"/>
                  <a:gd name="T16" fmla="*/ 2266 w 4533"/>
                  <a:gd name="T17" fmla="*/ 0 h 1024"/>
                  <a:gd name="T18" fmla="*/ 2719 w 4533"/>
                  <a:gd name="T19" fmla="*/ 51 h 1024"/>
                  <a:gd name="T20" fmla="*/ 3150 w 4533"/>
                  <a:gd name="T21" fmla="*/ 188 h 1024"/>
                  <a:gd name="T22" fmla="*/ 3539 w 4533"/>
                  <a:gd name="T23" fmla="*/ 372 h 1024"/>
                  <a:gd name="T24" fmla="*/ 3868 w 4533"/>
                  <a:gd name="T25" fmla="*/ 565 h 1024"/>
                  <a:gd name="T26" fmla="*/ 4139 w 4533"/>
                  <a:gd name="T27" fmla="*/ 742 h 1024"/>
                  <a:gd name="T28" fmla="*/ 4352 w 4533"/>
                  <a:gd name="T29" fmla="*/ 892 h 1024"/>
                  <a:gd name="T30" fmla="*/ 4486 w 4533"/>
                  <a:gd name="T31" fmla="*/ 991 h 1024"/>
                  <a:gd name="T32" fmla="*/ 4532 w 4533"/>
                  <a:gd name="T33" fmla="*/ 1024 h 1024"/>
                  <a:gd name="T34" fmla="*/ 4533 w 4533"/>
                  <a:gd name="T35"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33" h="1024">
                    <a:moveTo>
                      <a:pt x="0" y="1024"/>
                    </a:moveTo>
                    <a:lnTo>
                      <a:pt x="46" y="991"/>
                    </a:lnTo>
                    <a:lnTo>
                      <a:pt x="180" y="892"/>
                    </a:lnTo>
                    <a:lnTo>
                      <a:pt x="393" y="742"/>
                    </a:lnTo>
                    <a:lnTo>
                      <a:pt x="664" y="565"/>
                    </a:lnTo>
                    <a:lnTo>
                      <a:pt x="993" y="372"/>
                    </a:lnTo>
                    <a:lnTo>
                      <a:pt x="1382" y="188"/>
                    </a:lnTo>
                    <a:lnTo>
                      <a:pt x="1813" y="51"/>
                    </a:lnTo>
                    <a:lnTo>
                      <a:pt x="2266" y="0"/>
                    </a:lnTo>
                    <a:lnTo>
                      <a:pt x="2719" y="51"/>
                    </a:lnTo>
                    <a:lnTo>
                      <a:pt x="3150" y="188"/>
                    </a:lnTo>
                    <a:lnTo>
                      <a:pt x="3539" y="372"/>
                    </a:lnTo>
                    <a:lnTo>
                      <a:pt x="3868" y="565"/>
                    </a:lnTo>
                    <a:lnTo>
                      <a:pt x="4139" y="742"/>
                    </a:lnTo>
                    <a:lnTo>
                      <a:pt x="4352" y="892"/>
                    </a:lnTo>
                    <a:lnTo>
                      <a:pt x="4486" y="991"/>
                    </a:lnTo>
                    <a:lnTo>
                      <a:pt x="4532" y="1024"/>
                    </a:lnTo>
                    <a:lnTo>
                      <a:pt x="4533" y="102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79" name="Freeform 81"/>
            <p:cNvSpPr>
              <a:spLocks noChangeAspect="1" noChangeArrowheads="1"/>
            </p:cNvSpPr>
            <p:nvPr/>
          </p:nvSpPr>
          <p:spPr bwMode="auto">
            <a:xfrm>
              <a:off x="4269" y="1668"/>
              <a:ext cx="444" cy="0"/>
            </a:xfrm>
            <a:custGeom>
              <a:avLst/>
              <a:gdLst>
                <a:gd name="T0" fmla="*/ 4532 w 4532"/>
                <a:gd name="T1" fmla="*/ 0 h 1"/>
                <a:gd name="T2" fmla="*/ 0 w 4532"/>
                <a:gd name="T3" fmla="*/ 0 h 1"/>
                <a:gd name="T4" fmla="*/ 1 w 4532"/>
                <a:gd name="T5" fmla="*/ 0 h 1"/>
              </a:gdLst>
              <a:ahLst/>
              <a:cxnLst>
                <a:cxn ang="0">
                  <a:pos x="T0" y="T1"/>
                </a:cxn>
                <a:cxn ang="0">
                  <a:pos x="T2" y="T3"/>
                </a:cxn>
                <a:cxn ang="0">
                  <a:pos x="T4" y="T5"/>
                </a:cxn>
              </a:cxnLst>
              <a:rect l="0" t="0" r="r" b="b"/>
              <a:pathLst>
                <a:path w="4532" h="1">
                  <a:moveTo>
                    <a:pt x="453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0" name="Freeform 82"/>
            <p:cNvSpPr>
              <a:spLocks noChangeAspect="1" noChangeArrowheads="1"/>
            </p:cNvSpPr>
            <p:nvPr/>
          </p:nvSpPr>
          <p:spPr bwMode="auto">
            <a:xfrm>
              <a:off x="4713" y="1519"/>
              <a:ext cx="1" cy="149"/>
            </a:xfrm>
            <a:custGeom>
              <a:avLst/>
              <a:gdLst>
                <a:gd name="T0" fmla="*/ 0 w 1"/>
                <a:gd name="T1" fmla="*/ 1513 h 1513"/>
                <a:gd name="T2" fmla="*/ 0 w 1"/>
                <a:gd name="T3" fmla="*/ 0 h 1513"/>
                <a:gd name="T4" fmla="*/ 1 w 1"/>
                <a:gd name="T5" fmla="*/ 0 h 1513"/>
              </a:gdLst>
              <a:ahLst/>
              <a:cxnLst>
                <a:cxn ang="0">
                  <a:pos x="T0" y="T1"/>
                </a:cxn>
                <a:cxn ang="0">
                  <a:pos x="T2" y="T3"/>
                </a:cxn>
                <a:cxn ang="0">
                  <a:pos x="T4" y="T5"/>
                </a:cxn>
              </a:cxnLst>
              <a:rect l="0" t="0" r="r" b="b"/>
              <a:pathLst>
                <a:path w="1" h="1513">
                  <a:moveTo>
                    <a:pt x="0" y="151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1" name="Freeform 83"/>
            <p:cNvSpPr>
              <a:spLocks noChangeAspect="1" noChangeArrowheads="1"/>
            </p:cNvSpPr>
            <p:nvPr/>
          </p:nvSpPr>
          <p:spPr bwMode="auto">
            <a:xfrm>
              <a:off x="4269" y="1519"/>
              <a:ext cx="1" cy="149"/>
            </a:xfrm>
            <a:custGeom>
              <a:avLst/>
              <a:gdLst>
                <a:gd name="T0" fmla="*/ 0 w 1"/>
                <a:gd name="T1" fmla="*/ 0 h 1513"/>
                <a:gd name="T2" fmla="*/ 0 w 1"/>
                <a:gd name="T3" fmla="*/ 1513 h 1513"/>
                <a:gd name="T4" fmla="*/ 1 w 1"/>
                <a:gd name="T5" fmla="*/ 1513 h 1513"/>
              </a:gdLst>
              <a:ahLst/>
              <a:cxnLst>
                <a:cxn ang="0">
                  <a:pos x="T0" y="T1"/>
                </a:cxn>
                <a:cxn ang="0">
                  <a:pos x="T2" y="T3"/>
                </a:cxn>
                <a:cxn ang="0">
                  <a:pos x="T4" y="T5"/>
                </a:cxn>
              </a:cxnLst>
              <a:rect l="0" t="0" r="r" b="b"/>
              <a:pathLst>
                <a:path w="1" h="1513">
                  <a:moveTo>
                    <a:pt x="0" y="0"/>
                  </a:moveTo>
                  <a:lnTo>
                    <a:pt x="0" y="1513"/>
                  </a:lnTo>
                  <a:lnTo>
                    <a:pt x="1" y="151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2" name="Freeform 84"/>
            <p:cNvSpPr>
              <a:spLocks noChangeAspect="1" noChangeArrowheads="1"/>
            </p:cNvSpPr>
            <p:nvPr/>
          </p:nvSpPr>
          <p:spPr bwMode="auto">
            <a:xfrm>
              <a:off x="4713" y="779"/>
              <a:ext cx="1" cy="148"/>
            </a:xfrm>
            <a:custGeom>
              <a:avLst/>
              <a:gdLst>
                <a:gd name="T0" fmla="*/ 0 w 1"/>
                <a:gd name="T1" fmla="*/ 1513 h 1513"/>
                <a:gd name="T2" fmla="*/ 0 w 1"/>
                <a:gd name="T3" fmla="*/ 0 h 1513"/>
                <a:gd name="T4" fmla="*/ 1 w 1"/>
                <a:gd name="T5" fmla="*/ 0 h 1513"/>
              </a:gdLst>
              <a:ahLst/>
              <a:cxnLst>
                <a:cxn ang="0">
                  <a:pos x="T0" y="T1"/>
                </a:cxn>
                <a:cxn ang="0">
                  <a:pos x="T2" y="T3"/>
                </a:cxn>
                <a:cxn ang="0">
                  <a:pos x="T4" y="T5"/>
                </a:cxn>
              </a:cxnLst>
              <a:rect l="0" t="0" r="r" b="b"/>
              <a:pathLst>
                <a:path w="1" h="1513">
                  <a:moveTo>
                    <a:pt x="0" y="151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3" name="Freeform 85"/>
            <p:cNvSpPr>
              <a:spLocks noChangeAspect="1" noChangeArrowheads="1"/>
            </p:cNvSpPr>
            <p:nvPr/>
          </p:nvSpPr>
          <p:spPr bwMode="auto">
            <a:xfrm>
              <a:off x="4269" y="779"/>
              <a:ext cx="1" cy="148"/>
            </a:xfrm>
            <a:custGeom>
              <a:avLst/>
              <a:gdLst>
                <a:gd name="T0" fmla="*/ 0 w 1"/>
                <a:gd name="T1" fmla="*/ 0 h 1513"/>
                <a:gd name="T2" fmla="*/ 0 w 1"/>
                <a:gd name="T3" fmla="*/ 1513 h 1513"/>
                <a:gd name="T4" fmla="*/ 1 w 1"/>
                <a:gd name="T5" fmla="*/ 1513 h 1513"/>
              </a:gdLst>
              <a:ahLst/>
              <a:cxnLst>
                <a:cxn ang="0">
                  <a:pos x="T0" y="T1"/>
                </a:cxn>
                <a:cxn ang="0">
                  <a:pos x="T2" y="T3"/>
                </a:cxn>
                <a:cxn ang="0">
                  <a:pos x="T4" y="T5"/>
                </a:cxn>
              </a:cxnLst>
              <a:rect l="0" t="0" r="r" b="b"/>
              <a:pathLst>
                <a:path w="1" h="1513">
                  <a:moveTo>
                    <a:pt x="0" y="0"/>
                  </a:moveTo>
                  <a:lnTo>
                    <a:pt x="0" y="1513"/>
                  </a:lnTo>
                  <a:lnTo>
                    <a:pt x="1" y="151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4" name="Freeform 86"/>
            <p:cNvSpPr>
              <a:spLocks noChangeAspect="1" noChangeArrowheads="1"/>
            </p:cNvSpPr>
            <p:nvPr/>
          </p:nvSpPr>
          <p:spPr bwMode="auto">
            <a:xfrm>
              <a:off x="4048" y="927"/>
              <a:ext cx="221" cy="0"/>
            </a:xfrm>
            <a:custGeom>
              <a:avLst/>
              <a:gdLst>
                <a:gd name="T0" fmla="*/ 2266 w 2266"/>
                <a:gd name="T1" fmla="*/ 0 h 1"/>
                <a:gd name="T2" fmla="*/ 0 w 2266"/>
                <a:gd name="T3" fmla="*/ 0 h 1"/>
                <a:gd name="T4" fmla="*/ 1 w 2266"/>
                <a:gd name="T5" fmla="*/ 0 h 1"/>
              </a:gdLst>
              <a:ahLst/>
              <a:cxnLst>
                <a:cxn ang="0">
                  <a:pos x="T0" y="T1"/>
                </a:cxn>
                <a:cxn ang="0">
                  <a:pos x="T2" y="T3"/>
                </a:cxn>
                <a:cxn ang="0">
                  <a:pos x="T4" y="T5"/>
                </a:cxn>
              </a:cxnLst>
              <a:rect l="0" t="0" r="r" b="b"/>
              <a:pathLst>
                <a:path w="2266" h="1">
                  <a:moveTo>
                    <a:pt x="2266"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5" name="Freeform 87"/>
            <p:cNvSpPr>
              <a:spLocks noChangeAspect="1" noChangeArrowheads="1"/>
            </p:cNvSpPr>
            <p:nvPr/>
          </p:nvSpPr>
          <p:spPr bwMode="auto">
            <a:xfrm>
              <a:off x="4713" y="927"/>
              <a:ext cx="222" cy="0"/>
            </a:xfrm>
            <a:custGeom>
              <a:avLst/>
              <a:gdLst>
                <a:gd name="T0" fmla="*/ 2265 w 2265"/>
                <a:gd name="T1" fmla="*/ 0 h 1"/>
                <a:gd name="T2" fmla="*/ 0 w 2265"/>
                <a:gd name="T3" fmla="*/ 0 h 1"/>
                <a:gd name="T4" fmla="*/ 1 w 2265"/>
                <a:gd name="T5" fmla="*/ 0 h 1"/>
              </a:gdLst>
              <a:ahLst/>
              <a:cxnLst>
                <a:cxn ang="0">
                  <a:pos x="T0" y="T1"/>
                </a:cxn>
                <a:cxn ang="0">
                  <a:pos x="T2" y="T3"/>
                </a:cxn>
                <a:cxn ang="0">
                  <a:pos x="T4" y="T5"/>
                </a:cxn>
              </a:cxnLst>
              <a:rect l="0" t="0" r="r" b="b"/>
              <a:pathLst>
                <a:path w="2265" h="1">
                  <a:moveTo>
                    <a:pt x="2265"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6" name="Freeform 88"/>
            <p:cNvSpPr>
              <a:spLocks noChangeAspect="1" noChangeArrowheads="1"/>
            </p:cNvSpPr>
            <p:nvPr/>
          </p:nvSpPr>
          <p:spPr bwMode="auto">
            <a:xfrm>
              <a:off x="4713" y="1519"/>
              <a:ext cx="222" cy="1"/>
            </a:xfrm>
            <a:custGeom>
              <a:avLst/>
              <a:gdLst>
                <a:gd name="T0" fmla="*/ 0 w 2266"/>
                <a:gd name="T1" fmla="*/ 0 h 1"/>
                <a:gd name="T2" fmla="*/ 2265 w 2266"/>
                <a:gd name="T3" fmla="*/ 0 h 1"/>
                <a:gd name="T4" fmla="*/ 2266 w 2266"/>
                <a:gd name="T5" fmla="*/ 0 h 1"/>
              </a:gdLst>
              <a:ahLst/>
              <a:cxnLst>
                <a:cxn ang="0">
                  <a:pos x="T0" y="T1"/>
                </a:cxn>
                <a:cxn ang="0">
                  <a:pos x="T2" y="T3"/>
                </a:cxn>
                <a:cxn ang="0">
                  <a:pos x="T4" y="T5"/>
                </a:cxn>
              </a:cxnLst>
              <a:rect l="0" t="0" r="r" b="b"/>
              <a:pathLst>
                <a:path w="2266" h="1">
                  <a:moveTo>
                    <a:pt x="0" y="0"/>
                  </a:moveTo>
                  <a:lnTo>
                    <a:pt x="2265" y="0"/>
                  </a:lnTo>
                  <a:lnTo>
                    <a:pt x="226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7" name="Freeform 89"/>
            <p:cNvSpPr>
              <a:spLocks noChangeAspect="1" noChangeArrowheads="1"/>
            </p:cNvSpPr>
            <p:nvPr/>
          </p:nvSpPr>
          <p:spPr bwMode="auto">
            <a:xfrm>
              <a:off x="4048" y="1519"/>
              <a:ext cx="222" cy="1"/>
            </a:xfrm>
            <a:custGeom>
              <a:avLst/>
              <a:gdLst>
                <a:gd name="T0" fmla="*/ 0 w 2267"/>
                <a:gd name="T1" fmla="*/ 0 h 1"/>
                <a:gd name="T2" fmla="*/ 2266 w 2267"/>
                <a:gd name="T3" fmla="*/ 0 h 1"/>
                <a:gd name="T4" fmla="*/ 2267 w 2267"/>
                <a:gd name="T5" fmla="*/ 0 h 1"/>
              </a:gdLst>
              <a:ahLst/>
              <a:cxnLst>
                <a:cxn ang="0">
                  <a:pos x="T0" y="T1"/>
                </a:cxn>
                <a:cxn ang="0">
                  <a:pos x="T2" y="T3"/>
                </a:cxn>
                <a:cxn ang="0">
                  <a:pos x="T4" y="T5"/>
                </a:cxn>
              </a:cxnLst>
              <a:rect l="0" t="0" r="r" b="b"/>
              <a:pathLst>
                <a:path w="2267" h="1">
                  <a:moveTo>
                    <a:pt x="0" y="0"/>
                  </a:moveTo>
                  <a:lnTo>
                    <a:pt x="2266" y="0"/>
                  </a:lnTo>
                  <a:lnTo>
                    <a:pt x="2267"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8" name="Freeform 90"/>
            <p:cNvSpPr>
              <a:spLocks noChangeAspect="1" noChangeArrowheads="1"/>
            </p:cNvSpPr>
            <p:nvPr/>
          </p:nvSpPr>
          <p:spPr bwMode="auto">
            <a:xfrm>
              <a:off x="4048" y="1845"/>
              <a:ext cx="1" cy="295"/>
            </a:xfrm>
            <a:custGeom>
              <a:avLst/>
              <a:gdLst>
                <a:gd name="T0" fmla="*/ 0 w 1"/>
                <a:gd name="T1" fmla="*/ 0 h 3024"/>
                <a:gd name="T2" fmla="*/ 0 w 1"/>
                <a:gd name="T3" fmla="*/ 3024 h 3024"/>
                <a:gd name="T4" fmla="*/ 1 w 1"/>
                <a:gd name="T5" fmla="*/ 3024 h 3024"/>
              </a:gdLst>
              <a:ahLst/>
              <a:cxnLst>
                <a:cxn ang="0">
                  <a:pos x="T0" y="T1"/>
                </a:cxn>
                <a:cxn ang="0">
                  <a:pos x="T2" y="T3"/>
                </a:cxn>
                <a:cxn ang="0">
                  <a:pos x="T4" y="T5"/>
                </a:cxn>
              </a:cxnLst>
              <a:rect l="0" t="0" r="r" b="b"/>
              <a:pathLst>
                <a:path w="1" h="3024">
                  <a:moveTo>
                    <a:pt x="0" y="0"/>
                  </a:moveTo>
                  <a:lnTo>
                    <a:pt x="0" y="3024"/>
                  </a:lnTo>
                  <a:lnTo>
                    <a:pt x="1" y="302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9" name="Freeform 91"/>
            <p:cNvSpPr>
              <a:spLocks noChangeAspect="1" noChangeArrowheads="1"/>
            </p:cNvSpPr>
            <p:nvPr/>
          </p:nvSpPr>
          <p:spPr bwMode="auto">
            <a:xfrm>
              <a:off x="4048" y="2140"/>
              <a:ext cx="1" cy="296"/>
            </a:xfrm>
            <a:custGeom>
              <a:avLst/>
              <a:gdLst>
                <a:gd name="T0" fmla="*/ 0 w 1"/>
                <a:gd name="T1" fmla="*/ 0 h 3025"/>
                <a:gd name="T2" fmla="*/ 0 w 1"/>
                <a:gd name="T3" fmla="*/ 3025 h 3025"/>
                <a:gd name="T4" fmla="*/ 1 w 1"/>
                <a:gd name="T5" fmla="*/ 3025 h 3025"/>
              </a:gdLst>
              <a:ahLst/>
              <a:cxnLst>
                <a:cxn ang="0">
                  <a:pos x="T0" y="T1"/>
                </a:cxn>
                <a:cxn ang="0">
                  <a:pos x="T2" y="T3"/>
                </a:cxn>
                <a:cxn ang="0">
                  <a:pos x="T4" y="T5"/>
                </a:cxn>
              </a:cxnLst>
              <a:rect l="0" t="0" r="r" b="b"/>
              <a:pathLst>
                <a:path w="1" h="3025">
                  <a:moveTo>
                    <a:pt x="0" y="0"/>
                  </a:moveTo>
                  <a:lnTo>
                    <a:pt x="0" y="3025"/>
                  </a:lnTo>
                  <a:lnTo>
                    <a:pt x="1" y="302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0" name="Freeform 92"/>
            <p:cNvSpPr>
              <a:spLocks noChangeAspect="1" noChangeArrowheads="1"/>
            </p:cNvSpPr>
            <p:nvPr/>
          </p:nvSpPr>
          <p:spPr bwMode="auto">
            <a:xfrm>
              <a:off x="4935" y="1845"/>
              <a:ext cx="1" cy="295"/>
            </a:xfrm>
            <a:custGeom>
              <a:avLst/>
              <a:gdLst>
                <a:gd name="T0" fmla="*/ 0 w 1"/>
                <a:gd name="T1" fmla="*/ 0 h 3024"/>
                <a:gd name="T2" fmla="*/ 0 w 1"/>
                <a:gd name="T3" fmla="*/ 3024 h 3024"/>
                <a:gd name="T4" fmla="*/ 1 w 1"/>
                <a:gd name="T5" fmla="*/ 3024 h 3024"/>
              </a:gdLst>
              <a:ahLst/>
              <a:cxnLst>
                <a:cxn ang="0">
                  <a:pos x="T0" y="T1"/>
                </a:cxn>
                <a:cxn ang="0">
                  <a:pos x="T2" y="T3"/>
                </a:cxn>
                <a:cxn ang="0">
                  <a:pos x="T4" y="T5"/>
                </a:cxn>
              </a:cxnLst>
              <a:rect l="0" t="0" r="r" b="b"/>
              <a:pathLst>
                <a:path w="1" h="3024">
                  <a:moveTo>
                    <a:pt x="0" y="0"/>
                  </a:moveTo>
                  <a:lnTo>
                    <a:pt x="0" y="3024"/>
                  </a:lnTo>
                  <a:lnTo>
                    <a:pt x="1" y="302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1" name="Freeform 93"/>
            <p:cNvSpPr>
              <a:spLocks noChangeAspect="1" noChangeArrowheads="1"/>
            </p:cNvSpPr>
            <p:nvPr/>
          </p:nvSpPr>
          <p:spPr bwMode="auto">
            <a:xfrm>
              <a:off x="4935" y="2140"/>
              <a:ext cx="1" cy="296"/>
            </a:xfrm>
            <a:custGeom>
              <a:avLst/>
              <a:gdLst>
                <a:gd name="T0" fmla="*/ 0 w 1"/>
                <a:gd name="T1" fmla="*/ 0 h 3025"/>
                <a:gd name="T2" fmla="*/ 0 w 1"/>
                <a:gd name="T3" fmla="*/ 3025 h 3025"/>
                <a:gd name="T4" fmla="*/ 1 w 1"/>
                <a:gd name="T5" fmla="*/ 3025 h 3025"/>
              </a:gdLst>
              <a:ahLst/>
              <a:cxnLst>
                <a:cxn ang="0">
                  <a:pos x="T0" y="T1"/>
                </a:cxn>
                <a:cxn ang="0">
                  <a:pos x="T2" y="T3"/>
                </a:cxn>
                <a:cxn ang="0">
                  <a:pos x="T4" y="T5"/>
                </a:cxn>
              </a:cxnLst>
              <a:rect l="0" t="0" r="r" b="b"/>
              <a:pathLst>
                <a:path w="1" h="3025">
                  <a:moveTo>
                    <a:pt x="0" y="0"/>
                  </a:moveTo>
                  <a:lnTo>
                    <a:pt x="0" y="3025"/>
                  </a:lnTo>
                  <a:lnTo>
                    <a:pt x="1" y="302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2" name="Freeform 94"/>
            <p:cNvSpPr>
              <a:spLocks noChangeAspect="1" noChangeArrowheads="1"/>
            </p:cNvSpPr>
            <p:nvPr/>
          </p:nvSpPr>
          <p:spPr bwMode="auto">
            <a:xfrm>
              <a:off x="4269" y="1918"/>
              <a:ext cx="444" cy="444"/>
            </a:xfrm>
            <a:custGeom>
              <a:avLst/>
              <a:gdLst>
                <a:gd name="T0" fmla="*/ 4532 w 4533"/>
                <a:gd name="T1" fmla="*/ 2268 h 4537"/>
                <a:gd name="T2" fmla="*/ 4421 w 4533"/>
                <a:gd name="T3" fmla="*/ 1568 h 4537"/>
                <a:gd name="T4" fmla="*/ 4099 w 4533"/>
                <a:gd name="T5" fmla="*/ 935 h 4537"/>
                <a:gd name="T6" fmla="*/ 3598 w 4533"/>
                <a:gd name="T7" fmla="*/ 433 h 4537"/>
                <a:gd name="T8" fmla="*/ 2966 w 4533"/>
                <a:gd name="T9" fmla="*/ 111 h 4537"/>
                <a:gd name="T10" fmla="*/ 2266 w 4533"/>
                <a:gd name="T11" fmla="*/ 0 h 4537"/>
                <a:gd name="T12" fmla="*/ 1566 w 4533"/>
                <a:gd name="T13" fmla="*/ 111 h 4537"/>
                <a:gd name="T14" fmla="*/ 934 w 4533"/>
                <a:gd name="T15" fmla="*/ 433 h 4537"/>
                <a:gd name="T16" fmla="*/ 433 w 4533"/>
                <a:gd name="T17" fmla="*/ 935 h 4537"/>
                <a:gd name="T18" fmla="*/ 111 w 4533"/>
                <a:gd name="T19" fmla="*/ 1568 h 4537"/>
                <a:gd name="T20" fmla="*/ 0 w 4533"/>
                <a:gd name="T21" fmla="*/ 2268 h 4537"/>
                <a:gd name="T22" fmla="*/ 111 w 4533"/>
                <a:gd name="T23" fmla="*/ 2969 h 4537"/>
                <a:gd name="T24" fmla="*/ 433 w 4533"/>
                <a:gd name="T25" fmla="*/ 3601 h 4537"/>
                <a:gd name="T26" fmla="*/ 934 w 4533"/>
                <a:gd name="T27" fmla="*/ 4104 h 4537"/>
                <a:gd name="T28" fmla="*/ 1566 w 4533"/>
                <a:gd name="T29" fmla="*/ 4426 h 4537"/>
                <a:gd name="T30" fmla="*/ 2266 w 4533"/>
                <a:gd name="T31" fmla="*/ 4537 h 4537"/>
                <a:gd name="T32" fmla="*/ 2966 w 4533"/>
                <a:gd name="T33" fmla="*/ 4426 h 4537"/>
                <a:gd name="T34" fmla="*/ 3598 w 4533"/>
                <a:gd name="T35" fmla="*/ 4104 h 4537"/>
                <a:gd name="T36" fmla="*/ 4099 w 4533"/>
                <a:gd name="T37" fmla="*/ 3601 h 4537"/>
                <a:gd name="T38" fmla="*/ 4421 w 4533"/>
                <a:gd name="T39" fmla="*/ 2969 h 4537"/>
                <a:gd name="T40" fmla="*/ 4532 w 4533"/>
                <a:gd name="T41" fmla="*/ 2268 h 4537"/>
                <a:gd name="T42" fmla="*/ 4533 w 4533"/>
                <a:gd name="T43" fmla="*/ 2268 h 4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33" h="4537">
                  <a:moveTo>
                    <a:pt x="4532" y="2268"/>
                  </a:moveTo>
                  <a:lnTo>
                    <a:pt x="4421" y="1568"/>
                  </a:lnTo>
                  <a:lnTo>
                    <a:pt x="4099" y="935"/>
                  </a:lnTo>
                  <a:lnTo>
                    <a:pt x="3598" y="433"/>
                  </a:lnTo>
                  <a:lnTo>
                    <a:pt x="2966" y="111"/>
                  </a:lnTo>
                  <a:lnTo>
                    <a:pt x="2266" y="0"/>
                  </a:lnTo>
                  <a:lnTo>
                    <a:pt x="1566" y="111"/>
                  </a:lnTo>
                  <a:lnTo>
                    <a:pt x="934" y="433"/>
                  </a:lnTo>
                  <a:lnTo>
                    <a:pt x="433" y="935"/>
                  </a:lnTo>
                  <a:lnTo>
                    <a:pt x="111" y="1568"/>
                  </a:lnTo>
                  <a:lnTo>
                    <a:pt x="0" y="2268"/>
                  </a:lnTo>
                  <a:lnTo>
                    <a:pt x="111" y="2969"/>
                  </a:lnTo>
                  <a:lnTo>
                    <a:pt x="433" y="3601"/>
                  </a:lnTo>
                  <a:lnTo>
                    <a:pt x="934" y="4104"/>
                  </a:lnTo>
                  <a:lnTo>
                    <a:pt x="1566" y="4426"/>
                  </a:lnTo>
                  <a:lnTo>
                    <a:pt x="2266" y="4537"/>
                  </a:lnTo>
                  <a:lnTo>
                    <a:pt x="2966" y="4426"/>
                  </a:lnTo>
                  <a:lnTo>
                    <a:pt x="3598" y="4104"/>
                  </a:lnTo>
                  <a:lnTo>
                    <a:pt x="4099" y="3601"/>
                  </a:lnTo>
                  <a:lnTo>
                    <a:pt x="4421" y="2969"/>
                  </a:lnTo>
                  <a:lnTo>
                    <a:pt x="4532" y="2268"/>
                  </a:lnTo>
                  <a:lnTo>
                    <a:pt x="4533" y="226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3" name="Freeform 95"/>
            <p:cNvSpPr>
              <a:spLocks noChangeAspect="1" noChangeArrowheads="1"/>
            </p:cNvSpPr>
            <p:nvPr/>
          </p:nvSpPr>
          <p:spPr bwMode="auto">
            <a:xfrm>
              <a:off x="4048" y="1845"/>
              <a:ext cx="887" cy="0"/>
            </a:xfrm>
            <a:custGeom>
              <a:avLst/>
              <a:gdLst>
                <a:gd name="T0" fmla="*/ 9063 w 9063"/>
                <a:gd name="T1" fmla="*/ 0 h 1"/>
                <a:gd name="T2" fmla="*/ 0 w 9063"/>
                <a:gd name="T3" fmla="*/ 0 h 1"/>
                <a:gd name="T4" fmla="*/ 1 w 9063"/>
                <a:gd name="T5" fmla="*/ 0 h 1"/>
              </a:gdLst>
              <a:ahLst/>
              <a:cxnLst>
                <a:cxn ang="0">
                  <a:pos x="T0" y="T1"/>
                </a:cxn>
                <a:cxn ang="0">
                  <a:pos x="T2" y="T3"/>
                </a:cxn>
                <a:cxn ang="0">
                  <a:pos x="T4" y="T5"/>
                </a:cxn>
              </a:cxnLst>
              <a:rect l="0" t="0" r="r" b="b"/>
              <a:pathLst>
                <a:path w="9063" h="1">
                  <a:moveTo>
                    <a:pt x="9063"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4" name="Freeform 96"/>
            <p:cNvSpPr>
              <a:spLocks noChangeAspect="1" noChangeArrowheads="1"/>
            </p:cNvSpPr>
            <p:nvPr/>
          </p:nvSpPr>
          <p:spPr bwMode="auto">
            <a:xfrm>
              <a:off x="4048" y="2436"/>
              <a:ext cx="887" cy="1"/>
            </a:xfrm>
            <a:custGeom>
              <a:avLst/>
              <a:gdLst>
                <a:gd name="T0" fmla="*/ 0 w 9064"/>
                <a:gd name="T1" fmla="*/ 0 h 1"/>
                <a:gd name="T2" fmla="*/ 9063 w 9064"/>
                <a:gd name="T3" fmla="*/ 0 h 1"/>
                <a:gd name="T4" fmla="*/ 9064 w 9064"/>
                <a:gd name="T5" fmla="*/ 0 h 1"/>
              </a:gdLst>
              <a:ahLst/>
              <a:cxnLst>
                <a:cxn ang="0">
                  <a:pos x="T0" y="T1"/>
                </a:cxn>
                <a:cxn ang="0">
                  <a:pos x="T2" y="T3"/>
                </a:cxn>
                <a:cxn ang="0">
                  <a:pos x="T4" y="T5"/>
                </a:cxn>
              </a:cxnLst>
              <a:rect l="0" t="0" r="r" b="b"/>
              <a:pathLst>
                <a:path w="9064" h="1">
                  <a:moveTo>
                    <a:pt x="0" y="0"/>
                  </a:moveTo>
                  <a:lnTo>
                    <a:pt x="9063" y="0"/>
                  </a:lnTo>
                  <a:lnTo>
                    <a:pt x="906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5" name="Freeform 97"/>
            <p:cNvSpPr>
              <a:spLocks noChangeAspect="1" noChangeArrowheads="1"/>
            </p:cNvSpPr>
            <p:nvPr/>
          </p:nvSpPr>
          <p:spPr bwMode="auto">
            <a:xfrm>
              <a:off x="3988" y="1223"/>
              <a:ext cx="90" cy="1"/>
            </a:xfrm>
            <a:custGeom>
              <a:avLst/>
              <a:gdLst>
                <a:gd name="T0" fmla="*/ 0 w 916"/>
                <a:gd name="T1" fmla="*/ 0 h 1"/>
                <a:gd name="T2" fmla="*/ 915 w 916"/>
                <a:gd name="T3" fmla="*/ 0 h 1"/>
                <a:gd name="T4" fmla="*/ 916 w 916"/>
                <a:gd name="T5" fmla="*/ 0 h 1"/>
              </a:gdLst>
              <a:ahLst/>
              <a:cxnLst>
                <a:cxn ang="0">
                  <a:pos x="T0" y="T1"/>
                </a:cxn>
                <a:cxn ang="0">
                  <a:pos x="T2" y="T3"/>
                </a:cxn>
                <a:cxn ang="0">
                  <a:pos x="T4" y="T5"/>
                </a:cxn>
              </a:cxnLst>
              <a:rect l="0" t="0" r="r" b="b"/>
              <a:pathLst>
                <a:path w="916" h="1">
                  <a:moveTo>
                    <a:pt x="0" y="0"/>
                  </a:moveTo>
                  <a:lnTo>
                    <a:pt x="915" y="0"/>
                  </a:lnTo>
                  <a:lnTo>
                    <a:pt x="916"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6" name="Freeform 98"/>
            <p:cNvSpPr>
              <a:spLocks noChangeAspect="1" noChangeArrowheads="1"/>
            </p:cNvSpPr>
            <p:nvPr/>
          </p:nvSpPr>
          <p:spPr bwMode="auto">
            <a:xfrm>
              <a:off x="4102" y="1223"/>
              <a:ext cx="23" cy="1"/>
            </a:xfrm>
            <a:custGeom>
              <a:avLst/>
              <a:gdLst>
                <a:gd name="T0" fmla="*/ 0 w 242"/>
                <a:gd name="T1" fmla="*/ 0 h 1"/>
                <a:gd name="T2" fmla="*/ 241 w 242"/>
                <a:gd name="T3" fmla="*/ 0 h 1"/>
                <a:gd name="T4" fmla="*/ 242 w 242"/>
                <a:gd name="T5" fmla="*/ 0 h 1"/>
              </a:gdLst>
              <a:ahLst/>
              <a:cxnLst>
                <a:cxn ang="0">
                  <a:pos x="T0" y="T1"/>
                </a:cxn>
                <a:cxn ang="0">
                  <a:pos x="T2" y="T3"/>
                </a:cxn>
                <a:cxn ang="0">
                  <a:pos x="T4" y="T5"/>
                </a:cxn>
              </a:cxnLst>
              <a:rect l="0" t="0" r="r" b="b"/>
              <a:pathLst>
                <a:path w="242" h="1">
                  <a:moveTo>
                    <a:pt x="0" y="0"/>
                  </a:moveTo>
                  <a:lnTo>
                    <a:pt x="241" y="0"/>
                  </a:lnTo>
                  <a:lnTo>
                    <a:pt x="24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7" name="Freeform 99"/>
            <p:cNvSpPr>
              <a:spLocks noChangeAspect="1" noChangeArrowheads="1"/>
            </p:cNvSpPr>
            <p:nvPr/>
          </p:nvSpPr>
          <p:spPr bwMode="auto">
            <a:xfrm>
              <a:off x="4149" y="1223"/>
              <a:ext cx="117" cy="1"/>
            </a:xfrm>
            <a:custGeom>
              <a:avLst/>
              <a:gdLst>
                <a:gd name="T0" fmla="*/ 0 w 1200"/>
                <a:gd name="T1" fmla="*/ 0 h 1"/>
                <a:gd name="T2" fmla="*/ 1199 w 1200"/>
                <a:gd name="T3" fmla="*/ 0 h 1"/>
                <a:gd name="T4" fmla="*/ 1200 w 1200"/>
                <a:gd name="T5" fmla="*/ 0 h 1"/>
              </a:gdLst>
              <a:ahLst/>
              <a:cxnLst>
                <a:cxn ang="0">
                  <a:pos x="T0" y="T1"/>
                </a:cxn>
                <a:cxn ang="0">
                  <a:pos x="T2" y="T3"/>
                </a:cxn>
                <a:cxn ang="0">
                  <a:pos x="T4" y="T5"/>
                </a:cxn>
              </a:cxnLst>
              <a:rect l="0" t="0" r="r" b="b"/>
              <a:pathLst>
                <a:path w="1200" h="1">
                  <a:moveTo>
                    <a:pt x="0" y="0"/>
                  </a:moveTo>
                  <a:lnTo>
                    <a:pt x="1199" y="0"/>
                  </a:lnTo>
                  <a:lnTo>
                    <a:pt x="1200"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8" name="Freeform 100"/>
            <p:cNvSpPr>
              <a:spLocks noChangeAspect="1" noChangeArrowheads="1"/>
            </p:cNvSpPr>
            <p:nvPr/>
          </p:nvSpPr>
          <p:spPr bwMode="auto">
            <a:xfrm>
              <a:off x="4289" y="1223"/>
              <a:ext cx="23" cy="1"/>
            </a:xfrm>
            <a:custGeom>
              <a:avLst/>
              <a:gdLst>
                <a:gd name="T0" fmla="*/ 0 w 240"/>
                <a:gd name="T1" fmla="*/ 0 h 1"/>
                <a:gd name="T2" fmla="*/ 239 w 240"/>
                <a:gd name="T3" fmla="*/ 0 h 1"/>
                <a:gd name="T4" fmla="*/ 240 w 240"/>
                <a:gd name="T5" fmla="*/ 0 h 1"/>
              </a:gdLst>
              <a:ahLst/>
              <a:cxnLst>
                <a:cxn ang="0">
                  <a:pos x="T0" y="T1"/>
                </a:cxn>
                <a:cxn ang="0">
                  <a:pos x="T2" y="T3"/>
                </a:cxn>
                <a:cxn ang="0">
                  <a:pos x="T4" y="T5"/>
                </a:cxn>
              </a:cxnLst>
              <a:rect l="0" t="0" r="r" b="b"/>
              <a:pathLst>
                <a:path w="240" h="1">
                  <a:moveTo>
                    <a:pt x="0" y="0"/>
                  </a:moveTo>
                  <a:lnTo>
                    <a:pt x="239" y="0"/>
                  </a:lnTo>
                  <a:lnTo>
                    <a:pt x="240"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9" name="Freeform 101"/>
            <p:cNvSpPr>
              <a:spLocks noChangeAspect="1" noChangeArrowheads="1"/>
            </p:cNvSpPr>
            <p:nvPr/>
          </p:nvSpPr>
          <p:spPr bwMode="auto">
            <a:xfrm>
              <a:off x="4336" y="1223"/>
              <a:ext cx="117" cy="1"/>
            </a:xfrm>
            <a:custGeom>
              <a:avLst/>
              <a:gdLst>
                <a:gd name="T0" fmla="*/ 0 w 1199"/>
                <a:gd name="T1" fmla="*/ 0 h 1"/>
                <a:gd name="T2" fmla="*/ 1198 w 1199"/>
                <a:gd name="T3" fmla="*/ 0 h 1"/>
                <a:gd name="T4" fmla="*/ 1199 w 1199"/>
                <a:gd name="T5" fmla="*/ 0 h 1"/>
              </a:gdLst>
              <a:ahLst/>
              <a:cxnLst>
                <a:cxn ang="0">
                  <a:pos x="T0" y="T1"/>
                </a:cxn>
                <a:cxn ang="0">
                  <a:pos x="T2" y="T3"/>
                </a:cxn>
                <a:cxn ang="0">
                  <a:pos x="T4" y="T5"/>
                </a:cxn>
              </a:cxnLst>
              <a:rect l="0" t="0" r="r" b="b"/>
              <a:pathLst>
                <a:path w="1199" h="1">
                  <a:moveTo>
                    <a:pt x="0" y="0"/>
                  </a:moveTo>
                  <a:lnTo>
                    <a:pt x="1198" y="0"/>
                  </a:lnTo>
                  <a:lnTo>
                    <a:pt x="1199"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0" name="Freeform 102"/>
            <p:cNvSpPr>
              <a:spLocks noChangeAspect="1" noChangeArrowheads="1"/>
            </p:cNvSpPr>
            <p:nvPr/>
          </p:nvSpPr>
          <p:spPr bwMode="auto">
            <a:xfrm>
              <a:off x="4476" y="1223"/>
              <a:ext cx="24" cy="1"/>
            </a:xfrm>
            <a:custGeom>
              <a:avLst/>
              <a:gdLst>
                <a:gd name="T0" fmla="*/ 0 w 241"/>
                <a:gd name="T1" fmla="*/ 0 h 1"/>
                <a:gd name="T2" fmla="*/ 240 w 241"/>
                <a:gd name="T3" fmla="*/ 0 h 1"/>
                <a:gd name="T4" fmla="*/ 241 w 241"/>
                <a:gd name="T5" fmla="*/ 0 h 1"/>
              </a:gdLst>
              <a:ahLst/>
              <a:cxnLst>
                <a:cxn ang="0">
                  <a:pos x="T0" y="T1"/>
                </a:cxn>
                <a:cxn ang="0">
                  <a:pos x="T2" y="T3"/>
                </a:cxn>
                <a:cxn ang="0">
                  <a:pos x="T4" y="T5"/>
                </a:cxn>
              </a:cxnLst>
              <a:rect l="0" t="0" r="r" b="b"/>
              <a:pathLst>
                <a:path w="241" h="1">
                  <a:moveTo>
                    <a:pt x="0" y="0"/>
                  </a:moveTo>
                  <a:lnTo>
                    <a:pt x="240" y="0"/>
                  </a:lnTo>
                  <a:lnTo>
                    <a:pt x="24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1" name="Freeform 103"/>
            <p:cNvSpPr>
              <a:spLocks noChangeAspect="1" noChangeArrowheads="1"/>
            </p:cNvSpPr>
            <p:nvPr/>
          </p:nvSpPr>
          <p:spPr bwMode="auto">
            <a:xfrm>
              <a:off x="4523" y="1223"/>
              <a:ext cx="118" cy="1"/>
            </a:xfrm>
            <a:custGeom>
              <a:avLst/>
              <a:gdLst>
                <a:gd name="T0" fmla="*/ 0 w 1200"/>
                <a:gd name="T1" fmla="*/ 0 h 1"/>
                <a:gd name="T2" fmla="*/ 1199 w 1200"/>
                <a:gd name="T3" fmla="*/ 0 h 1"/>
                <a:gd name="T4" fmla="*/ 1200 w 1200"/>
                <a:gd name="T5" fmla="*/ 0 h 1"/>
              </a:gdLst>
              <a:ahLst/>
              <a:cxnLst>
                <a:cxn ang="0">
                  <a:pos x="T0" y="T1"/>
                </a:cxn>
                <a:cxn ang="0">
                  <a:pos x="T2" y="T3"/>
                </a:cxn>
                <a:cxn ang="0">
                  <a:pos x="T4" y="T5"/>
                </a:cxn>
              </a:cxnLst>
              <a:rect l="0" t="0" r="r" b="b"/>
              <a:pathLst>
                <a:path w="1200" h="1">
                  <a:moveTo>
                    <a:pt x="0" y="0"/>
                  </a:moveTo>
                  <a:lnTo>
                    <a:pt x="1199" y="0"/>
                  </a:lnTo>
                  <a:lnTo>
                    <a:pt x="1200"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2" name="Freeform 104"/>
            <p:cNvSpPr>
              <a:spLocks noChangeAspect="1" noChangeArrowheads="1"/>
            </p:cNvSpPr>
            <p:nvPr/>
          </p:nvSpPr>
          <p:spPr bwMode="auto">
            <a:xfrm>
              <a:off x="4664" y="1223"/>
              <a:ext cx="24" cy="1"/>
            </a:xfrm>
            <a:custGeom>
              <a:avLst/>
              <a:gdLst>
                <a:gd name="T0" fmla="*/ 0 w 240"/>
                <a:gd name="T1" fmla="*/ 0 h 1"/>
                <a:gd name="T2" fmla="*/ 239 w 240"/>
                <a:gd name="T3" fmla="*/ 0 h 1"/>
                <a:gd name="T4" fmla="*/ 240 w 240"/>
                <a:gd name="T5" fmla="*/ 0 h 1"/>
              </a:gdLst>
              <a:ahLst/>
              <a:cxnLst>
                <a:cxn ang="0">
                  <a:pos x="T0" y="T1"/>
                </a:cxn>
                <a:cxn ang="0">
                  <a:pos x="T2" y="T3"/>
                </a:cxn>
                <a:cxn ang="0">
                  <a:pos x="T4" y="T5"/>
                </a:cxn>
              </a:cxnLst>
              <a:rect l="0" t="0" r="r" b="b"/>
              <a:pathLst>
                <a:path w="240" h="1">
                  <a:moveTo>
                    <a:pt x="0" y="0"/>
                  </a:moveTo>
                  <a:lnTo>
                    <a:pt x="239" y="0"/>
                  </a:lnTo>
                  <a:lnTo>
                    <a:pt x="240"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3" name="Freeform 105"/>
            <p:cNvSpPr>
              <a:spLocks noChangeAspect="1" noChangeArrowheads="1"/>
            </p:cNvSpPr>
            <p:nvPr/>
          </p:nvSpPr>
          <p:spPr bwMode="auto">
            <a:xfrm>
              <a:off x="4711" y="1223"/>
              <a:ext cx="118" cy="1"/>
            </a:xfrm>
            <a:custGeom>
              <a:avLst/>
              <a:gdLst>
                <a:gd name="T0" fmla="*/ 0 w 1200"/>
                <a:gd name="T1" fmla="*/ 0 h 1"/>
                <a:gd name="T2" fmla="*/ 1199 w 1200"/>
                <a:gd name="T3" fmla="*/ 0 h 1"/>
                <a:gd name="T4" fmla="*/ 1200 w 1200"/>
                <a:gd name="T5" fmla="*/ 0 h 1"/>
              </a:gdLst>
              <a:ahLst/>
              <a:cxnLst>
                <a:cxn ang="0">
                  <a:pos x="T0" y="T1"/>
                </a:cxn>
                <a:cxn ang="0">
                  <a:pos x="T2" y="T3"/>
                </a:cxn>
                <a:cxn ang="0">
                  <a:pos x="T4" y="T5"/>
                </a:cxn>
              </a:cxnLst>
              <a:rect l="0" t="0" r="r" b="b"/>
              <a:pathLst>
                <a:path w="1200" h="1">
                  <a:moveTo>
                    <a:pt x="0" y="0"/>
                  </a:moveTo>
                  <a:lnTo>
                    <a:pt x="1199" y="0"/>
                  </a:lnTo>
                  <a:lnTo>
                    <a:pt x="1200"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4" name="Freeform 106"/>
            <p:cNvSpPr>
              <a:spLocks noChangeAspect="1" noChangeArrowheads="1"/>
            </p:cNvSpPr>
            <p:nvPr/>
          </p:nvSpPr>
          <p:spPr bwMode="auto">
            <a:xfrm>
              <a:off x="4851" y="1223"/>
              <a:ext cx="25" cy="1"/>
            </a:xfrm>
            <a:custGeom>
              <a:avLst/>
              <a:gdLst>
                <a:gd name="T0" fmla="*/ 0 w 242"/>
                <a:gd name="T1" fmla="*/ 0 h 1"/>
                <a:gd name="T2" fmla="*/ 241 w 242"/>
                <a:gd name="T3" fmla="*/ 0 h 1"/>
                <a:gd name="T4" fmla="*/ 242 w 242"/>
                <a:gd name="T5" fmla="*/ 0 h 1"/>
              </a:gdLst>
              <a:ahLst/>
              <a:cxnLst>
                <a:cxn ang="0">
                  <a:pos x="T0" y="T1"/>
                </a:cxn>
                <a:cxn ang="0">
                  <a:pos x="T2" y="T3"/>
                </a:cxn>
                <a:cxn ang="0">
                  <a:pos x="T4" y="T5"/>
                </a:cxn>
              </a:cxnLst>
              <a:rect l="0" t="0" r="r" b="b"/>
              <a:pathLst>
                <a:path w="242" h="1">
                  <a:moveTo>
                    <a:pt x="0" y="0"/>
                  </a:moveTo>
                  <a:lnTo>
                    <a:pt x="241" y="0"/>
                  </a:lnTo>
                  <a:lnTo>
                    <a:pt x="24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5" name="Freeform 107"/>
            <p:cNvSpPr>
              <a:spLocks noChangeAspect="1" noChangeArrowheads="1"/>
            </p:cNvSpPr>
            <p:nvPr/>
          </p:nvSpPr>
          <p:spPr bwMode="auto">
            <a:xfrm>
              <a:off x="4899" y="1223"/>
              <a:ext cx="89" cy="1"/>
            </a:xfrm>
            <a:custGeom>
              <a:avLst/>
              <a:gdLst>
                <a:gd name="T0" fmla="*/ 0 w 916"/>
                <a:gd name="T1" fmla="*/ 0 h 1"/>
                <a:gd name="T2" fmla="*/ 915 w 916"/>
                <a:gd name="T3" fmla="*/ 0 h 1"/>
                <a:gd name="T4" fmla="*/ 916 w 916"/>
                <a:gd name="T5" fmla="*/ 0 h 1"/>
              </a:gdLst>
              <a:ahLst/>
              <a:cxnLst>
                <a:cxn ang="0">
                  <a:pos x="T0" y="T1"/>
                </a:cxn>
                <a:cxn ang="0">
                  <a:pos x="T2" y="T3"/>
                </a:cxn>
                <a:cxn ang="0">
                  <a:pos x="T4" y="T5"/>
                </a:cxn>
              </a:cxnLst>
              <a:rect l="0" t="0" r="r" b="b"/>
              <a:pathLst>
                <a:path w="916" h="1">
                  <a:moveTo>
                    <a:pt x="0" y="0"/>
                  </a:moveTo>
                  <a:lnTo>
                    <a:pt x="915" y="0"/>
                  </a:lnTo>
                  <a:lnTo>
                    <a:pt x="916"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6" name="Freeform 108"/>
            <p:cNvSpPr>
              <a:spLocks noChangeAspect="1" noChangeArrowheads="1"/>
            </p:cNvSpPr>
            <p:nvPr/>
          </p:nvSpPr>
          <p:spPr bwMode="auto">
            <a:xfrm>
              <a:off x="4492" y="1791"/>
              <a:ext cx="0" cy="122"/>
            </a:xfrm>
            <a:custGeom>
              <a:avLst/>
              <a:gdLst>
                <a:gd name="T0" fmla="*/ 0 w 1"/>
                <a:gd name="T1" fmla="*/ 0 h 1245"/>
                <a:gd name="T2" fmla="*/ 0 w 1"/>
                <a:gd name="T3" fmla="*/ 1245 h 1245"/>
                <a:gd name="T4" fmla="*/ 1 w 1"/>
                <a:gd name="T5" fmla="*/ 1245 h 1245"/>
              </a:gdLst>
              <a:ahLst/>
              <a:cxnLst>
                <a:cxn ang="0">
                  <a:pos x="T0" y="T1"/>
                </a:cxn>
                <a:cxn ang="0">
                  <a:pos x="T2" y="T3"/>
                </a:cxn>
                <a:cxn ang="0">
                  <a:pos x="T4" y="T5"/>
                </a:cxn>
              </a:cxnLst>
              <a:rect l="0" t="0" r="r" b="b"/>
              <a:pathLst>
                <a:path w="1" h="1245">
                  <a:moveTo>
                    <a:pt x="0" y="0"/>
                  </a:moveTo>
                  <a:lnTo>
                    <a:pt x="0" y="1245"/>
                  </a:lnTo>
                  <a:lnTo>
                    <a:pt x="1" y="124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7" name="Freeform 109"/>
            <p:cNvSpPr>
              <a:spLocks noChangeAspect="1" noChangeArrowheads="1"/>
            </p:cNvSpPr>
            <p:nvPr/>
          </p:nvSpPr>
          <p:spPr bwMode="auto">
            <a:xfrm>
              <a:off x="4492" y="1936"/>
              <a:ext cx="0" cy="25"/>
            </a:xfrm>
            <a:custGeom>
              <a:avLst/>
              <a:gdLst>
                <a:gd name="T0" fmla="*/ 0 w 1"/>
                <a:gd name="T1" fmla="*/ 0 h 240"/>
                <a:gd name="T2" fmla="*/ 0 w 1"/>
                <a:gd name="T3" fmla="*/ 240 h 240"/>
                <a:gd name="T4" fmla="*/ 1 w 1"/>
                <a:gd name="T5" fmla="*/ 240 h 240"/>
              </a:gdLst>
              <a:ahLst/>
              <a:cxnLst>
                <a:cxn ang="0">
                  <a:pos x="T0" y="T1"/>
                </a:cxn>
                <a:cxn ang="0">
                  <a:pos x="T2" y="T3"/>
                </a:cxn>
                <a:cxn ang="0">
                  <a:pos x="T4" y="T5"/>
                </a:cxn>
              </a:cxnLst>
              <a:rect l="0" t="0" r="r" b="b"/>
              <a:pathLst>
                <a:path w="1" h="240">
                  <a:moveTo>
                    <a:pt x="0" y="0"/>
                  </a:moveTo>
                  <a:lnTo>
                    <a:pt x="0" y="240"/>
                  </a:lnTo>
                  <a:lnTo>
                    <a:pt x="1" y="24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8" name="Freeform 110"/>
            <p:cNvSpPr>
              <a:spLocks noChangeAspect="1" noChangeArrowheads="1"/>
            </p:cNvSpPr>
            <p:nvPr/>
          </p:nvSpPr>
          <p:spPr bwMode="auto">
            <a:xfrm>
              <a:off x="4492" y="1983"/>
              <a:ext cx="0" cy="118"/>
            </a:xfrm>
            <a:custGeom>
              <a:avLst/>
              <a:gdLst>
                <a:gd name="T0" fmla="*/ 0 w 1"/>
                <a:gd name="T1" fmla="*/ 0 h 1200"/>
                <a:gd name="T2" fmla="*/ 0 w 1"/>
                <a:gd name="T3" fmla="*/ 1200 h 1200"/>
                <a:gd name="T4" fmla="*/ 1 w 1"/>
                <a:gd name="T5" fmla="*/ 1200 h 1200"/>
              </a:gdLst>
              <a:ahLst/>
              <a:cxnLst>
                <a:cxn ang="0">
                  <a:pos x="T0" y="T1"/>
                </a:cxn>
                <a:cxn ang="0">
                  <a:pos x="T2" y="T3"/>
                </a:cxn>
                <a:cxn ang="0">
                  <a:pos x="T4" y="T5"/>
                </a:cxn>
              </a:cxnLst>
              <a:rect l="0" t="0" r="r" b="b"/>
              <a:pathLst>
                <a:path w="1" h="1200">
                  <a:moveTo>
                    <a:pt x="0" y="0"/>
                  </a:moveTo>
                  <a:lnTo>
                    <a:pt x="0" y="1200"/>
                  </a:lnTo>
                  <a:lnTo>
                    <a:pt x="1" y="120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9" name="Freeform 111"/>
            <p:cNvSpPr>
              <a:spLocks noChangeAspect="1" noChangeArrowheads="1"/>
            </p:cNvSpPr>
            <p:nvPr/>
          </p:nvSpPr>
          <p:spPr bwMode="auto">
            <a:xfrm>
              <a:off x="4492" y="2125"/>
              <a:ext cx="0" cy="23"/>
            </a:xfrm>
            <a:custGeom>
              <a:avLst/>
              <a:gdLst>
                <a:gd name="T0" fmla="*/ 0 w 1"/>
                <a:gd name="T1" fmla="*/ 0 h 239"/>
                <a:gd name="T2" fmla="*/ 0 w 1"/>
                <a:gd name="T3" fmla="*/ 239 h 239"/>
                <a:gd name="T4" fmla="*/ 1 w 1"/>
                <a:gd name="T5" fmla="*/ 239 h 239"/>
              </a:gdLst>
              <a:ahLst/>
              <a:cxnLst>
                <a:cxn ang="0">
                  <a:pos x="T0" y="T1"/>
                </a:cxn>
                <a:cxn ang="0">
                  <a:pos x="T2" y="T3"/>
                </a:cxn>
                <a:cxn ang="0">
                  <a:pos x="T4" y="T5"/>
                </a:cxn>
              </a:cxnLst>
              <a:rect l="0" t="0" r="r" b="b"/>
              <a:pathLst>
                <a:path w="1" h="239">
                  <a:moveTo>
                    <a:pt x="0" y="0"/>
                  </a:moveTo>
                  <a:lnTo>
                    <a:pt x="0" y="239"/>
                  </a:lnTo>
                  <a:lnTo>
                    <a:pt x="1" y="23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0" name="Freeform 112"/>
            <p:cNvSpPr>
              <a:spLocks noChangeAspect="1" noChangeArrowheads="1"/>
            </p:cNvSpPr>
            <p:nvPr/>
          </p:nvSpPr>
          <p:spPr bwMode="auto">
            <a:xfrm>
              <a:off x="4492" y="2172"/>
              <a:ext cx="0" cy="117"/>
            </a:xfrm>
            <a:custGeom>
              <a:avLst/>
              <a:gdLst>
                <a:gd name="T0" fmla="*/ 0 w 1"/>
                <a:gd name="T1" fmla="*/ 0 h 1200"/>
                <a:gd name="T2" fmla="*/ 0 w 1"/>
                <a:gd name="T3" fmla="*/ 1200 h 1200"/>
                <a:gd name="T4" fmla="*/ 1 w 1"/>
                <a:gd name="T5" fmla="*/ 1200 h 1200"/>
              </a:gdLst>
              <a:ahLst/>
              <a:cxnLst>
                <a:cxn ang="0">
                  <a:pos x="T0" y="T1"/>
                </a:cxn>
                <a:cxn ang="0">
                  <a:pos x="T2" y="T3"/>
                </a:cxn>
                <a:cxn ang="0">
                  <a:pos x="T4" y="T5"/>
                </a:cxn>
              </a:cxnLst>
              <a:rect l="0" t="0" r="r" b="b"/>
              <a:pathLst>
                <a:path w="1" h="1200">
                  <a:moveTo>
                    <a:pt x="0" y="0"/>
                  </a:moveTo>
                  <a:lnTo>
                    <a:pt x="0" y="1200"/>
                  </a:lnTo>
                  <a:lnTo>
                    <a:pt x="1" y="120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1" name="Freeform 113"/>
            <p:cNvSpPr>
              <a:spLocks noChangeAspect="1" noChangeArrowheads="1"/>
            </p:cNvSpPr>
            <p:nvPr/>
          </p:nvSpPr>
          <p:spPr bwMode="auto">
            <a:xfrm>
              <a:off x="4492" y="2312"/>
              <a:ext cx="0" cy="25"/>
            </a:xfrm>
            <a:custGeom>
              <a:avLst/>
              <a:gdLst>
                <a:gd name="T0" fmla="*/ 0 w 1"/>
                <a:gd name="T1" fmla="*/ 0 h 240"/>
                <a:gd name="T2" fmla="*/ 0 w 1"/>
                <a:gd name="T3" fmla="*/ 240 h 240"/>
                <a:gd name="T4" fmla="*/ 1 w 1"/>
                <a:gd name="T5" fmla="*/ 240 h 240"/>
              </a:gdLst>
              <a:ahLst/>
              <a:cxnLst>
                <a:cxn ang="0">
                  <a:pos x="T0" y="T1"/>
                </a:cxn>
                <a:cxn ang="0">
                  <a:pos x="T2" y="T3"/>
                </a:cxn>
                <a:cxn ang="0">
                  <a:pos x="T4" y="T5"/>
                </a:cxn>
              </a:cxnLst>
              <a:rect l="0" t="0" r="r" b="b"/>
              <a:pathLst>
                <a:path w="1" h="240">
                  <a:moveTo>
                    <a:pt x="0" y="0"/>
                  </a:moveTo>
                  <a:lnTo>
                    <a:pt x="0" y="240"/>
                  </a:lnTo>
                  <a:lnTo>
                    <a:pt x="1" y="24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2" name="Freeform 114"/>
            <p:cNvSpPr>
              <a:spLocks noChangeAspect="1" noChangeArrowheads="1"/>
            </p:cNvSpPr>
            <p:nvPr/>
          </p:nvSpPr>
          <p:spPr bwMode="auto">
            <a:xfrm>
              <a:off x="4492" y="2359"/>
              <a:ext cx="0" cy="123"/>
            </a:xfrm>
            <a:custGeom>
              <a:avLst/>
              <a:gdLst>
                <a:gd name="T0" fmla="*/ 0 w 1"/>
                <a:gd name="T1" fmla="*/ 0 h 1245"/>
                <a:gd name="T2" fmla="*/ 0 w 1"/>
                <a:gd name="T3" fmla="*/ 1245 h 1245"/>
                <a:gd name="T4" fmla="*/ 1 w 1"/>
                <a:gd name="T5" fmla="*/ 1245 h 1245"/>
              </a:gdLst>
              <a:ahLst/>
              <a:cxnLst>
                <a:cxn ang="0">
                  <a:pos x="T0" y="T1"/>
                </a:cxn>
                <a:cxn ang="0">
                  <a:pos x="T2" y="T3"/>
                </a:cxn>
                <a:cxn ang="0">
                  <a:pos x="T4" y="T5"/>
                </a:cxn>
              </a:cxnLst>
              <a:rect l="0" t="0" r="r" b="b"/>
              <a:pathLst>
                <a:path w="1" h="1245">
                  <a:moveTo>
                    <a:pt x="0" y="0"/>
                  </a:moveTo>
                  <a:lnTo>
                    <a:pt x="0" y="1245"/>
                  </a:lnTo>
                  <a:lnTo>
                    <a:pt x="1" y="124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3" name="Freeform 115"/>
            <p:cNvSpPr>
              <a:spLocks noChangeAspect="1" noChangeArrowheads="1"/>
            </p:cNvSpPr>
            <p:nvPr/>
          </p:nvSpPr>
          <p:spPr bwMode="auto">
            <a:xfrm>
              <a:off x="4492" y="721"/>
              <a:ext cx="0" cy="86"/>
            </a:xfrm>
            <a:custGeom>
              <a:avLst/>
              <a:gdLst>
                <a:gd name="T0" fmla="*/ 0 w 1"/>
                <a:gd name="T1" fmla="*/ 0 h 870"/>
                <a:gd name="T2" fmla="*/ 0 w 1"/>
                <a:gd name="T3" fmla="*/ 870 h 870"/>
                <a:gd name="T4" fmla="*/ 1 w 1"/>
                <a:gd name="T5" fmla="*/ 870 h 870"/>
              </a:gdLst>
              <a:ahLst/>
              <a:cxnLst>
                <a:cxn ang="0">
                  <a:pos x="T0" y="T1"/>
                </a:cxn>
                <a:cxn ang="0">
                  <a:pos x="T2" y="T3"/>
                </a:cxn>
                <a:cxn ang="0">
                  <a:pos x="T4" y="T5"/>
                </a:cxn>
              </a:cxnLst>
              <a:rect l="0" t="0" r="r" b="b"/>
              <a:pathLst>
                <a:path w="1" h="870">
                  <a:moveTo>
                    <a:pt x="0" y="0"/>
                  </a:moveTo>
                  <a:lnTo>
                    <a:pt x="0" y="870"/>
                  </a:lnTo>
                  <a:lnTo>
                    <a:pt x="1" y="8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4" name="Freeform 116"/>
            <p:cNvSpPr>
              <a:spLocks noChangeAspect="1" noChangeArrowheads="1"/>
            </p:cNvSpPr>
            <p:nvPr/>
          </p:nvSpPr>
          <p:spPr bwMode="auto">
            <a:xfrm>
              <a:off x="4492" y="829"/>
              <a:ext cx="0" cy="24"/>
            </a:xfrm>
            <a:custGeom>
              <a:avLst/>
              <a:gdLst>
                <a:gd name="T0" fmla="*/ 0 w 1"/>
                <a:gd name="T1" fmla="*/ 0 h 240"/>
                <a:gd name="T2" fmla="*/ 0 w 1"/>
                <a:gd name="T3" fmla="*/ 240 h 240"/>
                <a:gd name="T4" fmla="*/ 1 w 1"/>
                <a:gd name="T5" fmla="*/ 240 h 240"/>
              </a:gdLst>
              <a:ahLst/>
              <a:cxnLst>
                <a:cxn ang="0">
                  <a:pos x="T0" y="T1"/>
                </a:cxn>
                <a:cxn ang="0">
                  <a:pos x="T2" y="T3"/>
                </a:cxn>
                <a:cxn ang="0">
                  <a:pos x="T4" y="T5"/>
                </a:cxn>
              </a:cxnLst>
              <a:rect l="0" t="0" r="r" b="b"/>
              <a:pathLst>
                <a:path w="1" h="240">
                  <a:moveTo>
                    <a:pt x="0" y="0"/>
                  </a:moveTo>
                  <a:lnTo>
                    <a:pt x="0" y="240"/>
                  </a:lnTo>
                  <a:lnTo>
                    <a:pt x="1" y="24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5" name="Freeform 117"/>
            <p:cNvSpPr>
              <a:spLocks noChangeAspect="1" noChangeArrowheads="1"/>
            </p:cNvSpPr>
            <p:nvPr/>
          </p:nvSpPr>
          <p:spPr bwMode="auto">
            <a:xfrm>
              <a:off x="4492" y="877"/>
              <a:ext cx="0" cy="117"/>
            </a:xfrm>
            <a:custGeom>
              <a:avLst/>
              <a:gdLst>
                <a:gd name="T0" fmla="*/ 0 w 1"/>
                <a:gd name="T1" fmla="*/ 0 h 1200"/>
                <a:gd name="T2" fmla="*/ 0 w 1"/>
                <a:gd name="T3" fmla="*/ 1200 h 1200"/>
                <a:gd name="T4" fmla="*/ 1 w 1"/>
                <a:gd name="T5" fmla="*/ 1200 h 1200"/>
              </a:gdLst>
              <a:ahLst/>
              <a:cxnLst>
                <a:cxn ang="0">
                  <a:pos x="T0" y="T1"/>
                </a:cxn>
                <a:cxn ang="0">
                  <a:pos x="T2" y="T3"/>
                </a:cxn>
                <a:cxn ang="0">
                  <a:pos x="T4" y="T5"/>
                </a:cxn>
              </a:cxnLst>
              <a:rect l="0" t="0" r="r" b="b"/>
              <a:pathLst>
                <a:path w="1" h="1200">
                  <a:moveTo>
                    <a:pt x="0" y="0"/>
                  </a:moveTo>
                  <a:lnTo>
                    <a:pt x="0" y="1200"/>
                  </a:lnTo>
                  <a:lnTo>
                    <a:pt x="1" y="120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6" name="Freeform 118"/>
            <p:cNvSpPr>
              <a:spLocks noChangeAspect="1" noChangeArrowheads="1"/>
            </p:cNvSpPr>
            <p:nvPr/>
          </p:nvSpPr>
          <p:spPr bwMode="auto">
            <a:xfrm>
              <a:off x="4492" y="1018"/>
              <a:ext cx="0" cy="23"/>
            </a:xfrm>
            <a:custGeom>
              <a:avLst/>
              <a:gdLst>
                <a:gd name="T0" fmla="*/ 0 w 1"/>
                <a:gd name="T1" fmla="*/ 0 h 240"/>
                <a:gd name="T2" fmla="*/ 0 w 1"/>
                <a:gd name="T3" fmla="*/ 240 h 240"/>
                <a:gd name="T4" fmla="*/ 1 w 1"/>
                <a:gd name="T5" fmla="*/ 240 h 240"/>
              </a:gdLst>
              <a:ahLst/>
              <a:cxnLst>
                <a:cxn ang="0">
                  <a:pos x="T0" y="T1"/>
                </a:cxn>
                <a:cxn ang="0">
                  <a:pos x="T2" y="T3"/>
                </a:cxn>
                <a:cxn ang="0">
                  <a:pos x="T4" y="T5"/>
                </a:cxn>
              </a:cxnLst>
              <a:rect l="0" t="0" r="r" b="b"/>
              <a:pathLst>
                <a:path w="1" h="240">
                  <a:moveTo>
                    <a:pt x="0" y="0"/>
                  </a:moveTo>
                  <a:lnTo>
                    <a:pt x="0" y="240"/>
                  </a:lnTo>
                  <a:lnTo>
                    <a:pt x="1" y="24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7" name="Freeform 119"/>
            <p:cNvSpPr>
              <a:spLocks noChangeAspect="1" noChangeArrowheads="1"/>
            </p:cNvSpPr>
            <p:nvPr/>
          </p:nvSpPr>
          <p:spPr bwMode="auto">
            <a:xfrm>
              <a:off x="4492" y="1065"/>
              <a:ext cx="0" cy="117"/>
            </a:xfrm>
            <a:custGeom>
              <a:avLst/>
              <a:gdLst>
                <a:gd name="T0" fmla="*/ 0 w 1"/>
                <a:gd name="T1" fmla="*/ 0 h 1200"/>
                <a:gd name="T2" fmla="*/ 0 w 1"/>
                <a:gd name="T3" fmla="*/ 1200 h 1200"/>
                <a:gd name="T4" fmla="*/ 1 w 1"/>
                <a:gd name="T5" fmla="*/ 1200 h 1200"/>
              </a:gdLst>
              <a:ahLst/>
              <a:cxnLst>
                <a:cxn ang="0">
                  <a:pos x="T0" y="T1"/>
                </a:cxn>
                <a:cxn ang="0">
                  <a:pos x="T2" y="T3"/>
                </a:cxn>
                <a:cxn ang="0">
                  <a:pos x="T4" y="T5"/>
                </a:cxn>
              </a:cxnLst>
              <a:rect l="0" t="0" r="r" b="b"/>
              <a:pathLst>
                <a:path w="1" h="1200">
                  <a:moveTo>
                    <a:pt x="0" y="0"/>
                  </a:moveTo>
                  <a:lnTo>
                    <a:pt x="0" y="1200"/>
                  </a:lnTo>
                  <a:lnTo>
                    <a:pt x="1" y="120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8" name="Freeform 120"/>
            <p:cNvSpPr>
              <a:spLocks noChangeAspect="1" noChangeArrowheads="1"/>
            </p:cNvSpPr>
            <p:nvPr/>
          </p:nvSpPr>
          <p:spPr bwMode="auto">
            <a:xfrm>
              <a:off x="4492" y="1205"/>
              <a:ext cx="0" cy="24"/>
            </a:xfrm>
            <a:custGeom>
              <a:avLst/>
              <a:gdLst>
                <a:gd name="T0" fmla="*/ 0 w 1"/>
                <a:gd name="T1" fmla="*/ 0 h 239"/>
                <a:gd name="T2" fmla="*/ 0 w 1"/>
                <a:gd name="T3" fmla="*/ 239 h 239"/>
                <a:gd name="T4" fmla="*/ 1 w 1"/>
                <a:gd name="T5" fmla="*/ 239 h 239"/>
              </a:gdLst>
              <a:ahLst/>
              <a:cxnLst>
                <a:cxn ang="0">
                  <a:pos x="T0" y="T1"/>
                </a:cxn>
                <a:cxn ang="0">
                  <a:pos x="T2" y="T3"/>
                </a:cxn>
                <a:cxn ang="0">
                  <a:pos x="T4" y="T5"/>
                </a:cxn>
              </a:cxnLst>
              <a:rect l="0" t="0" r="r" b="b"/>
              <a:pathLst>
                <a:path w="1" h="239">
                  <a:moveTo>
                    <a:pt x="0" y="0"/>
                  </a:moveTo>
                  <a:lnTo>
                    <a:pt x="0" y="239"/>
                  </a:lnTo>
                  <a:lnTo>
                    <a:pt x="1" y="23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9" name="Freeform 121"/>
            <p:cNvSpPr>
              <a:spLocks noChangeAspect="1" noChangeArrowheads="1"/>
            </p:cNvSpPr>
            <p:nvPr/>
          </p:nvSpPr>
          <p:spPr bwMode="auto">
            <a:xfrm>
              <a:off x="4492" y="1253"/>
              <a:ext cx="0" cy="117"/>
            </a:xfrm>
            <a:custGeom>
              <a:avLst/>
              <a:gdLst>
                <a:gd name="T0" fmla="*/ 0 w 1"/>
                <a:gd name="T1" fmla="*/ 0 h 1200"/>
                <a:gd name="T2" fmla="*/ 0 w 1"/>
                <a:gd name="T3" fmla="*/ 1200 h 1200"/>
                <a:gd name="T4" fmla="*/ 1 w 1"/>
                <a:gd name="T5" fmla="*/ 1200 h 1200"/>
              </a:gdLst>
              <a:ahLst/>
              <a:cxnLst>
                <a:cxn ang="0">
                  <a:pos x="T0" y="T1"/>
                </a:cxn>
                <a:cxn ang="0">
                  <a:pos x="T2" y="T3"/>
                </a:cxn>
                <a:cxn ang="0">
                  <a:pos x="T4" y="T5"/>
                </a:cxn>
              </a:cxnLst>
              <a:rect l="0" t="0" r="r" b="b"/>
              <a:pathLst>
                <a:path w="1" h="1200">
                  <a:moveTo>
                    <a:pt x="0" y="0"/>
                  </a:moveTo>
                  <a:lnTo>
                    <a:pt x="0" y="1200"/>
                  </a:lnTo>
                  <a:lnTo>
                    <a:pt x="1" y="120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0" name="Freeform 122"/>
            <p:cNvSpPr>
              <a:spLocks noChangeAspect="1" noChangeArrowheads="1"/>
            </p:cNvSpPr>
            <p:nvPr/>
          </p:nvSpPr>
          <p:spPr bwMode="auto">
            <a:xfrm>
              <a:off x="4492" y="1394"/>
              <a:ext cx="0" cy="23"/>
            </a:xfrm>
            <a:custGeom>
              <a:avLst/>
              <a:gdLst>
                <a:gd name="T0" fmla="*/ 0 w 1"/>
                <a:gd name="T1" fmla="*/ 0 h 240"/>
                <a:gd name="T2" fmla="*/ 0 w 1"/>
                <a:gd name="T3" fmla="*/ 240 h 240"/>
                <a:gd name="T4" fmla="*/ 1 w 1"/>
                <a:gd name="T5" fmla="*/ 240 h 240"/>
              </a:gdLst>
              <a:ahLst/>
              <a:cxnLst>
                <a:cxn ang="0">
                  <a:pos x="T0" y="T1"/>
                </a:cxn>
                <a:cxn ang="0">
                  <a:pos x="T2" y="T3"/>
                </a:cxn>
                <a:cxn ang="0">
                  <a:pos x="T4" y="T5"/>
                </a:cxn>
              </a:cxnLst>
              <a:rect l="0" t="0" r="r" b="b"/>
              <a:pathLst>
                <a:path w="1" h="240">
                  <a:moveTo>
                    <a:pt x="0" y="0"/>
                  </a:moveTo>
                  <a:lnTo>
                    <a:pt x="0" y="240"/>
                  </a:lnTo>
                  <a:lnTo>
                    <a:pt x="1" y="24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1" name="Freeform 123"/>
            <p:cNvSpPr>
              <a:spLocks noChangeAspect="1" noChangeArrowheads="1"/>
            </p:cNvSpPr>
            <p:nvPr/>
          </p:nvSpPr>
          <p:spPr bwMode="auto">
            <a:xfrm>
              <a:off x="4492" y="1441"/>
              <a:ext cx="0" cy="117"/>
            </a:xfrm>
            <a:custGeom>
              <a:avLst/>
              <a:gdLst>
                <a:gd name="T0" fmla="*/ 0 w 1"/>
                <a:gd name="T1" fmla="*/ 0 h 1201"/>
                <a:gd name="T2" fmla="*/ 0 w 1"/>
                <a:gd name="T3" fmla="*/ 1201 h 1201"/>
                <a:gd name="T4" fmla="*/ 1 w 1"/>
                <a:gd name="T5" fmla="*/ 1201 h 1201"/>
              </a:gdLst>
              <a:ahLst/>
              <a:cxnLst>
                <a:cxn ang="0">
                  <a:pos x="T0" y="T1"/>
                </a:cxn>
                <a:cxn ang="0">
                  <a:pos x="T2" y="T3"/>
                </a:cxn>
                <a:cxn ang="0">
                  <a:pos x="T4" y="T5"/>
                </a:cxn>
              </a:cxnLst>
              <a:rect l="0" t="0" r="r" b="b"/>
              <a:pathLst>
                <a:path w="1" h="1201">
                  <a:moveTo>
                    <a:pt x="0" y="0"/>
                  </a:moveTo>
                  <a:lnTo>
                    <a:pt x="0" y="1201"/>
                  </a:lnTo>
                  <a:lnTo>
                    <a:pt x="1" y="120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2" name="Freeform 124"/>
            <p:cNvSpPr>
              <a:spLocks noChangeAspect="1" noChangeArrowheads="1"/>
            </p:cNvSpPr>
            <p:nvPr/>
          </p:nvSpPr>
          <p:spPr bwMode="auto">
            <a:xfrm>
              <a:off x="4492" y="1581"/>
              <a:ext cx="0" cy="25"/>
            </a:xfrm>
            <a:custGeom>
              <a:avLst/>
              <a:gdLst>
                <a:gd name="T0" fmla="*/ 0 w 1"/>
                <a:gd name="T1" fmla="*/ 0 h 239"/>
                <a:gd name="T2" fmla="*/ 0 w 1"/>
                <a:gd name="T3" fmla="*/ 239 h 239"/>
                <a:gd name="T4" fmla="*/ 1 w 1"/>
                <a:gd name="T5" fmla="*/ 239 h 239"/>
              </a:gdLst>
              <a:ahLst/>
              <a:cxnLst>
                <a:cxn ang="0">
                  <a:pos x="T0" y="T1"/>
                </a:cxn>
                <a:cxn ang="0">
                  <a:pos x="T2" y="T3"/>
                </a:cxn>
                <a:cxn ang="0">
                  <a:pos x="T4" y="T5"/>
                </a:cxn>
              </a:cxnLst>
              <a:rect l="0" t="0" r="r" b="b"/>
              <a:pathLst>
                <a:path w="1" h="239">
                  <a:moveTo>
                    <a:pt x="0" y="0"/>
                  </a:moveTo>
                  <a:lnTo>
                    <a:pt x="0" y="239"/>
                  </a:lnTo>
                  <a:lnTo>
                    <a:pt x="1" y="23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3" name="Freeform 125"/>
            <p:cNvSpPr>
              <a:spLocks noChangeAspect="1" noChangeArrowheads="1"/>
            </p:cNvSpPr>
            <p:nvPr/>
          </p:nvSpPr>
          <p:spPr bwMode="auto">
            <a:xfrm>
              <a:off x="4492" y="1628"/>
              <a:ext cx="0" cy="86"/>
            </a:xfrm>
            <a:custGeom>
              <a:avLst/>
              <a:gdLst>
                <a:gd name="T0" fmla="*/ 0 w 1"/>
                <a:gd name="T1" fmla="*/ 0 h 870"/>
                <a:gd name="T2" fmla="*/ 0 w 1"/>
                <a:gd name="T3" fmla="*/ 870 h 870"/>
                <a:gd name="T4" fmla="*/ 1 w 1"/>
                <a:gd name="T5" fmla="*/ 870 h 870"/>
              </a:gdLst>
              <a:ahLst/>
              <a:cxnLst>
                <a:cxn ang="0">
                  <a:pos x="T0" y="T1"/>
                </a:cxn>
                <a:cxn ang="0">
                  <a:pos x="T2" y="T3"/>
                </a:cxn>
                <a:cxn ang="0">
                  <a:pos x="T4" y="T5"/>
                </a:cxn>
              </a:cxnLst>
              <a:rect l="0" t="0" r="r" b="b"/>
              <a:pathLst>
                <a:path w="1" h="870">
                  <a:moveTo>
                    <a:pt x="0" y="0"/>
                  </a:moveTo>
                  <a:lnTo>
                    <a:pt x="0" y="870"/>
                  </a:lnTo>
                  <a:lnTo>
                    <a:pt x="1" y="8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4" name="Freeform 126"/>
            <p:cNvSpPr>
              <a:spLocks noChangeAspect="1" noChangeArrowheads="1"/>
            </p:cNvSpPr>
            <p:nvPr/>
          </p:nvSpPr>
          <p:spPr bwMode="auto">
            <a:xfrm>
              <a:off x="4910" y="2141"/>
              <a:ext cx="86" cy="1"/>
            </a:xfrm>
            <a:custGeom>
              <a:avLst/>
              <a:gdLst>
                <a:gd name="T0" fmla="*/ 876 w 876"/>
                <a:gd name="T1" fmla="*/ 0 h 1"/>
                <a:gd name="T2" fmla="*/ 0 w 876"/>
                <a:gd name="T3" fmla="*/ 0 h 1"/>
                <a:gd name="T4" fmla="*/ 1 w 876"/>
                <a:gd name="T5" fmla="*/ 0 h 1"/>
              </a:gdLst>
              <a:ahLst/>
              <a:cxnLst>
                <a:cxn ang="0">
                  <a:pos x="T0" y="T1"/>
                </a:cxn>
                <a:cxn ang="0">
                  <a:pos x="T2" y="T3"/>
                </a:cxn>
                <a:cxn ang="0">
                  <a:pos x="T4" y="T5"/>
                </a:cxn>
              </a:cxnLst>
              <a:rect l="0" t="0" r="r" b="b"/>
              <a:pathLst>
                <a:path w="876" h="1">
                  <a:moveTo>
                    <a:pt x="87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5" name="Freeform 127"/>
            <p:cNvSpPr>
              <a:spLocks noChangeAspect="1" noChangeArrowheads="1"/>
            </p:cNvSpPr>
            <p:nvPr/>
          </p:nvSpPr>
          <p:spPr bwMode="auto">
            <a:xfrm>
              <a:off x="4863" y="2141"/>
              <a:ext cx="24" cy="1"/>
            </a:xfrm>
            <a:custGeom>
              <a:avLst/>
              <a:gdLst>
                <a:gd name="T0" fmla="*/ 240 w 240"/>
                <a:gd name="T1" fmla="*/ 0 h 1"/>
                <a:gd name="T2" fmla="*/ 0 w 240"/>
                <a:gd name="T3" fmla="*/ 0 h 1"/>
                <a:gd name="T4" fmla="*/ 1 w 240"/>
                <a:gd name="T5" fmla="*/ 0 h 1"/>
              </a:gdLst>
              <a:ahLst/>
              <a:cxnLst>
                <a:cxn ang="0">
                  <a:pos x="T0" y="T1"/>
                </a:cxn>
                <a:cxn ang="0">
                  <a:pos x="T2" y="T3"/>
                </a:cxn>
                <a:cxn ang="0">
                  <a:pos x="T4" y="T5"/>
                </a:cxn>
              </a:cxnLst>
              <a:rect l="0" t="0" r="r" b="b"/>
              <a:pathLst>
                <a:path w="240" h="1">
                  <a:moveTo>
                    <a:pt x="24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6" name="Freeform 128"/>
            <p:cNvSpPr>
              <a:spLocks noChangeAspect="1" noChangeArrowheads="1"/>
            </p:cNvSpPr>
            <p:nvPr/>
          </p:nvSpPr>
          <p:spPr bwMode="auto">
            <a:xfrm>
              <a:off x="4723" y="2141"/>
              <a:ext cx="117" cy="1"/>
            </a:xfrm>
            <a:custGeom>
              <a:avLst/>
              <a:gdLst>
                <a:gd name="T0" fmla="*/ 1199 w 1199"/>
                <a:gd name="T1" fmla="*/ 0 h 1"/>
                <a:gd name="T2" fmla="*/ 0 w 1199"/>
                <a:gd name="T3" fmla="*/ 0 h 1"/>
                <a:gd name="T4" fmla="*/ 1 w 1199"/>
                <a:gd name="T5" fmla="*/ 0 h 1"/>
              </a:gdLst>
              <a:ahLst/>
              <a:cxnLst>
                <a:cxn ang="0">
                  <a:pos x="T0" y="T1"/>
                </a:cxn>
                <a:cxn ang="0">
                  <a:pos x="T2" y="T3"/>
                </a:cxn>
                <a:cxn ang="0">
                  <a:pos x="T4" y="T5"/>
                </a:cxn>
              </a:cxnLst>
              <a:rect l="0" t="0" r="r" b="b"/>
              <a:pathLst>
                <a:path w="1199" h="1">
                  <a:moveTo>
                    <a:pt x="119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7" name="Freeform 129"/>
            <p:cNvSpPr>
              <a:spLocks noChangeAspect="1" noChangeArrowheads="1"/>
            </p:cNvSpPr>
            <p:nvPr/>
          </p:nvSpPr>
          <p:spPr bwMode="auto">
            <a:xfrm>
              <a:off x="4676" y="2141"/>
              <a:ext cx="23" cy="1"/>
            </a:xfrm>
            <a:custGeom>
              <a:avLst/>
              <a:gdLst>
                <a:gd name="T0" fmla="*/ 240 w 240"/>
                <a:gd name="T1" fmla="*/ 0 h 1"/>
                <a:gd name="T2" fmla="*/ 0 w 240"/>
                <a:gd name="T3" fmla="*/ 0 h 1"/>
                <a:gd name="T4" fmla="*/ 1 w 240"/>
                <a:gd name="T5" fmla="*/ 0 h 1"/>
              </a:gdLst>
              <a:ahLst/>
              <a:cxnLst>
                <a:cxn ang="0">
                  <a:pos x="T0" y="T1"/>
                </a:cxn>
                <a:cxn ang="0">
                  <a:pos x="T2" y="T3"/>
                </a:cxn>
                <a:cxn ang="0">
                  <a:pos x="T4" y="T5"/>
                </a:cxn>
              </a:cxnLst>
              <a:rect l="0" t="0" r="r" b="b"/>
              <a:pathLst>
                <a:path w="240" h="1">
                  <a:moveTo>
                    <a:pt x="24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8" name="Freeform 130"/>
            <p:cNvSpPr>
              <a:spLocks noChangeAspect="1" noChangeArrowheads="1"/>
            </p:cNvSpPr>
            <p:nvPr/>
          </p:nvSpPr>
          <p:spPr bwMode="auto">
            <a:xfrm>
              <a:off x="4534" y="2141"/>
              <a:ext cx="119" cy="1"/>
            </a:xfrm>
            <a:custGeom>
              <a:avLst/>
              <a:gdLst>
                <a:gd name="T0" fmla="*/ 1199 w 1199"/>
                <a:gd name="T1" fmla="*/ 0 h 1"/>
                <a:gd name="T2" fmla="*/ 0 w 1199"/>
                <a:gd name="T3" fmla="*/ 0 h 1"/>
                <a:gd name="T4" fmla="*/ 1 w 1199"/>
                <a:gd name="T5" fmla="*/ 0 h 1"/>
              </a:gdLst>
              <a:ahLst/>
              <a:cxnLst>
                <a:cxn ang="0">
                  <a:pos x="T0" y="T1"/>
                </a:cxn>
                <a:cxn ang="0">
                  <a:pos x="T2" y="T3"/>
                </a:cxn>
                <a:cxn ang="0">
                  <a:pos x="T4" y="T5"/>
                </a:cxn>
              </a:cxnLst>
              <a:rect l="0" t="0" r="r" b="b"/>
              <a:pathLst>
                <a:path w="1199" h="1">
                  <a:moveTo>
                    <a:pt x="119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9" name="Freeform 131"/>
            <p:cNvSpPr>
              <a:spLocks noChangeAspect="1" noChangeArrowheads="1"/>
            </p:cNvSpPr>
            <p:nvPr/>
          </p:nvSpPr>
          <p:spPr bwMode="auto">
            <a:xfrm>
              <a:off x="4488" y="2141"/>
              <a:ext cx="24" cy="1"/>
            </a:xfrm>
            <a:custGeom>
              <a:avLst/>
              <a:gdLst>
                <a:gd name="T0" fmla="*/ 241 w 241"/>
                <a:gd name="T1" fmla="*/ 0 h 1"/>
                <a:gd name="T2" fmla="*/ 0 w 241"/>
                <a:gd name="T3" fmla="*/ 0 h 1"/>
                <a:gd name="T4" fmla="*/ 1 w 241"/>
                <a:gd name="T5" fmla="*/ 0 h 1"/>
              </a:gdLst>
              <a:ahLst/>
              <a:cxnLst>
                <a:cxn ang="0">
                  <a:pos x="T0" y="T1"/>
                </a:cxn>
                <a:cxn ang="0">
                  <a:pos x="T2" y="T3"/>
                </a:cxn>
                <a:cxn ang="0">
                  <a:pos x="T4" y="T5"/>
                </a:cxn>
              </a:cxnLst>
              <a:rect l="0" t="0" r="r" b="b"/>
              <a:pathLst>
                <a:path w="241" h="1">
                  <a:moveTo>
                    <a:pt x="24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0" name="Freeform 132"/>
            <p:cNvSpPr>
              <a:spLocks noChangeAspect="1" noChangeArrowheads="1"/>
            </p:cNvSpPr>
            <p:nvPr/>
          </p:nvSpPr>
          <p:spPr bwMode="auto">
            <a:xfrm>
              <a:off x="4347" y="2141"/>
              <a:ext cx="118" cy="1"/>
            </a:xfrm>
            <a:custGeom>
              <a:avLst/>
              <a:gdLst>
                <a:gd name="T0" fmla="*/ 1199 w 1199"/>
                <a:gd name="T1" fmla="*/ 0 h 1"/>
                <a:gd name="T2" fmla="*/ 0 w 1199"/>
                <a:gd name="T3" fmla="*/ 0 h 1"/>
                <a:gd name="T4" fmla="*/ 1 w 1199"/>
                <a:gd name="T5" fmla="*/ 0 h 1"/>
              </a:gdLst>
              <a:ahLst/>
              <a:cxnLst>
                <a:cxn ang="0">
                  <a:pos x="T0" y="T1"/>
                </a:cxn>
                <a:cxn ang="0">
                  <a:pos x="T2" y="T3"/>
                </a:cxn>
                <a:cxn ang="0">
                  <a:pos x="T4" y="T5"/>
                </a:cxn>
              </a:cxnLst>
              <a:rect l="0" t="0" r="r" b="b"/>
              <a:pathLst>
                <a:path w="1199" h="1">
                  <a:moveTo>
                    <a:pt x="119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1" name="Freeform 133"/>
            <p:cNvSpPr>
              <a:spLocks noChangeAspect="1" noChangeArrowheads="1"/>
            </p:cNvSpPr>
            <p:nvPr/>
          </p:nvSpPr>
          <p:spPr bwMode="auto">
            <a:xfrm>
              <a:off x="4300" y="2141"/>
              <a:ext cx="25" cy="1"/>
            </a:xfrm>
            <a:custGeom>
              <a:avLst/>
              <a:gdLst>
                <a:gd name="T0" fmla="*/ 239 w 239"/>
                <a:gd name="T1" fmla="*/ 0 h 1"/>
                <a:gd name="T2" fmla="*/ 0 w 239"/>
                <a:gd name="T3" fmla="*/ 0 h 1"/>
                <a:gd name="T4" fmla="*/ 1 w 239"/>
                <a:gd name="T5" fmla="*/ 0 h 1"/>
              </a:gdLst>
              <a:ahLst/>
              <a:cxnLst>
                <a:cxn ang="0">
                  <a:pos x="T0" y="T1"/>
                </a:cxn>
                <a:cxn ang="0">
                  <a:pos x="T2" y="T3"/>
                </a:cxn>
                <a:cxn ang="0">
                  <a:pos x="T4" y="T5"/>
                </a:cxn>
              </a:cxnLst>
              <a:rect l="0" t="0" r="r" b="b"/>
              <a:pathLst>
                <a:path w="239" h="1">
                  <a:moveTo>
                    <a:pt x="23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2" name="Freeform 134"/>
            <p:cNvSpPr>
              <a:spLocks noChangeAspect="1" noChangeArrowheads="1"/>
            </p:cNvSpPr>
            <p:nvPr/>
          </p:nvSpPr>
          <p:spPr bwMode="auto">
            <a:xfrm>
              <a:off x="4160" y="2141"/>
              <a:ext cx="117" cy="1"/>
            </a:xfrm>
            <a:custGeom>
              <a:avLst/>
              <a:gdLst>
                <a:gd name="T0" fmla="*/ 1198 w 1198"/>
                <a:gd name="T1" fmla="*/ 0 h 1"/>
                <a:gd name="T2" fmla="*/ 0 w 1198"/>
                <a:gd name="T3" fmla="*/ 0 h 1"/>
                <a:gd name="T4" fmla="*/ 1 w 1198"/>
                <a:gd name="T5" fmla="*/ 0 h 1"/>
              </a:gdLst>
              <a:ahLst/>
              <a:cxnLst>
                <a:cxn ang="0">
                  <a:pos x="T0" y="T1"/>
                </a:cxn>
                <a:cxn ang="0">
                  <a:pos x="T2" y="T3"/>
                </a:cxn>
                <a:cxn ang="0">
                  <a:pos x="T4" y="T5"/>
                </a:cxn>
              </a:cxnLst>
              <a:rect l="0" t="0" r="r" b="b"/>
              <a:pathLst>
                <a:path w="1198" h="1">
                  <a:moveTo>
                    <a:pt x="1198"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3" name="Freeform 135"/>
            <p:cNvSpPr>
              <a:spLocks noChangeAspect="1" noChangeArrowheads="1"/>
            </p:cNvSpPr>
            <p:nvPr/>
          </p:nvSpPr>
          <p:spPr bwMode="auto">
            <a:xfrm>
              <a:off x="4113" y="2141"/>
              <a:ext cx="23" cy="1"/>
            </a:xfrm>
            <a:custGeom>
              <a:avLst/>
              <a:gdLst>
                <a:gd name="T0" fmla="*/ 240 w 240"/>
                <a:gd name="T1" fmla="*/ 0 h 1"/>
                <a:gd name="T2" fmla="*/ 0 w 240"/>
                <a:gd name="T3" fmla="*/ 0 h 1"/>
                <a:gd name="T4" fmla="*/ 1 w 240"/>
                <a:gd name="T5" fmla="*/ 0 h 1"/>
              </a:gdLst>
              <a:ahLst/>
              <a:cxnLst>
                <a:cxn ang="0">
                  <a:pos x="T0" y="T1"/>
                </a:cxn>
                <a:cxn ang="0">
                  <a:pos x="T2" y="T3"/>
                </a:cxn>
                <a:cxn ang="0">
                  <a:pos x="T4" y="T5"/>
                </a:cxn>
              </a:cxnLst>
              <a:rect l="0" t="0" r="r" b="b"/>
              <a:pathLst>
                <a:path w="240" h="1">
                  <a:moveTo>
                    <a:pt x="24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4" name="Freeform 136"/>
            <p:cNvSpPr>
              <a:spLocks noChangeAspect="1" noChangeArrowheads="1"/>
            </p:cNvSpPr>
            <p:nvPr/>
          </p:nvSpPr>
          <p:spPr bwMode="auto">
            <a:xfrm>
              <a:off x="4004" y="2141"/>
              <a:ext cx="85" cy="1"/>
            </a:xfrm>
            <a:custGeom>
              <a:avLst/>
              <a:gdLst>
                <a:gd name="T0" fmla="*/ 875 w 875"/>
                <a:gd name="T1" fmla="*/ 0 h 1"/>
                <a:gd name="T2" fmla="*/ 0 w 875"/>
                <a:gd name="T3" fmla="*/ 0 h 1"/>
                <a:gd name="T4" fmla="*/ 1 w 875"/>
                <a:gd name="T5" fmla="*/ 0 h 1"/>
              </a:gdLst>
              <a:ahLst/>
              <a:cxnLst>
                <a:cxn ang="0">
                  <a:pos x="T0" y="T1"/>
                </a:cxn>
                <a:cxn ang="0">
                  <a:pos x="T2" y="T3"/>
                </a:cxn>
                <a:cxn ang="0">
                  <a:pos x="T4" y="T5"/>
                </a:cxn>
              </a:cxnLst>
              <a:rect l="0" t="0" r="r" b="b"/>
              <a:pathLst>
                <a:path w="875" h="1">
                  <a:moveTo>
                    <a:pt x="875"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37" name="Group 137"/>
          <p:cNvGrpSpPr>
            <a:grpSpLocks/>
          </p:cNvGrpSpPr>
          <p:nvPr/>
        </p:nvGrpSpPr>
        <p:grpSpPr bwMode="auto">
          <a:xfrm>
            <a:off x="5334001" y="1144588"/>
            <a:ext cx="1597025" cy="2813050"/>
            <a:chOff x="2400" y="721"/>
            <a:chExt cx="1006" cy="1772"/>
          </a:xfrm>
        </p:grpSpPr>
        <p:sp>
          <p:nvSpPr>
            <p:cNvPr id="138" name="Freeform 138"/>
            <p:cNvSpPr>
              <a:spLocks noChangeAspect="1" noChangeArrowheads="1"/>
            </p:cNvSpPr>
            <p:nvPr/>
          </p:nvSpPr>
          <p:spPr bwMode="auto">
            <a:xfrm>
              <a:off x="2460" y="928"/>
              <a:ext cx="1" cy="596"/>
            </a:xfrm>
            <a:custGeom>
              <a:avLst/>
              <a:gdLst>
                <a:gd name="T0" fmla="*/ 0 w 1"/>
                <a:gd name="T1" fmla="*/ 0 h 6089"/>
                <a:gd name="T2" fmla="*/ 0 w 1"/>
                <a:gd name="T3" fmla="*/ 6089 h 6089"/>
                <a:gd name="T4" fmla="*/ 1 w 1"/>
                <a:gd name="T5" fmla="*/ 6089 h 6089"/>
              </a:gdLst>
              <a:ahLst/>
              <a:cxnLst>
                <a:cxn ang="0">
                  <a:pos x="T0" y="T1"/>
                </a:cxn>
                <a:cxn ang="0">
                  <a:pos x="T2" y="T3"/>
                </a:cxn>
                <a:cxn ang="0">
                  <a:pos x="T4" y="T5"/>
                </a:cxn>
              </a:cxnLst>
              <a:rect l="0" t="0" r="r" b="b"/>
              <a:pathLst>
                <a:path w="1" h="6089">
                  <a:moveTo>
                    <a:pt x="0" y="0"/>
                  </a:moveTo>
                  <a:lnTo>
                    <a:pt x="0" y="6089"/>
                  </a:lnTo>
                  <a:lnTo>
                    <a:pt x="1" y="608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9" name="Freeform 139"/>
            <p:cNvSpPr>
              <a:spLocks noChangeAspect="1" noChangeArrowheads="1"/>
            </p:cNvSpPr>
            <p:nvPr/>
          </p:nvSpPr>
          <p:spPr bwMode="auto">
            <a:xfrm>
              <a:off x="3353" y="928"/>
              <a:ext cx="1" cy="596"/>
            </a:xfrm>
            <a:custGeom>
              <a:avLst/>
              <a:gdLst>
                <a:gd name="T0" fmla="*/ 0 w 1"/>
                <a:gd name="T1" fmla="*/ 0 h 6089"/>
                <a:gd name="T2" fmla="*/ 0 w 1"/>
                <a:gd name="T3" fmla="*/ 6089 h 6089"/>
                <a:gd name="T4" fmla="*/ 1 w 1"/>
                <a:gd name="T5" fmla="*/ 6089 h 6089"/>
              </a:gdLst>
              <a:ahLst/>
              <a:cxnLst>
                <a:cxn ang="0">
                  <a:pos x="T0" y="T1"/>
                </a:cxn>
                <a:cxn ang="0">
                  <a:pos x="T2" y="T3"/>
                </a:cxn>
                <a:cxn ang="0">
                  <a:pos x="T4" y="T5"/>
                </a:cxn>
              </a:cxnLst>
              <a:rect l="0" t="0" r="r" b="b"/>
              <a:pathLst>
                <a:path w="1" h="6089">
                  <a:moveTo>
                    <a:pt x="0" y="0"/>
                  </a:moveTo>
                  <a:lnTo>
                    <a:pt x="0" y="6089"/>
                  </a:lnTo>
                  <a:lnTo>
                    <a:pt x="1" y="608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0" name="Freeform 140"/>
            <p:cNvSpPr>
              <a:spLocks noChangeAspect="1" noChangeArrowheads="1"/>
            </p:cNvSpPr>
            <p:nvPr/>
          </p:nvSpPr>
          <p:spPr bwMode="auto">
            <a:xfrm>
              <a:off x="2608" y="779"/>
              <a:ext cx="596" cy="1"/>
            </a:xfrm>
            <a:custGeom>
              <a:avLst/>
              <a:gdLst>
                <a:gd name="T0" fmla="*/ 6082 w 6082"/>
                <a:gd name="T1" fmla="*/ 0 h 1"/>
                <a:gd name="T2" fmla="*/ 0 w 6082"/>
                <a:gd name="T3" fmla="*/ 0 h 1"/>
                <a:gd name="T4" fmla="*/ 1 w 6082"/>
                <a:gd name="T5" fmla="*/ 0 h 1"/>
              </a:gdLst>
              <a:ahLst/>
              <a:cxnLst>
                <a:cxn ang="0">
                  <a:pos x="T0" y="T1"/>
                </a:cxn>
                <a:cxn ang="0">
                  <a:pos x="T2" y="T3"/>
                </a:cxn>
                <a:cxn ang="0">
                  <a:pos x="T4" y="T5"/>
                </a:cxn>
              </a:cxnLst>
              <a:rect l="0" t="0" r="r" b="b"/>
              <a:pathLst>
                <a:path w="6082" h="1">
                  <a:moveTo>
                    <a:pt x="608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1" name="Freeform 141"/>
            <p:cNvSpPr>
              <a:spLocks noChangeAspect="1" noChangeArrowheads="1"/>
            </p:cNvSpPr>
            <p:nvPr/>
          </p:nvSpPr>
          <p:spPr bwMode="auto">
            <a:xfrm>
              <a:off x="2608" y="1674"/>
              <a:ext cx="596" cy="1"/>
            </a:xfrm>
            <a:custGeom>
              <a:avLst/>
              <a:gdLst>
                <a:gd name="T0" fmla="*/ 6082 w 6082"/>
                <a:gd name="T1" fmla="*/ 0 h 1"/>
                <a:gd name="T2" fmla="*/ 0 w 6082"/>
                <a:gd name="T3" fmla="*/ 0 h 1"/>
                <a:gd name="T4" fmla="*/ 1 w 6082"/>
                <a:gd name="T5" fmla="*/ 0 h 1"/>
              </a:gdLst>
              <a:ahLst/>
              <a:cxnLst>
                <a:cxn ang="0">
                  <a:pos x="T0" y="T1"/>
                </a:cxn>
                <a:cxn ang="0">
                  <a:pos x="T2" y="T3"/>
                </a:cxn>
                <a:cxn ang="0">
                  <a:pos x="T4" y="T5"/>
                </a:cxn>
              </a:cxnLst>
              <a:rect l="0" t="0" r="r" b="b"/>
              <a:pathLst>
                <a:path w="6082" h="1">
                  <a:moveTo>
                    <a:pt x="608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42" name="Group 142"/>
            <p:cNvGrpSpPr>
              <a:grpSpLocks/>
            </p:cNvGrpSpPr>
            <p:nvPr/>
          </p:nvGrpSpPr>
          <p:grpSpPr bwMode="auto">
            <a:xfrm>
              <a:off x="2608" y="928"/>
              <a:ext cx="596" cy="596"/>
              <a:chOff x="2608" y="928"/>
              <a:chExt cx="596" cy="596"/>
            </a:xfrm>
          </p:grpSpPr>
          <p:sp>
            <p:nvSpPr>
              <p:cNvPr id="201" name="Freeform 143"/>
              <p:cNvSpPr>
                <a:spLocks noChangeAspect="1" noChangeArrowheads="1"/>
              </p:cNvSpPr>
              <p:nvPr/>
            </p:nvSpPr>
            <p:spPr bwMode="auto">
              <a:xfrm>
                <a:off x="2906" y="928"/>
                <a:ext cx="298" cy="298"/>
              </a:xfrm>
              <a:custGeom>
                <a:avLst/>
                <a:gdLst>
                  <a:gd name="T0" fmla="*/ 3040 w 3040"/>
                  <a:gd name="T1" fmla="*/ 0 h 3045"/>
                  <a:gd name="T2" fmla="*/ 2891 w 3040"/>
                  <a:gd name="T3" fmla="*/ 149 h 3045"/>
                  <a:gd name="T4" fmla="*/ 2459 w 3040"/>
                  <a:gd name="T5" fmla="*/ 582 h 3045"/>
                  <a:gd name="T6" fmla="*/ 1787 w 3040"/>
                  <a:gd name="T7" fmla="*/ 1255 h 3045"/>
                  <a:gd name="T8" fmla="*/ 939 w 3040"/>
                  <a:gd name="T9" fmla="*/ 2104 h 3045"/>
                  <a:gd name="T10" fmla="*/ 0 w 3040"/>
                  <a:gd name="T11" fmla="*/ 3045 h 3045"/>
                  <a:gd name="T12" fmla="*/ 1 w 3040"/>
                  <a:gd name="T13" fmla="*/ 3045 h 3045"/>
                </a:gdLst>
                <a:ahLst/>
                <a:cxnLst>
                  <a:cxn ang="0">
                    <a:pos x="T0" y="T1"/>
                  </a:cxn>
                  <a:cxn ang="0">
                    <a:pos x="T2" y="T3"/>
                  </a:cxn>
                  <a:cxn ang="0">
                    <a:pos x="T4" y="T5"/>
                  </a:cxn>
                  <a:cxn ang="0">
                    <a:pos x="T6" y="T7"/>
                  </a:cxn>
                  <a:cxn ang="0">
                    <a:pos x="T8" y="T9"/>
                  </a:cxn>
                  <a:cxn ang="0">
                    <a:pos x="T10" y="T11"/>
                  </a:cxn>
                  <a:cxn ang="0">
                    <a:pos x="T12" y="T13"/>
                  </a:cxn>
                </a:cxnLst>
                <a:rect l="0" t="0" r="r" b="b"/>
                <a:pathLst>
                  <a:path w="3040" h="3045">
                    <a:moveTo>
                      <a:pt x="3040" y="0"/>
                    </a:moveTo>
                    <a:lnTo>
                      <a:pt x="2891" y="149"/>
                    </a:lnTo>
                    <a:lnTo>
                      <a:pt x="2459" y="582"/>
                    </a:lnTo>
                    <a:lnTo>
                      <a:pt x="1787" y="1255"/>
                    </a:lnTo>
                    <a:lnTo>
                      <a:pt x="939" y="2104"/>
                    </a:lnTo>
                    <a:lnTo>
                      <a:pt x="0" y="3045"/>
                    </a:lnTo>
                    <a:lnTo>
                      <a:pt x="1" y="304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2" name="Freeform 144"/>
              <p:cNvSpPr>
                <a:spLocks noChangeAspect="1" noChangeArrowheads="1"/>
              </p:cNvSpPr>
              <p:nvPr/>
            </p:nvSpPr>
            <p:spPr bwMode="auto">
              <a:xfrm>
                <a:off x="2608" y="928"/>
                <a:ext cx="298" cy="298"/>
              </a:xfrm>
              <a:custGeom>
                <a:avLst/>
                <a:gdLst>
                  <a:gd name="T0" fmla="*/ 3042 w 3042"/>
                  <a:gd name="T1" fmla="*/ 3045 h 3045"/>
                  <a:gd name="T2" fmla="*/ 2101 w 3042"/>
                  <a:gd name="T3" fmla="*/ 2104 h 3045"/>
                  <a:gd name="T4" fmla="*/ 1253 w 3042"/>
                  <a:gd name="T5" fmla="*/ 1255 h 3045"/>
                  <a:gd name="T6" fmla="*/ 581 w 3042"/>
                  <a:gd name="T7" fmla="*/ 582 h 3045"/>
                  <a:gd name="T8" fmla="*/ 149 w 3042"/>
                  <a:gd name="T9" fmla="*/ 149 h 3045"/>
                  <a:gd name="T10" fmla="*/ 0 w 3042"/>
                  <a:gd name="T11" fmla="*/ 0 h 3045"/>
                  <a:gd name="T12" fmla="*/ 1 w 3042"/>
                  <a:gd name="T13" fmla="*/ 0 h 3045"/>
                </a:gdLst>
                <a:ahLst/>
                <a:cxnLst>
                  <a:cxn ang="0">
                    <a:pos x="T0" y="T1"/>
                  </a:cxn>
                  <a:cxn ang="0">
                    <a:pos x="T2" y="T3"/>
                  </a:cxn>
                  <a:cxn ang="0">
                    <a:pos x="T4" y="T5"/>
                  </a:cxn>
                  <a:cxn ang="0">
                    <a:pos x="T6" y="T7"/>
                  </a:cxn>
                  <a:cxn ang="0">
                    <a:pos x="T8" y="T9"/>
                  </a:cxn>
                  <a:cxn ang="0">
                    <a:pos x="T10" y="T11"/>
                  </a:cxn>
                  <a:cxn ang="0">
                    <a:pos x="T12" y="T13"/>
                  </a:cxn>
                </a:cxnLst>
                <a:rect l="0" t="0" r="r" b="b"/>
                <a:pathLst>
                  <a:path w="3042" h="3045">
                    <a:moveTo>
                      <a:pt x="3042" y="3045"/>
                    </a:moveTo>
                    <a:lnTo>
                      <a:pt x="2101" y="2104"/>
                    </a:lnTo>
                    <a:lnTo>
                      <a:pt x="1253" y="1255"/>
                    </a:lnTo>
                    <a:lnTo>
                      <a:pt x="581" y="582"/>
                    </a:lnTo>
                    <a:lnTo>
                      <a:pt x="149" y="149"/>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3" name="Freeform 145"/>
              <p:cNvSpPr>
                <a:spLocks noChangeAspect="1" noChangeArrowheads="1"/>
              </p:cNvSpPr>
              <p:nvPr/>
            </p:nvSpPr>
            <p:spPr bwMode="auto">
              <a:xfrm>
                <a:off x="2608" y="1226"/>
                <a:ext cx="298" cy="298"/>
              </a:xfrm>
              <a:custGeom>
                <a:avLst/>
                <a:gdLst>
                  <a:gd name="T0" fmla="*/ 0 w 3043"/>
                  <a:gd name="T1" fmla="*/ 3044 h 3044"/>
                  <a:gd name="T2" fmla="*/ 149 w 3043"/>
                  <a:gd name="T3" fmla="*/ 2895 h 3044"/>
                  <a:gd name="T4" fmla="*/ 581 w 3043"/>
                  <a:gd name="T5" fmla="*/ 2462 h 3044"/>
                  <a:gd name="T6" fmla="*/ 1253 w 3043"/>
                  <a:gd name="T7" fmla="*/ 1789 h 3044"/>
                  <a:gd name="T8" fmla="*/ 2101 w 3043"/>
                  <a:gd name="T9" fmla="*/ 940 h 3044"/>
                  <a:gd name="T10" fmla="*/ 3042 w 3043"/>
                  <a:gd name="T11" fmla="*/ 0 h 3044"/>
                  <a:gd name="T12" fmla="*/ 3043 w 3043"/>
                  <a:gd name="T13" fmla="*/ 0 h 3044"/>
                </a:gdLst>
                <a:ahLst/>
                <a:cxnLst>
                  <a:cxn ang="0">
                    <a:pos x="T0" y="T1"/>
                  </a:cxn>
                  <a:cxn ang="0">
                    <a:pos x="T2" y="T3"/>
                  </a:cxn>
                  <a:cxn ang="0">
                    <a:pos x="T4" y="T5"/>
                  </a:cxn>
                  <a:cxn ang="0">
                    <a:pos x="T6" y="T7"/>
                  </a:cxn>
                  <a:cxn ang="0">
                    <a:pos x="T8" y="T9"/>
                  </a:cxn>
                  <a:cxn ang="0">
                    <a:pos x="T10" y="T11"/>
                  </a:cxn>
                  <a:cxn ang="0">
                    <a:pos x="T12" y="T13"/>
                  </a:cxn>
                </a:cxnLst>
                <a:rect l="0" t="0" r="r" b="b"/>
                <a:pathLst>
                  <a:path w="3043" h="3044">
                    <a:moveTo>
                      <a:pt x="0" y="3044"/>
                    </a:moveTo>
                    <a:lnTo>
                      <a:pt x="149" y="2895"/>
                    </a:lnTo>
                    <a:lnTo>
                      <a:pt x="581" y="2462"/>
                    </a:lnTo>
                    <a:lnTo>
                      <a:pt x="1253" y="1789"/>
                    </a:lnTo>
                    <a:lnTo>
                      <a:pt x="2101" y="940"/>
                    </a:lnTo>
                    <a:lnTo>
                      <a:pt x="3042" y="0"/>
                    </a:lnTo>
                    <a:lnTo>
                      <a:pt x="3043"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4" name="Freeform 146"/>
              <p:cNvSpPr>
                <a:spLocks noChangeAspect="1" noChangeArrowheads="1"/>
              </p:cNvSpPr>
              <p:nvPr/>
            </p:nvSpPr>
            <p:spPr bwMode="auto">
              <a:xfrm>
                <a:off x="2906" y="1226"/>
                <a:ext cx="298" cy="298"/>
              </a:xfrm>
              <a:custGeom>
                <a:avLst/>
                <a:gdLst>
                  <a:gd name="T0" fmla="*/ 0 w 3041"/>
                  <a:gd name="T1" fmla="*/ 0 h 3044"/>
                  <a:gd name="T2" fmla="*/ 939 w 3041"/>
                  <a:gd name="T3" fmla="*/ 940 h 3044"/>
                  <a:gd name="T4" fmla="*/ 1787 w 3041"/>
                  <a:gd name="T5" fmla="*/ 1789 h 3044"/>
                  <a:gd name="T6" fmla="*/ 2459 w 3041"/>
                  <a:gd name="T7" fmla="*/ 2462 h 3044"/>
                  <a:gd name="T8" fmla="*/ 2891 w 3041"/>
                  <a:gd name="T9" fmla="*/ 2895 h 3044"/>
                  <a:gd name="T10" fmla="*/ 3040 w 3041"/>
                  <a:gd name="T11" fmla="*/ 3044 h 3044"/>
                  <a:gd name="T12" fmla="*/ 3041 w 3041"/>
                  <a:gd name="T13" fmla="*/ 3044 h 3044"/>
                </a:gdLst>
                <a:ahLst/>
                <a:cxnLst>
                  <a:cxn ang="0">
                    <a:pos x="T0" y="T1"/>
                  </a:cxn>
                  <a:cxn ang="0">
                    <a:pos x="T2" y="T3"/>
                  </a:cxn>
                  <a:cxn ang="0">
                    <a:pos x="T4" y="T5"/>
                  </a:cxn>
                  <a:cxn ang="0">
                    <a:pos x="T6" y="T7"/>
                  </a:cxn>
                  <a:cxn ang="0">
                    <a:pos x="T8" y="T9"/>
                  </a:cxn>
                  <a:cxn ang="0">
                    <a:pos x="T10" y="T11"/>
                  </a:cxn>
                  <a:cxn ang="0">
                    <a:pos x="T12" y="T13"/>
                  </a:cxn>
                </a:cxnLst>
                <a:rect l="0" t="0" r="r" b="b"/>
                <a:pathLst>
                  <a:path w="3041" h="3044">
                    <a:moveTo>
                      <a:pt x="0" y="0"/>
                    </a:moveTo>
                    <a:lnTo>
                      <a:pt x="939" y="940"/>
                    </a:lnTo>
                    <a:lnTo>
                      <a:pt x="1787" y="1789"/>
                    </a:lnTo>
                    <a:lnTo>
                      <a:pt x="2459" y="2462"/>
                    </a:lnTo>
                    <a:lnTo>
                      <a:pt x="2891" y="2895"/>
                    </a:lnTo>
                    <a:lnTo>
                      <a:pt x="3040" y="3044"/>
                    </a:lnTo>
                    <a:lnTo>
                      <a:pt x="3041" y="304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43" name="Freeform 147"/>
            <p:cNvSpPr>
              <a:spLocks noChangeAspect="1" noChangeArrowheads="1"/>
            </p:cNvSpPr>
            <p:nvPr/>
          </p:nvSpPr>
          <p:spPr bwMode="auto">
            <a:xfrm>
              <a:off x="3204" y="1524"/>
              <a:ext cx="0" cy="150"/>
            </a:xfrm>
            <a:custGeom>
              <a:avLst/>
              <a:gdLst>
                <a:gd name="T0" fmla="*/ 0 w 1"/>
                <a:gd name="T1" fmla="*/ 1522 h 1522"/>
                <a:gd name="T2" fmla="*/ 0 w 1"/>
                <a:gd name="T3" fmla="*/ 0 h 1522"/>
                <a:gd name="T4" fmla="*/ 1 w 1"/>
                <a:gd name="T5" fmla="*/ 0 h 1522"/>
              </a:gdLst>
              <a:ahLst/>
              <a:cxnLst>
                <a:cxn ang="0">
                  <a:pos x="T0" y="T1"/>
                </a:cxn>
                <a:cxn ang="0">
                  <a:pos x="T2" y="T3"/>
                </a:cxn>
                <a:cxn ang="0">
                  <a:pos x="T4" y="T5"/>
                </a:cxn>
              </a:cxnLst>
              <a:rect l="0" t="0" r="r" b="b"/>
              <a:pathLst>
                <a:path w="1" h="1522">
                  <a:moveTo>
                    <a:pt x="0" y="1522"/>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4" name="Freeform 148"/>
            <p:cNvSpPr>
              <a:spLocks noChangeAspect="1" noChangeArrowheads="1"/>
            </p:cNvSpPr>
            <p:nvPr/>
          </p:nvSpPr>
          <p:spPr bwMode="auto">
            <a:xfrm>
              <a:off x="2608" y="1524"/>
              <a:ext cx="0" cy="150"/>
            </a:xfrm>
            <a:custGeom>
              <a:avLst/>
              <a:gdLst>
                <a:gd name="T0" fmla="*/ 0 w 1"/>
                <a:gd name="T1" fmla="*/ 0 h 1522"/>
                <a:gd name="T2" fmla="*/ 0 w 1"/>
                <a:gd name="T3" fmla="*/ 1522 h 1522"/>
                <a:gd name="T4" fmla="*/ 1 w 1"/>
                <a:gd name="T5" fmla="*/ 1522 h 1522"/>
              </a:gdLst>
              <a:ahLst/>
              <a:cxnLst>
                <a:cxn ang="0">
                  <a:pos x="T0" y="T1"/>
                </a:cxn>
                <a:cxn ang="0">
                  <a:pos x="T2" y="T3"/>
                </a:cxn>
                <a:cxn ang="0">
                  <a:pos x="T4" y="T5"/>
                </a:cxn>
              </a:cxnLst>
              <a:rect l="0" t="0" r="r" b="b"/>
              <a:pathLst>
                <a:path w="1" h="1522">
                  <a:moveTo>
                    <a:pt x="0" y="0"/>
                  </a:moveTo>
                  <a:lnTo>
                    <a:pt x="0" y="1522"/>
                  </a:lnTo>
                  <a:lnTo>
                    <a:pt x="1" y="1522"/>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5" name="Freeform 149"/>
            <p:cNvSpPr>
              <a:spLocks noChangeAspect="1" noChangeArrowheads="1"/>
            </p:cNvSpPr>
            <p:nvPr/>
          </p:nvSpPr>
          <p:spPr bwMode="auto">
            <a:xfrm>
              <a:off x="3204" y="779"/>
              <a:ext cx="0" cy="149"/>
            </a:xfrm>
            <a:custGeom>
              <a:avLst/>
              <a:gdLst>
                <a:gd name="T0" fmla="*/ 0 w 1"/>
                <a:gd name="T1" fmla="*/ 1522 h 1522"/>
                <a:gd name="T2" fmla="*/ 0 w 1"/>
                <a:gd name="T3" fmla="*/ 0 h 1522"/>
                <a:gd name="T4" fmla="*/ 1 w 1"/>
                <a:gd name="T5" fmla="*/ 0 h 1522"/>
              </a:gdLst>
              <a:ahLst/>
              <a:cxnLst>
                <a:cxn ang="0">
                  <a:pos x="T0" y="T1"/>
                </a:cxn>
                <a:cxn ang="0">
                  <a:pos x="T2" y="T3"/>
                </a:cxn>
                <a:cxn ang="0">
                  <a:pos x="T4" y="T5"/>
                </a:cxn>
              </a:cxnLst>
              <a:rect l="0" t="0" r="r" b="b"/>
              <a:pathLst>
                <a:path w="1" h="1522">
                  <a:moveTo>
                    <a:pt x="0" y="1522"/>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6" name="Freeform 150"/>
            <p:cNvSpPr>
              <a:spLocks noChangeAspect="1" noChangeArrowheads="1"/>
            </p:cNvSpPr>
            <p:nvPr/>
          </p:nvSpPr>
          <p:spPr bwMode="auto">
            <a:xfrm>
              <a:off x="2608" y="779"/>
              <a:ext cx="0" cy="149"/>
            </a:xfrm>
            <a:custGeom>
              <a:avLst/>
              <a:gdLst>
                <a:gd name="T0" fmla="*/ 0 w 1"/>
                <a:gd name="T1" fmla="*/ 0 h 1522"/>
                <a:gd name="T2" fmla="*/ 0 w 1"/>
                <a:gd name="T3" fmla="*/ 1522 h 1522"/>
                <a:gd name="T4" fmla="*/ 1 w 1"/>
                <a:gd name="T5" fmla="*/ 1522 h 1522"/>
              </a:gdLst>
              <a:ahLst/>
              <a:cxnLst>
                <a:cxn ang="0">
                  <a:pos x="T0" y="T1"/>
                </a:cxn>
                <a:cxn ang="0">
                  <a:pos x="T2" y="T3"/>
                </a:cxn>
                <a:cxn ang="0">
                  <a:pos x="T4" y="T5"/>
                </a:cxn>
              </a:cxnLst>
              <a:rect l="0" t="0" r="r" b="b"/>
              <a:pathLst>
                <a:path w="1" h="1522">
                  <a:moveTo>
                    <a:pt x="0" y="0"/>
                  </a:moveTo>
                  <a:lnTo>
                    <a:pt x="0" y="1522"/>
                  </a:lnTo>
                  <a:lnTo>
                    <a:pt x="1" y="1522"/>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7" name="Freeform 151"/>
            <p:cNvSpPr>
              <a:spLocks noChangeAspect="1" noChangeArrowheads="1"/>
            </p:cNvSpPr>
            <p:nvPr/>
          </p:nvSpPr>
          <p:spPr bwMode="auto">
            <a:xfrm>
              <a:off x="3204" y="928"/>
              <a:ext cx="149" cy="0"/>
            </a:xfrm>
            <a:custGeom>
              <a:avLst/>
              <a:gdLst>
                <a:gd name="T0" fmla="*/ 1520 w 1520"/>
                <a:gd name="T1" fmla="*/ 0 h 1"/>
                <a:gd name="T2" fmla="*/ 0 w 1520"/>
                <a:gd name="T3" fmla="*/ 0 h 1"/>
                <a:gd name="T4" fmla="*/ 1 w 1520"/>
                <a:gd name="T5" fmla="*/ 0 h 1"/>
              </a:gdLst>
              <a:ahLst/>
              <a:cxnLst>
                <a:cxn ang="0">
                  <a:pos x="T0" y="T1"/>
                </a:cxn>
                <a:cxn ang="0">
                  <a:pos x="T2" y="T3"/>
                </a:cxn>
                <a:cxn ang="0">
                  <a:pos x="T4" y="T5"/>
                </a:cxn>
              </a:cxnLst>
              <a:rect l="0" t="0" r="r" b="b"/>
              <a:pathLst>
                <a:path w="1520" h="1">
                  <a:moveTo>
                    <a:pt x="1520"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8" name="Freeform 152"/>
            <p:cNvSpPr>
              <a:spLocks noChangeAspect="1" noChangeArrowheads="1"/>
            </p:cNvSpPr>
            <p:nvPr/>
          </p:nvSpPr>
          <p:spPr bwMode="auto">
            <a:xfrm>
              <a:off x="3204" y="1524"/>
              <a:ext cx="149" cy="1"/>
            </a:xfrm>
            <a:custGeom>
              <a:avLst/>
              <a:gdLst>
                <a:gd name="T0" fmla="*/ 0 w 1521"/>
                <a:gd name="T1" fmla="*/ 0 h 1"/>
                <a:gd name="T2" fmla="*/ 1520 w 1521"/>
                <a:gd name="T3" fmla="*/ 0 h 1"/>
                <a:gd name="T4" fmla="*/ 1521 w 1521"/>
                <a:gd name="T5" fmla="*/ 0 h 1"/>
              </a:gdLst>
              <a:ahLst/>
              <a:cxnLst>
                <a:cxn ang="0">
                  <a:pos x="T0" y="T1"/>
                </a:cxn>
                <a:cxn ang="0">
                  <a:pos x="T2" y="T3"/>
                </a:cxn>
                <a:cxn ang="0">
                  <a:pos x="T4" y="T5"/>
                </a:cxn>
              </a:cxnLst>
              <a:rect l="0" t="0" r="r" b="b"/>
              <a:pathLst>
                <a:path w="1521" h="1">
                  <a:moveTo>
                    <a:pt x="0" y="0"/>
                  </a:moveTo>
                  <a:lnTo>
                    <a:pt x="1520" y="0"/>
                  </a:lnTo>
                  <a:lnTo>
                    <a:pt x="152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9" name="Freeform 153"/>
            <p:cNvSpPr>
              <a:spLocks noChangeAspect="1" noChangeArrowheads="1"/>
            </p:cNvSpPr>
            <p:nvPr/>
          </p:nvSpPr>
          <p:spPr bwMode="auto">
            <a:xfrm>
              <a:off x="2460" y="928"/>
              <a:ext cx="148" cy="0"/>
            </a:xfrm>
            <a:custGeom>
              <a:avLst/>
              <a:gdLst>
                <a:gd name="T0" fmla="*/ 1520 w 1520"/>
                <a:gd name="T1" fmla="*/ 0 h 1"/>
                <a:gd name="T2" fmla="*/ 0 w 1520"/>
                <a:gd name="T3" fmla="*/ 0 h 1"/>
                <a:gd name="T4" fmla="*/ 1 w 1520"/>
                <a:gd name="T5" fmla="*/ 0 h 1"/>
              </a:gdLst>
              <a:ahLst/>
              <a:cxnLst>
                <a:cxn ang="0">
                  <a:pos x="T0" y="T1"/>
                </a:cxn>
                <a:cxn ang="0">
                  <a:pos x="T2" y="T3"/>
                </a:cxn>
                <a:cxn ang="0">
                  <a:pos x="T4" y="T5"/>
                </a:cxn>
              </a:cxnLst>
              <a:rect l="0" t="0" r="r" b="b"/>
              <a:pathLst>
                <a:path w="1520" h="1">
                  <a:moveTo>
                    <a:pt x="1520"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0" name="Freeform 154"/>
            <p:cNvSpPr>
              <a:spLocks noChangeAspect="1" noChangeArrowheads="1"/>
            </p:cNvSpPr>
            <p:nvPr/>
          </p:nvSpPr>
          <p:spPr bwMode="auto">
            <a:xfrm>
              <a:off x="2460" y="1524"/>
              <a:ext cx="148" cy="1"/>
            </a:xfrm>
            <a:custGeom>
              <a:avLst/>
              <a:gdLst>
                <a:gd name="T0" fmla="*/ 0 w 1521"/>
                <a:gd name="T1" fmla="*/ 0 h 1"/>
                <a:gd name="T2" fmla="*/ 1520 w 1521"/>
                <a:gd name="T3" fmla="*/ 0 h 1"/>
                <a:gd name="T4" fmla="*/ 1521 w 1521"/>
                <a:gd name="T5" fmla="*/ 0 h 1"/>
              </a:gdLst>
              <a:ahLst/>
              <a:cxnLst>
                <a:cxn ang="0">
                  <a:pos x="T0" y="T1"/>
                </a:cxn>
                <a:cxn ang="0">
                  <a:pos x="T2" y="T3"/>
                </a:cxn>
                <a:cxn ang="0">
                  <a:pos x="T4" y="T5"/>
                </a:cxn>
              </a:cxnLst>
              <a:rect l="0" t="0" r="r" b="b"/>
              <a:pathLst>
                <a:path w="1521" h="1">
                  <a:moveTo>
                    <a:pt x="0" y="0"/>
                  </a:moveTo>
                  <a:lnTo>
                    <a:pt x="1520" y="0"/>
                  </a:lnTo>
                  <a:lnTo>
                    <a:pt x="152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1" name="Freeform 155"/>
            <p:cNvSpPr>
              <a:spLocks noChangeAspect="1" noChangeArrowheads="1"/>
            </p:cNvSpPr>
            <p:nvPr/>
          </p:nvSpPr>
          <p:spPr bwMode="auto">
            <a:xfrm>
              <a:off x="2460" y="1851"/>
              <a:ext cx="1" cy="298"/>
            </a:xfrm>
            <a:custGeom>
              <a:avLst/>
              <a:gdLst>
                <a:gd name="T0" fmla="*/ 0 w 1"/>
                <a:gd name="T1" fmla="*/ 0 h 3043"/>
                <a:gd name="T2" fmla="*/ 0 w 1"/>
                <a:gd name="T3" fmla="*/ 3043 h 3043"/>
                <a:gd name="T4" fmla="*/ 1 w 1"/>
                <a:gd name="T5" fmla="*/ 3043 h 3043"/>
              </a:gdLst>
              <a:ahLst/>
              <a:cxnLst>
                <a:cxn ang="0">
                  <a:pos x="T0" y="T1"/>
                </a:cxn>
                <a:cxn ang="0">
                  <a:pos x="T2" y="T3"/>
                </a:cxn>
                <a:cxn ang="0">
                  <a:pos x="T4" y="T5"/>
                </a:cxn>
              </a:cxnLst>
              <a:rect l="0" t="0" r="r" b="b"/>
              <a:pathLst>
                <a:path w="1" h="3043">
                  <a:moveTo>
                    <a:pt x="0" y="0"/>
                  </a:moveTo>
                  <a:lnTo>
                    <a:pt x="0" y="3043"/>
                  </a:lnTo>
                  <a:lnTo>
                    <a:pt x="1" y="304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2" name="Freeform 156"/>
            <p:cNvSpPr>
              <a:spLocks noChangeAspect="1" noChangeArrowheads="1"/>
            </p:cNvSpPr>
            <p:nvPr/>
          </p:nvSpPr>
          <p:spPr bwMode="auto">
            <a:xfrm>
              <a:off x="2460" y="2149"/>
              <a:ext cx="1" cy="299"/>
            </a:xfrm>
            <a:custGeom>
              <a:avLst/>
              <a:gdLst>
                <a:gd name="T0" fmla="*/ 0 w 1"/>
                <a:gd name="T1" fmla="*/ 0 h 3045"/>
                <a:gd name="T2" fmla="*/ 0 w 1"/>
                <a:gd name="T3" fmla="*/ 3045 h 3045"/>
                <a:gd name="T4" fmla="*/ 1 w 1"/>
                <a:gd name="T5" fmla="*/ 3045 h 3045"/>
              </a:gdLst>
              <a:ahLst/>
              <a:cxnLst>
                <a:cxn ang="0">
                  <a:pos x="T0" y="T1"/>
                </a:cxn>
                <a:cxn ang="0">
                  <a:pos x="T2" y="T3"/>
                </a:cxn>
                <a:cxn ang="0">
                  <a:pos x="T4" y="T5"/>
                </a:cxn>
              </a:cxnLst>
              <a:rect l="0" t="0" r="r" b="b"/>
              <a:pathLst>
                <a:path w="1" h="3045">
                  <a:moveTo>
                    <a:pt x="0" y="0"/>
                  </a:moveTo>
                  <a:lnTo>
                    <a:pt x="0" y="3045"/>
                  </a:lnTo>
                  <a:lnTo>
                    <a:pt x="1" y="304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3" name="Freeform 157"/>
            <p:cNvSpPr>
              <a:spLocks noChangeAspect="1" noChangeArrowheads="1"/>
            </p:cNvSpPr>
            <p:nvPr/>
          </p:nvSpPr>
          <p:spPr bwMode="auto">
            <a:xfrm>
              <a:off x="3353" y="1851"/>
              <a:ext cx="1" cy="298"/>
            </a:xfrm>
            <a:custGeom>
              <a:avLst/>
              <a:gdLst>
                <a:gd name="T0" fmla="*/ 0 w 1"/>
                <a:gd name="T1" fmla="*/ 0 h 3043"/>
                <a:gd name="T2" fmla="*/ 0 w 1"/>
                <a:gd name="T3" fmla="*/ 3043 h 3043"/>
                <a:gd name="T4" fmla="*/ 1 w 1"/>
                <a:gd name="T5" fmla="*/ 3043 h 3043"/>
              </a:gdLst>
              <a:ahLst/>
              <a:cxnLst>
                <a:cxn ang="0">
                  <a:pos x="T0" y="T1"/>
                </a:cxn>
                <a:cxn ang="0">
                  <a:pos x="T2" y="T3"/>
                </a:cxn>
                <a:cxn ang="0">
                  <a:pos x="T4" y="T5"/>
                </a:cxn>
              </a:cxnLst>
              <a:rect l="0" t="0" r="r" b="b"/>
              <a:pathLst>
                <a:path w="1" h="3043">
                  <a:moveTo>
                    <a:pt x="0" y="0"/>
                  </a:moveTo>
                  <a:lnTo>
                    <a:pt x="0" y="3043"/>
                  </a:lnTo>
                  <a:lnTo>
                    <a:pt x="1" y="304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4" name="Freeform 158"/>
            <p:cNvSpPr>
              <a:spLocks noChangeAspect="1" noChangeArrowheads="1"/>
            </p:cNvSpPr>
            <p:nvPr/>
          </p:nvSpPr>
          <p:spPr bwMode="auto">
            <a:xfrm>
              <a:off x="3353" y="2149"/>
              <a:ext cx="1" cy="299"/>
            </a:xfrm>
            <a:custGeom>
              <a:avLst/>
              <a:gdLst>
                <a:gd name="T0" fmla="*/ 0 w 1"/>
                <a:gd name="T1" fmla="*/ 0 h 3045"/>
                <a:gd name="T2" fmla="*/ 0 w 1"/>
                <a:gd name="T3" fmla="*/ 3045 h 3045"/>
                <a:gd name="T4" fmla="*/ 1 w 1"/>
                <a:gd name="T5" fmla="*/ 3045 h 3045"/>
              </a:gdLst>
              <a:ahLst/>
              <a:cxnLst>
                <a:cxn ang="0">
                  <a:pos x="T0" y="T1"/>
                </a:cxn>
                <a:cxn ang="0">
                  <a:pos x="T2" y="T3"/>
                </a:cxn>
                <a:cxn ang="0">
                  <a:pos x="T4" y="T5"/>
                </a:cxn>
              </a:cxnLst>
              <a:rect l="0" t="0" r="r" b="b"/>
              <a:pathLst>
                <a:path w="1" h="3045">
                  <a:moveTo>
                    <a:pt x="0" y="0"/>
                  </a:moveTo>
                  <a:lnTo>
                    <a:pt x="0" y="3045"/>
                  </a:lnTo>
                  <a:lnTo>
                    <a:pt x="1" y="304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5" name="Freeform 159"/>
            <p:cNvSpPr>
              <a:spLocks noChangeAspect="1" noChangeArrowheads="1"/>
            </p:cNvSpPr>
            <p:nvPr/>
          </p:nvSpPr>
          <p:spPr bwMode="auto">
            <a:xfrm>
              <a:off x="2608" y="1851"/>
              <a:ext cx="596" cy="597"/>
            </a:xfrm>
            <a:custGeom>
              <a:avLst/>
              <a:gdLst>
                <a:gd name="T0" fmla="*/ 6082 w 6083"/>
                <a:gd name="T1" fmla="*/ 3043 h 6088"/>
                <a:gd name="T2" fmla="*/ 5978 w 6083"/>
                <a:gd name="T3" fmla="*/ 2256 h 6088"/>
                <a:gd name="T4" fmla="*/ 5674 w 6083"/>
                <a:gd name="T5" fmla="*/ 1521 h 6088"/>
                <a:gd name="T6" fmla="*/ 5191 w 6083"/>
                <a:gd name="T7" fmla="*/ 891 h 6088"/>
                <a:gd name="T8" fmla="*/ 4562 w 6083"/>
                <a:gd name="T9" fmla="*/ 407 h 6088"/>
                <a:gd name="T10" fmla="*/ 3828 w 6083"/>
                <a:gd name="T11" fmla="*/ 103 h 6088"/>
                <a:gd name="T12" fmla="*/ 3042 w 6083"/>
                <a:gd name="T13" fmla="*/ 0 h 6088"/>
                <a:gd name="T14" fmla="*/ 2254 w 6083"/>
                <a:gd name="T15" fmla="*/ 103 h 6088"/>
                <a:gd name="T16" fmla="*/ 1520 w 6083"/>
                <a:gd name="T17" fmla="*/ 407 h 6088"/>
                <a:gd name="T18" fmla="*/ 891 w 6083"/>
                <a:gd name="T19" fmla="*/ 891 h 6088"/>
                <a:gd name="T20" fmla="*/ 408 w 6083"/>
                <a:gd name="T21" fmla="*/ 1521 h 6088"/>
                <a:gd name="T22" fmla="*/ 104 w 6083"/>
                <a:gd name="T23" fmla="*/ 2256 h 6088"/>
                <a:gd name="T24" fmla="*/ 0 w 6083"/>
                <a:gd name="T25" fmla="*/ 3043 h 6088"/>
                <a:gd name="T26" fmla="*/ 104 w 6083"/>
                <a:gd name="T27" fmla="*/ 3832 h 6088"/>
                <a:gd name="T28" fmla="*/ 408 w 6083"/>
                <a:gd name="T29" fmla="*/ 4565 h 6088"/>
                <a:gd name="T30" fmla="*/ 891 w 6083"/>
                <a:gd name="T31" fmla="*/ 5196 h 6088"/>
                <a:gd name="T32" fmla="*/ 1520 w 6083"/>
                <a:gd name="T33" fmla="*/ 5680 h 6088"/>
                <a:gd name="T34" fmla="*/ 2254 w 6083"/>
                <a:gd name="T35" fmla="*/ 5984 h 6088"/>
                <a:gd name="T36" fmla="*/ 3042 w 6083"/>
                <a:gd name="T37" fmla="*/ 6088 h 6088"/>
                <a:gd name="T38" fmla="*/ 3828 w 6083"/>
                <a:gd name="T39" fmla="*/ 5984 h 6088"/>
                <a:gd name="T40" fmla="*/ 4562 w 6083"/>
                <a:gd name="T41" fmla="*/ 5680 h 6088"/>
                <a:gd name="T42" fmla="*/ 5191 w 6083"/>
                <a:gd name="T43" fmla="*/ 5196 h 6088"/>
                <a:gd name="T44" fmla="*/ 5674 w 6083"/>
                <a:gd name="T45" fmla="*/ 4565 h 6088"/>
                <a:gd name="T46" fmla="*/ 5978 w 6083"/>
                <a:gd name="T47" fmla="*/ 3832 h 6088"/>
                <a:gd name="T48" fmla="*/ 6082 w 6083"/>
                <a:gd name="T49" fmla="*/ 3043 h 6088"/>
                <a:gd name="T50" fmla="*/ 6083 w 6083"/>
                <a:gd name="T51" fmla="*/ 3043 h 6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83" h="6088">
                  <a:moveTo>
                    <a:pt x="6082" y="3043"/>
                  </a:moveTo>
                  <a:lnTo>
                    <a:pt x="5978" y="2256"/>
                  </a:lnTo>
                  <a:lnTo>
                    <a:pt x="5674" y="1521"/>
                  </a:lnTo>
                  <a:lnTo>
                    <a:pt x="5191" y="891"/>
                  </a:lnTo>
                  <a:lnTo>
                    <a:pt x="4562" y="407"/>
                  </a:lnTo>
                  <a:lnTo>
                    <a:pt x="3828" y="103"/>
                  </a:lnTo>
                  <a:lnTo>
                    <a:pt x="3042" y="0"/>
                  </a:lnTo>
                  <a:lnTo>
                    <a:pt x="2254" y="103"/>
                  </a:lnTo>
                  <a:lnTo>
                    <a:pt x="1520" y="407"/>
                  </a:lnTo>
                  <a:lnTo>
                    <a:pt x="891" y="891"/>
                  </a:lnTo>
                  <a:lnTo>
                    <a:pt x="408" y="1521"/>
                  </a:lnTo>
                  <a:lnTo>
                    <a:pt x="104" y="2256"/>
                  </a:lnTo>
                  <a:lnTo>
                    <a:pt x="0" y="3043"/>
                  </a:lnTo>
                  <a:lnTo>
                    <a:pt x="104" y="3832"/>
                  </a:lnTo>
                  <a:lnTo>
                    <a:pt x="408" y="4565"/>
                  </a:lnTo>
                  <a:lnTo>
                    <a:pt x="891" y="5196"/>
                  </a:lnTo>
                  <a:lnTo>
                    <a:pt x="1520" y="5680"/>
                  </a:lnTo>
                  <a:lnTo>
                    <a:pt x="2254" y="5984"/>
                  </a:lnTo>
                  <a:lnTo>
                    <a:pt x="3042" y="6088"/>
                  </a:lnTo>
                  <a:lnTo>
                    <a:pt x="3828" y="5984"/>
                  </a:lnTo>
                  <a:lnTo>
                    <a:pt x="4562" y="5680"/>
                  </a:lnTo>
                  <a:lnTo>
                    <a:pt x="5191" y="5196"/>
                  </a:lnTo>
                  <a:lnTo>
                    <a:pt x="5674" y="4565"/>
                  </a:lnTo>
                  <a:lnTo>
                    <a:pt x="5978" y="3832"/>
                  </a:lnTo>
                  <a:lnTo>
                    <a:pt x="6082" y="3043"/>
                  </a:lnTo>
                  <a:lnTo>
                    <a:pt x="6083" y="304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6" name="Freeform 160"/>
            <p:cNvSpPr>
              <a:spLocks noChangeAspect="1" noChangeArrowheads="1"/>
            </p:cNvSpPr>
            <p:nvPr/>
          </p:nvSpPr>
          <p:spPr bwMode="auto">
            <a:xfrm>
              <a:off x="2906" y="1851"/>
              <a:ext cx="447" cy="1"/>
            </a:xfrm>
            <a:custGeom>
              <a:avLst/>
              <a:gdLst>
                <a:gd name="T0" fmla="*/ 4560 w 4560"/>
                <a:gd name="T1" fmla="*/ 0 h 1"/>
                <a:gd name="T2" fmla="*/ 0 w 4560"/>
                <a:gd name="T3" fmla="*/ 0 h 1"/>
                <a:gd name="T4" fmla="*/ 1 w 4560"/>
                <a:gd name="T5" fmla="*/ 0 h 1"/>
              </a:gdLst>
              <a:ahLst/>
              <a:cxnLst>
                <a:cxn ang="0">
                  <a:pos x="T0" y="T1"/>
                </a:cxn>
                <a:cxn ang="0">
                  <a:pos x="T2" y="T3"/>
                </a:cxn>
                <a:cxn ang="0">
                  <a:pos x="T4" y="T5"/>
                </a:cxn>
              </a:cxnLst>
              <a:rect l="0" t="0" r="r" b="b"/>
              <a:pathLst>
                <a:path w="4560" h="1">
                  <a:moveTo>
                    <a:pt x="4560"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7" name="Freeform 161"/>
            <p:cNvSpPr>
              <a:spLocks noChangeAspect="1" noChangeArrowheads="1"/>
            </p:cNvSpPr>
            <p:nvPr/>
          </p:nvSpPr>
          <p:spPr bwMode="auto">
            <a:xfrm>
              <a:off x="2906" y="2448"/>
              <a:ext cx="447" cy="1"/>
            </a:xfrm>
            <a:custGeom>
              <a:avLst/>
              <a:gdLst>
                <a:gd name="T0" fmla="*/ 0 w 4561"/>
                <a:gd name="T1" fmla="*/ 0 h 1"/>
                <a:gd name="T2" fmla="*/ 4560 w 4561"/>
                <a:gd name="T3" fmla="*/ 0 h 1"/>
                <a:gd name="T4" fmla="*/ 4561 w 4561"/>
                <a:gd name="T5" fmla="*/ 0 h 1"/>
              </a:gdLst>
              <a:ahLst/>
              <a:cxnLst>
                <a:cxn ang="0">
                  <a:pos x="T0" y="T1"/>
                </a:cxn>
                <a:cxn ang="0">
                  <a:pos x="T2" y="T3"/>
                </a:cxn>
                <a:cxn ang="0">
                  <a:pos x="T4" y="T5"/>
                </a:cxn>
              </a:cxnLst>
              <a:rect l="0" t="0" r="r" b="b"/>
              <a:pathLst>
                <a:path w="4561" h="1">
                  <a:moveTo>
                    <a:pt x="0" y="0"/>
                  </a:moveTo>
                  <a:lnTo>
                    <a:pt x="4560" y="0"/>
                  </a:lnTo>
                  <a:lnTo>
                    <a:pt x="456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8" name="Freeform 162"/>
            <p:cNvSpPr>
              <a:spLocks noChangeAspect="1" noChangeArrowheads="1"/>
            </p:cNvSpPr>
            <p:nvPr/>
          </p:nvSpPr>
          <p:spPr bwMode="auto">
            <a:xfrm>
              <a:off x="2460" y="1851"/>
              <a:ext cx="446" cy="1"/>
            </a:xfrm>
            <a:custGeom>
              <a:avLst/>
              <a:gdLst>
                <a:gd name="T0" fmla="*/ 4562 w 4562"/>
                <a:gd name="T1" fmla="*/ 0 h 1"/>
                <a:gd name="T2" fmla="*/ 0 w 4562"/>
                <a:gd name="T3" fmla="*/ 0 h 1"/>
                <a:gd name="T4" fmla="*/ 1 w 4562"/>
                <a:gd name="T5" fmla="*/ 0 h 1"/>
              </a:gdLst>
              <a:ahLst/>
              <a:cxnLst>
                <a:cxn ang="0">
                  <a:pos x="T0" y="T1"/>
                </a:cxn>
                <a:cxn ang="0">
                  <a:pos x="T2" y="T3"/>
                </a:cxn>
                <a:cxn ang="0">
                  <a:pos x="T4" y="T5"/>
                </a:cxn>
              </a:cxnLst>
              <a:rect l="0" t="0" r="r" b="b"/>
              <a:pathLst>
                <a:path w="4562" h="1">
                  <a:moveTo>
                    <a:pt x="456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9" name="Freeform 163"/>
            <p:cNvSpPr>
              <a:spLocks noChangeAspect="1" noChangeArrowheads="1"/>
            </p:cNvSpPr>
            <p:nvPr/>
          </p:nvSpPr>
          <p:spPr bwMode="auto">
            <a:xfrm>
              <a:off x="2460" y="2448"/>
              <a:ext cx="446" cy="1"/>
            </a:xfrm>
            <a:custGeom>
              <a:avLst/>
              <a:gdLst>
                <a:gd name="T0" fmla="*/ 0 w 4563"/>
                <a:gd name="T1" fmla="*/ 0 h 1"/>
                <a:gd name="T2" fmla="*/ 4562 w 4563"/>
                <a:gd name="T3" fmla="*/ 0 h 1"/>
                <a:gd name="T4" fmla="*/ 4563 w 4563"/>
                <a:gd name="T5" fmla="*/ 0 h 1"/>
              </a:gdLst>
              <a:ahLst/>
              <a:cxnLst>
                <a:cxn ang="0">
                  <a:pos x="T0" y="T1"/>
                </a:cxn>
                <a:cxn ang="0">
                  <a:pos x="T2" y="T3"/>
                </a:cxn>
                <a:cxn ang="0">
                  <a:pos x="T4" y="T5"/>
                </a:cxn>
              </a:cxnLst>
              <a:rect l="0" t="0" r="r" b="b"/>
              <a:pathLst>
                <a:path w="4563" h="1">
                  <a:moveTo>
                    <a:pt x="0" y="0"/>
                  </a:moveTo>
                  <a:lnTo>
                    <a:pt x="4562" y="0"/>
                  </a:lnTo>
                  <a:lnTo>
                    <a:pt x="4563"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60" name="Group 164"/>
            <p:cNvGrpSpPr>
              <a:grpSpLocks noChangeAspect="1"/>
            </p:cNvGrpSpPr>
            <p:nvPr/>
          </p:nvGrpSpPr>
          <p:grpSpPr bwMode="auto">
            <a:xfrm>
              <a:off x="2400" y="721"/>
              <a:ext cx="1006" cy="1772"/>
              <a:chOff x="2256" y="576"/>
              <a:chExt cx="902" cy="1588"/>
            </a:xfrm>
          </p:grpSpPr>
          <p:sp>
            <p:nvSpPr>
              <p:cNvPr id="161" name="Freeform 165"/>
              <p:cNvSpPr>
                <a:spLocks noChangeAspect="1" noChangeArrowheads="1"/>
              </p:cNvSpPr>
              <p:nvPr/>
            </p:nvSpPr>
            <p:spPr bwMode="auto">
              <a:xfrm>
                <a:off x="2256" y="1029"/>
                <a:ext cx="81" cy="1"/>
              </a:xfrm>
              <a:custGeom>
                <a:avLst/>
                <a:gdLst>
                  <a:gd name="T0" fmla="*/ 0 w 921"/>
                  <a:gd name="T1" fmla="*/ 0 h 1"/>
                  <a:gd name="T2" fmla="*/ 920 w 921"/>
                  <a:gd name="T3" fmla="*/ 0 h 1"/>
                  <a:gd name="T4" fmla="*/ 921 w 921"/>
                  <a:gd name="T5" fmla="*/ 0 h 1"/>
                </a:gdLst>
                <a:ahLst/>
                <a:cxnLst>
                  <a:cxn ang="0">
                    <a:pos x="T0" y="T1"/>
                  </a:cxn>
                  <a:cxn ang="0">
                    <a:pos x="T2" y="T3"/>
                  </a:cxn>
                  <a:cxn ang="0">
                    <a:pos x="T4" y="T5"/>
                  </a:cxn>
                </a:cxnLst>
                <a:rect l="0" t="0" r="r" b="b"/>
                <a:pathLst>
                  <a:path w="921" h="1">
                    <a:moveTo>
                      <a:pt x="0" y="0"/>
                    </a:moveTo>
                    <a:lnTo>
                      <a:pt x="920" y="0"/>
                    </a:lnTo>
                    <a:lnTo>
                      <a:pt x="92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2" name="Freeform 166"/>
              <p:cNvSpPr>
                <a:spLocks noChangeAspect="1" noChangeArrowheads="1"/>
              </p:cNvSpPr>
              <p:nvPr/>
            </p:nvSpPr>
            <p:spPr bwMode="auto">
              <a:xfrm>
                <a:off x="2358" y="1029"/>
                <a:ext cx="21" cy="1"/>
              </a:xfrm>
              <a:custGeom>
                <a:avLst/>
                <a:gdLst>
                  <a:gd name="T0" fmla="*/ 0 w 243"/>
                  <a:gd name="T1" fmla="*/ 0 h 1"/>
                  <a:gd name="T2" fmla="*/ 242 w 243"/>
                  <a:gd name="T3" fmla="*/ 0 h 1"/>
                  <a:gd name="T4" fmla="*/ 243 w 243"/>
                  <a:gd name="T5" fmla="*/ 0 h 1"/>
                </a:gdLst>
                <a:ahLst/>
                <a:cxnLst>
                  <a:cxn ang="0">
                    <a:pos x="T0" y="T1"/>
                  </a:cxn>
                  <a:cxn ang="0">
                    <a:pos x="T2" y="T3"/>
                  </a:cxn>
                  <a:cxn ang="0">
                    <a:pos x="T4" y="T5"/>
                  </a:cxn>
                </a:cxnLst>
                <a:rect l="0" t="0" r="r" b="b"/>
                <a:pathLst>
                  <a:path w="243" h="1">
                    <a:moveTo>
                      <a:pt x="0" y="0"/>
                    </a:moveTo>
                    <a:lnTo>
                      <a:pt x="242" y="0"/>
                    </a:lnTo>
                    <a:lnTo>
                      <a:pt x="24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3" name="Freeform 167"/>
              <p:cNvSpPr>
                <a:spLocks noChangeAspect="1" noChangeArrowheads="1"/>
              </p:cNvSpPr>
              <p:nvPr/>
            </p:nvSpPr>
            <p:spPr bwMode="auto">
              <a:xfrm>
                <a:off x="2400" y="1029"/>
                <a:ext cx="106" cy="1"/>
              </a:xfrm>
              <a:custGeom>
                <a:avLst/>
                <a:gdLst>
                  <a:gd name="T0" fmla="*/ 0 w 1207"/>
                  <a:gd name="T1" fmla="*/ 0 h 1"/>
                  <a:gd name="T2" fmla="*/ 1206 w 1207"/>
                  <a:gd name="T3" fmla="*/ 0 h 1"/>
                  <a:gd name="T4" fmla="*/ 1207 w 1207"/>
                  <a:gd name="T5" fmla="*/ 0 h 1"/>
                </a:gdLst>
                <a:ahLst/>
                <a:cxnLst>
                  <a:cxn ang="0">
                    <a:pos x="T0" y="T1"/>
                  </a:cxn>
                  <a:cxn ang="0">
                    <a:pos x="T2" y="T3"/>
                  </a:cxn>
                  <a:cxn ang="0">
                    <a:pos x="T4" y="T5"/>
                  </a:cxn>
                </a:cxnLst>
                <a:rect l="0" t="0" r="r" b="b"/>
                <a:pathLst>
                  <a:path w="1207" h="1">
                    <a:moveTo>
                      <a:pt x="0" y="0"/>
                    </a:moveTo>
                    <a:lnTo>
                      <a:pt x="1206" y="0"/>
                    </a:lnTo>
                    <a:lnTo>
                      <a:pt x="1207"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4" name="Freeform 168"/>
              <p:cNvSpPr>
                <a:spLocks noChangeAspect="1" noChangeArrowheads="1"/>
              </p:cNvSpPr>
              <p:nvPr/>
            </p:nvSpPr>
            <p:spPr bwMode="auto">
              <a:xfrm>
                <a:off x="2527" y="1029"/>
                <a:ext cx="21" cy="1"/>
              </a:xfrm>
              <a:custGeom>
                <a:avLst/>
                <a:gdLst>
                  <a:gd name="T0" fmla="*/ 0 w 242"/>
                  <a:gd name="T1" fmla="*/ 0 h 1"/>
                  <a:gd name="T2" fmla="*/ 241 w 242"/>
                  <a:gd name="T3" fmla="*/ 0 h 1"/>
                  <a:gd name="T4" fmla="*/ 242 w 242"/>
                  <a:gd name="T5" fmla="*/ 0 h 1"/>
                </a:gdLst>
                <a:ahLst/>
                <a:cxnLst>
                  <a:cxn ang="0">
                    <a:pos x="T0" y="T1"/>
                  </a:cxn>
                  <a:cxn ang="0">
                    <a:pos x="T2" y="T3"/>
                  </a:cxn>
                  <a:cxn ang="0">
                    <a:pos x="T4" y="T5"/>
                  </a:cxn>
                </a:cxnLst>
                <a:rect l="0" t="0" r="r" b="b"/>
                <a:pathLst>
                  <a:path w="242" h="1">
                    <a:moveTo>
                      <a:pt x="0" y="0"/>
                    </a:moveTo>
                    <a:lnTo>
                      <a:pt x="241" y="0"/>
                    </a:lnTo>
                    <a:lnTo>
                      <a:pt x="24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5" name="Freeform 169"/>
              <p:cNvSpPr>
                <a:spLocks noChangeAspect="1" noChangeArrowheads="1"/>
              </p:cNvSpPr>
              <p:nvPr/>
            </p:nvSpPr>
            <p:spPr bwMode="auto">
              <a:xfrm>
                <a:off x="2569" y="1029"/>
                <a:ext cx="106" cy="1"/>
              </a:xfrm>
              <a:custGeom>
                <a:avLst/>
                <a:gdLst>
                  <a:gd name="T0" fmla="*/ 0 w 1208"/>
                  <a:gd name="T1" fmla="*/ 0 h 1"/>
                  <a:gd name="T2" fmla="*/ 1207 w 1208"/>
                  <a:gd name="T3" fmla="*/ 0 h 1"/>
                  <a:gd name="T4" fmla="*/ 1208 w 1208"/>
                  <a:gd name="T5" fmla="*/ 0 h 1"/>
                </a:gdLst>
                <a:ahLst/>
                <a:cxnLst>
                  <a:cxn ang="0">
                    <a:pos x="T0" y="T1"/>
                  </a:cxn>
                  <a:cxn ang="0">
                    <a:pos x="T2" y="T3"/>
                  </a:cxn>
                  <a:cxn ang="0">
                    <a:pos x="T4" y="T5"/>
                  </a:cxn>
                </a:cxnLst>
                <a:rect l="0" t="0" r="r" b="b"/>
                <a:pathLst>
                  <a:path w="1208" h="1">
                    <a:moveTo>
                      <a:pt x="0" y="0"/>
                    </a:moveTo>
                    <a:lnTo>
                      <a:pt x="1207" y="0"/>
                    </a:lnTo>
                    <a:lnTo>
                      <a:pt x="1208"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6" name="Freeform 170"/>
              <p:cNvSpPr>
                <a:spLocks noChangeAspect="1" noChangeArrowheads="1"/>
              </p:cNvSpPr>
              <p:nvPr/>
            </p:nvSpPr>
            <p:spPr bwMode="auto">
              <a:xfrm>
                <a:off x="2696" y="1029"/>
                <a:ext cx="22" cy="1"/>
              </a:xfrm>
              <a:custGeom>
                <a:avLst/>
                <a:gdLst>
                  <a:gd name="T0" fmla="*/ 0 w 242"/>
                  <a:gd name="T1" fmla="*/ 0 h 1"/>
                  <a:gd name="T2" fmla="*/ 241 w 242"/>
                  <a:gd name="T3" fmla="*/ 0 h 1"/>
                  <a:gd name="T4" fmla="*/ 242 w 242"/>
                  <a:gd name="T5" fmla="*/ 0 h 1"/>
                </a:gdLst>
                <a:ahLst/>
                <a:cxnLst>
                  <a:cxn ang="0">
                    <a:pos x="T0" y="T1"/>
                  </a:cxn>
                  <a:cxn ang="0">
                    <a:pos x="T2" y="T3"/>
                  </a:cxn>
                  <a:cxn ang="0">
                    <a:pos x="T4" y="T5"/>
                  </a:cxn>
                </a:cxnLst>
                <a:rect l="0" t="0" r="r" b="b"/>
                <a:pathLst>
                  <a:path w="242" h="1">
                    <a:moveTo>
                      <a:pt x="0" y="0"/>
                    </a:moveTo>
                    <a:lnTo>
                      <a:pt x="241" y="0"/>
                    </a:lnTo>
                    <a:lnTo>
                      <a:pt x="24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7" name="Freeform 171"/>
              <p:cNvSpPr>
                <a:spLocks noChangeAspect="1" noChangeArrowheads="1"/>
              </p:cNvSpPr>
              <p:nvPr/>
            </p:nvSpPr>
            <p:spPr bwMode="auto">
              <a:xfrm>
                <a:off x="2739" y="1029"/>
                <a:ext cx="106" cy="1"/>
              </a:xfrm>
              <a:custGeom>
                <a:avLst/>
                <a:gdLst>
                  <a:gd name="T0" fmla="*/ 0 w 1208"/>
                  <a:gd name="T1" fmla="*/ 0 h 1"/>
                  <a:gd name="T2" fmla="*/ 1207 w 1208"/>
                  <a:gd name="T3" fmla="*/ 0 h 1"/>
                  <a:gd name="T4" fmla="*/ 1208 w 1208"/>
                  <a:gd name="T5" fmla="*/ 0 h 1"/>
                </a:gdLst>
                <a:ahLst/>
                <a:cxnLst>
                  <a:cxn ang="0">
                    <a:pos x="T0" y="T1"/>
                  </a:cxn>
                  <a:cxn ang="0">
                    <a:pos x="T2" y="T3"/>
                  </a:cxn>
                  <a:cxn ang="0">
                    <a:pos x="T4" y="T5"/>
                  </a:cxn>
                </a:cxnLst>
                <a:rect l="0" t="0" r="r" b="b"/>
                <a:pathLst>
                  <a:path w="1208" h="1">
                    <a:moveTo>
                      <a:pt x="0" y="0"/>
                    </a:moveTo>
                    <a:lnTo>
                      <a:pt x="1207" y="0"/>
                    </a:lnTo>
                    <a:lnTo>
                      <a:pt x="1208"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8" name="Freeform 172"/>
              <p:cNvSpPr>
                <a:spLocks noChangeAspect="1" noChangeArrowheads="1"/>
              </p:cNvSpPr>
              <p:nvPr/>
            </p:nvSpPr>
            <p:spPr bwMode="auto">
              <a:xfrm>
                <a:off x="2865" y="1029"/>
                <a:ext cx="22" cy="1"/>
              </a:xfrm>
              <a:custGeom>
                <a:avLst/>
                <a:gdLst>
                  <a:gd name="T0" fmla="*/ 0 w 243"/>
                  <a:gd name="T1" fmla="*/ 0 h 1"/>
                  <a:gd name="T2" fmla="*/ 242 w 243"/>
                  <a:gd name="T3" fmla="*/ 0 h 1"/>
                  <a:gd name="T4" fmla="*/ 243 w 243"/>
                  <a:gd name="T5" fmla="*/ 0 h 1"/>
                </a:gdLst>
                <a:ahLst/>
                <a:cxnLst>
                  <a:cxn ang="0">
                    <a:pos x="T0" y="T1"/>
                  </a:cxn>
                  <a:cxn ang="0">
                    <a:pos x="T2" y="T3"/>
                  </a:cxn>
                  <a:cxn ang="0">
                    <a:pos x="T4" y="T5"/>
                  </a:cxn>
                </a:cxnLst>
                <a:rect l="0" t="0" r="r" b="b"/>
                <a:pathLst>
                  <a:path w="243" h="1">
                    <a:moveTo>
                      <a:pt x="0" y="0"/>
                    </a:moveTo>
                    <a:lnTo>
                      <a:pt x="242" y="0"/>
                    </a:lnTo>
                    <a:lnTo>
                      <a:pt x="24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9" name="Freeform 173"/>
              <p:cNvSpPr>
                <a:spLocks noChangeAspect="1" noChangeArrowheads="1"/>
              </p:cNvSpPr>
              <p:nvPr/>
            </p:nvSpPr>
            <p:spPr bwMode="auto">
              <a:xfrm>
                <a:off x="2908" y="1029"/>
                <a:ext cx="106" cy="1"/>
              </a:xfrm>
              <a:custGeom>
                <a:avLst/>
                <a:gdLst>
                  <a:gd name="T0" fmla="*/ 0 w 1209"/>
                  <a:gd name="T1" fmla="*/ 0 h 1"/>
                  <a:gd name="T2" fmla="*/ 1208 w 1209"/>
                  <a:gd name="T3" fmla="*/ 0 h 1"/>
                  <a:gd name="T4" fmla="*/ 1209 w 1209"/>
                  <a:gd name="T5" fmla="*/ 0 h 1"/>
                </a:gdLst>
                <a:ahLst/>
                <a:cxnLst>
                  <a:cxn ang="0">
                    <a:pos x="T0" y="T1"/>
                  </a:cxn>
                  <a:cxn ang="0">
                    <a:pos x="T2" y="T3"/>
                  </a:cxn>
                  <a:cxn ang="0">
                    <a:pos x="T4" y="T5"/>
                  </a:cxn>
                </a:cxnLst>
                <a:rect l="0" t="0" r="r" b="b"/>
                <a:pathLst>
                  <a:path w="1209" h="1">
                    <a:moveTo>
                      <a:pt x="0" y="0"/>
                    </a:moveTo>
                    <a:lnTo>
                      <a:pt x="1208" y="0"/>
                    </a:lnTo>
                    <a:lnTo>
                      <a:pt x="1209"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0" name="Freeform 174"/>
              <p:cNvSpPr>
                <a:spLocks noChangeAspect="1" noChangeArrowheads="1"/>
              </p:cNvSpPr>
              <p:nvPr/>
            </p:nvSpPr>
            <p:spPr bwMode="auto">
              <a:xfrm>
                <a:off x="3035" y="1029"/>
                <a:ext cx="21" cy="1"/>
              </a:xfrm>
              <a:custGeom>
                <a:avLst/>
                <a:gdLst>
                  <a:gd name="T0" fmla="*/ 0 w 243"/>
                  <a:gd name="T1" fmla="*/ 0 h 1"/>
                  <a:gd name="T2" fmla="*/ 242 w 243"/>
                  <a:gd name="T3" fmla="*/ 0 h 1"/>
                  <a:gd name="T4" fmla="*/ 243 w 243"/>
                  <a:gd name="T5" fmla="*/ 0 h 1"/>
                </a:gdLst>
                <a:ahLst/>
                <a:cxnLst>
                  <a:cxn ang="0">
                    <a:pos x="T0" y="T1"/>
                  </a:cxn>
                  <a:cxn ang="0">
                    <a:pos x="T2" y="T3"/>
                  </a:cxn>
                  <a:cxn ang="0">
                    <a:pos x="T4" y="T5"/>
                  </a:cxn>
                </a:cxnLst>
                <a:rect l="0" t="0" r="r" b="b"/>
                <a:pathLst>
                  <a:path w="243" h="1">
                    <a:moveTo>
                      <a:pt x="0" y="0"/>
                    </a:moveTo>
                    <a:lnTo>
                      <a:pt x="242" y="0"/>
                    </a:lnTo>
                    <a:lnTo>
                      <a:pt x="24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1" name="Freeform 175"/>
              <p:cNvSpPr>
                <a:spLocks noChangeAspect="1" noChangeArrowheads="1"/>
              </p:cNvSpPr>
              <p:nvPr/>
            </p:nvSpPr>
            <p:spPr bwMode="auto">
              <a:xfrm>
                <a:off x="3078" y="1029"/>
                <a:ext cx="80" cy="1"/>
              </a:xfrm>
              <a:custGeom>
                <a:avLst/>
                <a:gdLst>
                  <a:gd name="T0" fmla="*/ 0 w 922"/>
                  <a:gd name="T1" fmla="*/ 0 h 1"/>
                  <a:gd name="T2" fmla="*/ 921 w 922"/>
                  <a:gd name="T3" fmla="*/ 0 h 1"/>
                  <a:gd name="T4" fmla="*/ 922 w 922"/>
                  <a:gd name="T5" fmla="*/ 0 h 1"/>
                </a:gdLst>
                <a:ahLst/>
                <a:cxnLst>
                  <a:cxn ang="0">
                    <a:pos x="T0" y="T1"/>
                  </a:cxn>
                  <a:cxn ang="0">
                    <a:pos x="T2" y="T3"/>
                  </a:cxn>
                  <a:cxn ang="0">
                    <a:pos x="T4" y="T5"/>
                  </a:cxn>
                </a:cxnLst>
                <a:rect l="0" t="0" r="r" b="b"/>
                <a:pathLst>
                  <a:path w="922" h="1">
                    <a:moveTo>
                      <a:pt x="0" y="0"/>
                    </a:moveTo>
                    <a:lnTo>
                      <a:pt x="921" y="0"/>
                    </a:lnTo>
                    <a:lnTo>
                      <a:pt x="92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2" name="Freeform 176"/>
              <p:cNvSpPr>
                <a:spLocks noChangeAspect="1" noChangeArrowheads="1"/>
              </p:cNvSpPr>
              <p:nvPr/>
            </p:nvSpPr>
            <p:spPr bwMode="auto">
              <a:xfrm>
                <a:off x="2710" y="1542"/>
                <a:ext cx="1" cy="110"/>
              </a:xfrm>
              <a:custGeom>
                <a:avLst/>
                <a:gdLst>
                  <a:gd name="T0" fmla="*/ 0 w 1"/>
                  <a:gd name="T1" fmla="*/ 0 h 1253"/>
                  <a:gd name="T2" fmla="*/ 0 w 1"/>
                  <a:gd name="T3" fmla="*/ 1253 h 1253"/>
                  <a:gd name="T4" fmla="*/ 1 w 1"/>
                  <a:gd name="T5" fmla="*/ 1253 h 1253"/>
                </a:gdLst>
                <a:ahLst/>
                <a:cxnLst>
                  <a:cxn ang="0">
                    <a:pos x="T0" y="T1"/>
                  </a:cxn>
                  <a:cxn ang="0">
                    <a:pos x="T2" y="T3"/>
                  </a:cxn>
                  <a:cxn ang="0">
                    <a:pos x="T4" y="T5"/>
                  </a:cxn>
                </a:cxnLst>
                <a:rect l="0" t="0" r="r" b="b"/>
                <a:pathLst>
                  <a:path w="1" h="1253">
                    <a:moveTo>
                      <a:pt x="0" y="0"/>
                    </a:moveTo>
                    <a:lnTo>
                      <a:pt x="0" y="1253"/>
                    </a:lnTo>
                    <a:lnTo>
                      <a:pt x="1" y="125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3" name="Freeform 177"/>
              <p:cNvSpPr>
                <a:spLocks noChangeAspect="1" noChangeArrowheads="1"/>
              </p:cNvSpPr>
              <p:nvPr/>
            </p:nvSpPr>
            <p:spPr bwMode="auto">
              <a:xfrm>
                <a:off x="2710" y="1673"/>
                <a:ext cx="1" cy="21"/>
              </a:xfrm>
              <a:custGeom>
                <a:avLst/>
                <a:gdLst>
                  <a:gd name="T0" fmla="*/ 0 w 1"/>
                  <a:gd name="T1" fmla="*/ 0 h 243"/>
                  <a:gd name="T2" fmla="*/ 0 w 1"/>
                  <a:gd name="T3" fmla="*/ 243 h 243"/>
                  <a:gd name="T4" fmla="*/ 1 w 1"/>
                  <a:gd name="T5" fmla="*/ 243 h 243"/>
                </a:gdLst>
                <a:ahLst/>
                <a:cxnLst>
                  <a:cxn ang="0">
                    <a:pos x="T0" y="T1"/>
                  </a:cxn>
                  <a:cxn ang="0">
                    <a:pos x="T2" y="T3"/>
                  </a:cxn>
                  <a:cxn ang="0">
                    <a:pos x="T4" y="T5"/>
                  </a:cxn>
                </a:cxnLst>
                <a:rect l="0" t="0" r="r" b="b"/>
                <a:pathLst>
                  <a:path w="1" h="243">
                    <a:moveTo>
                      <a:pt x="0" y="0"/>
                    </a:moveTo>
                    <a:lnTo>
                      <a:pt x="0" y="243"/>
                    </a:lnTo>
                    <a:lnTo>
                      <a:pt x="1" y="24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4" name="Freeform 178"/>
              <p:cNvSpPr>
                <a:spLocks noChangeAspect="1" noChangeArrowheads="1"/>
              </p:cNvSpPr>
              <p:nvPr/>
            </p:nvSpPr>
            <p:spPr bwMode="auto">
              <a:xfrm>
                <a:off x="2710" y="1715"/>
                <a:ext cx="1" cy="106"/>
              </a:xfrm>
              <a:custGeom>
                <a:avLst/>
                <a:gdLst>
                  <a:gd name="T0" fmla="*/ 0 w 1"/>
                  <a:gd name="T1" fmla="*/ 0 h 1208"/>
                  <a:gd name="T2" fmla="*/ 0 w 1"/>
                  <a:gd name="T3" fmla="*/ 1208 h 1208"/>
                  <a:gd name="T4" fmla="*/ 1 w 1"/>
                  <a:gd name="T5" fmla="*/ 1208 h 1208"/>
                </a:gdLst>
                <a:ahLst/>
                <a:cxnLst>
                  <a:cxn ang="0">
                    <a:pos x="T0" y="T1"/>
                  </a:cxn>
                  <a:cxn ang="0">
                    <a:pos x="T2" y="T3"/>
                  </a:cxn>
                  <a:cxn ang="0">
                    <a:pos x="T4" y="T5"/>
                  </a:cxn>
                </a:cxnLst>
                <a:rect l="0" t="0" r="r" b="b"/>
                <a:pathLst>
                  <a:path w="1" h="1208">
                    <a:moveTo>
                      <a:pt x="0" y="0"/>
                    </a:moveTo>
                    <a:lnTo>
                      <a:pt x="0" y="1208"/>
                    </a:lnTo>
                    <a:lnTo>
                      <a:pt x="1" y="120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5" name="Freeform 179"/>
              <p:cNvSpPr>
                <a:spLocks noChangeAspect="1" noChangeArrowheads="1"/>
              </p:cNvSpPr>
              <p:nvPr/>
            </p:nvSpPr>
            <p:spPr bwMode="auto">
              <a:xfrm>
                <a:off x="2710" y="1842"/>
                <a:ext cx="1" cy="21"/>
              </a:xfrm>
              <a:custGeom>
                <a:avLst/>
                <a:gdLst>
                  <a:gd name="T0" fmla="*/ 0 w 1"/>
                  <a:gd name="T1" fmla="*/ 0 h 242"/>
                  <a:gd name="T2" fmla="*/ 0 w 1"/>
                  <a:gd name="T3" fmla="*/ 242 h 242"/>
                  <a:gd name="T4" fmla="*/ 1 w 1"/>
                  <a:gd name="T5" fmla="*/ 242 h 242"/>
                </a:gdLst>
                <a:ahLst/>
                <a:cxnLst>
                  <a:cxn ang="0">
                    <a:pos x="T0" y="T1"/>
                  </a:cxn>
                  <a:cxn ang="0">
                    <a:pos x="T2" y="T3"/>
                  </a:cxn>
                  <a:cxn ang="0">
                    <a:pos x="T4" y="T5"/>
                  </a:cxn>
                </a:cxnLst>
                <a:rect l="0" t="0" r="r" b="b"/>
                <a:pathLst>
                  <a:path w="1" h="242">
                    <a:moveTo>
                      <a:pt x="0" y="0"/>
                    </a:moveTo>
                    <a:lnTo>
                      <a:pt x="0" y="242"/>
                    </a:lnTo>
                    <a:lnTo>
                      <a:pt x="1" y="242"/>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6" name="Freeform 180"/>
              <p:cNvSpPr>
                <a:spLocks noChangeAspect="1" noChangeArrowheads="1"/>
              </p:cNvSpPr>
              <p:nvPr/>
            </p:nvSpPr>
            <p:spPr bwMode="auto">
              <a:xfrm>
                <a:off x="2710" y="1884"/>
                <a:ext cx="1" cy="106"/>
              </a:xfrm>
              <a:custGeom>
                <a:avLst/>
                <a:gdLst>
                  <a:gd name="T0" fmla="*/ 0 w 1"/>
                  <a:gd name="T1" fmla="*/ 0 h 1209"/>
                  <a:gd name="T2" fmla="*/ 0 w 1"/>
                  <a:gd name="T3" fmla="*/ 1209 h 1209"/>
                  <a:gd name="T4" fmla="*/ 1 w 1"/>
                  <a:gd name="T5" fmla="*/ 1209 h 1209"/>
                </a:gdLst>
                <a:ahLst/>
                <a:cxnLst>
                  <a:cxn ang="0">
                    <a:pos x="T0" y="T1"/>
                  </a:cxn>
                  <a:cxn ang="0">
                    <a:pos x="T2" y="T3"/>
                  </a:cxn>
                  <a:cxn ang="0">
                    <a:pos x="T4" y="T5"/>
                  </a:cxn>
                </a:cxnLst>
                <a:rect l="0" t="0" r="r" b="b"/>
                <a:pathLst>
                  <a:path w="1" h="1209">
                    <a:moveTo>
                      <a:pt x="0" y="0"/>
                    </a:moveTo>
                    <a:lnTo>
                      <a:pt x="0" y="1209"/>
                    </a:lnTo>
                    <a:lnTo>
                      <a:pt x="1" y="120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7" name="Freeform 181"/>
              <p:cNvSpPr>
                <a:spLocks noChangeAspect="1" noChangeArrowheads="1"/>
              </p:cNvSpPr>
              <p:nvPr/>
            </p:nvSpPr>
            <p:spPr bwMode="auto">
              <a:xfrm>
                <a:off x="2710" y="2012"/>
                <a:ext cx="1" cy="21"/>
              </a:xfrm>
              <a:custGeom>
                <a:avLst/>
                <a:gdLst>
                  <a:gd name="T0" fmla="*/ 0 w 1"/>
                  <a:gd name="T1" fmla="*/ 0 h 242"/>
                  <a:gd name="T2" fmla="*/ 0 w 1"/>
                  <a:gd name="T3" fmla="*/ 242 h 242"/>
                  <a:gd name="T4" fmla="*/ 1 w 1"/>
                  <a:gd name="T5" fmla="*/ 242 h 242"/>
                </a:gdLst>
                <a:ahLst/>
                <a:cxnLst>
                  <a:cxn ang="0">
                    <a:pos x="T0" y="T1"/>
                  </a:cxn>
                  <a:cxn ang="0">
                    <a:pos x="T2" y="T3"/>
                  </a:cxn>
                  <a:cxn ang="0">
                    <a:pos x="T4" y="T5"/>
                  </a:cxn>
                </a:cxnLst>
                <a:rect l="0" t="0" r="r" b="b"/>
                <a:pathLst>
                  <a:path w="1" h="242">
                    <a:moveTo>
                      <a:pt x="0" y="0"/>
                    </a:moveTo>
                    <a:lnTo>
                      <a:pt x="0" y="242"/>
                    </a:lnTo>
                    <a:lnTo>
                      <a:pt x="1" y="242"/>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8" name="Freeform 182"/>
              <p:cNvSpPr>
                <a:spLocks noChangeAspect="1" noChangeArrowheads="1"/>
              </p:cNvSpPr>
              <p:nvPr/>
            </p:nvSpPr>
            <p:spPr bwMode="auto">
              <a:xfrm>
                <a:off x="2710" y="2054"/>
                <a:ext cx="1" cy="110"/>
              </a:xfrm>
              <a:custGeom>
                <a:avLst/>
                <a:gdLst>
                  <a:gd name="T0" fmla="*/ 0 w 1"/>
                  <a:gd name="T1" fmla="*/ 0 h 1254"/>
                  <a:gd name="T2" fmla="*/ 0 w 1"/>
                  <a:gd name="T3" fmla="*/ 1254 h 1254"/>
                  <a:gd name="T4" fmla="*/ 1 w 1"/>
                  <a:gd name="T5" fmla="*/ 1254 h 1254"/>
                </a:gdLst>
                <a:ahLst/>
                <a:cxnLst>
                  <a:cxn ang="0">
                    <a:pos x="T0" y="T1"/>
                  </a:cxn>
                  <a:cxn ang="0">
                    <a:pos x="T2" y="T3"/>
                  </a:cxn>
                  <a:cxn ang="0">
                    <a:pos x="T4" y="T5"/>
                  </a:cxn>
                </a:cxnLst>
                <a:rect l="0" t="0" r="r" b="b"/>
                <a:pathLst>
                  <a:path w="1" h="1254">
                    <a:moveTo>
                      <a:pt x="0" y="0"/>
                    </a:moveTo>
                    <a:lnTo>
                      <a:pt x="0" y="1254"/>
                    </a:lnTo>
                    <a:lnTo>
                      <a:pt x="1" y="125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9" name="Freeform 183"/>
              <p:cNvSpPr>
                <a:spLocks noChangeAspect="1" noChangeArrowheads="1"/>
              </p:cNvSpPr>
              <p:nvPr/>
            </p:nvSpPr>
            <p:spPr bwMode="auto">
              <a:xfrm>
                <a:off x="2710" y="576"/>
                <a:ext cx="1" cy="77"/>
              </a:xfrm>
              <a:custGeom>
                <a:avLst/>
                <a:gdLst>
                  <a:gd name="T0" fmla="*/ 0 w 1"/>
                  <a:gd name="T1" fmla="*/ 0 h 876"/>
                  <a:gd name="T2" fmla="*/ 0 w 1"/>
                  <a:gd name="T3" fmla="*/ 876 h 876"/>
                  <a:gd name="T4" fmla="*/ 1 w 1"/>
                  <a:gd name="T5" fmla="*/ 876 h 876"/>
                </a:gdLst>
                <a:ahLst/>
                <a:cxnLst>
                  <a:cxn ang="0">
                    <a:pos x="T0" y="T1"/>
                  </a:cxn>
                  <a:cxn ang="0">
                    <a:pos x="T2" y="T3"/>
                  </a:cxn>
                  <a:cxn ang="0">
                    <a:pos x="T4" y="T5"/>
                  </a:cxn>
                </a:cxnLst>
                <a:rect l="0" t="0" r="r" b="b"/>
                <a:pathLst>
                  <a:path w="1" h="876">
                    <a:moveTo>
                      <a:pt x="0" y="0"/>
                    </a:moveTo>
                    <a:lnTo>
                      <a:pt x="0" y="876"/>
                    </a:lnTo>
                    <a:lnTo>
                      <a:pt x="1" y="8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0" name="Freeform 184"/>
              <p:cNvSpPr>
                <a:spLocks noChangeAspect="1" noChangeArrowheads="1"/>
              </p:cNvSpPr>
              <p:nvPr/>
            </p:nvSpPr>
            <p:spPr bwMode="auto">
              <a:xfrm>
                <a:off x="2710" y="674"/>
                <a:ext cx="1" cy="21"/>
              </a:xfrm>
              <a:custGeom>
                <a:avLst/>
                <a:gdLst>
                  <a:gd name="T0" fmla="*/ 0 w 1"/>
                  <a:gd name="T1" fmla="*/ 0 h 241"/>
                  <a:gd name="T2" fmla="*/ 0 w 1"/>
                  <a:gd name="T3" fmla="*/ 241 h 241"/>
                  <a:gd name="T4" fmla="*/ 1 w 1"/>
                  <a:gd name="T5" fmla="*/ 241 h 241"/>
                </a:gdLst>
                <a:ahLst/>
                <a:cxnLst>
                  <a:cxn ang="0">
                    <a:pos x="T0" y="T1"/>
                  </a:cxn>
                  <a:cxn ang="0">
                    <a:pos x="T2" y="T3"/>
                  </a:cxn>
                  <a:cxn ang="0">
                    <a:pos x="T4" y="T5"/>
                  </a:cxn>
                </a:cxnLst>
                <a:rect l="0" t="0" r="r" b="b"/>
                <a:pathLst>
                  <a:path w="1" h="241">
                    <a:moveTo>
                      <a:pt x="0" y="0"/>
                    </a:moveTo>
                    <a:lnTo>
                      <a:pt x="0" y="241"/>
                    </a:lnTo>
                    <a:lnTo>
                      <a:pt x="1" y="24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1" name="Freeform 185"/>
              <p:cNvSpPr>
                <a:spLocks noChangeAspect="1" noChangeArrowheads="1"/>
              </p:cNvSpPr>
              <p:nvPr/>
            </p:nvSpPr>
            <p:spPr bwMode="auto">
              <a:xfrm>
                <a:off x="2710" y="716"/>
                <a:ext cx="1" cy="106"/>
              </a:xfrm>
              <a:custGeom>
                <a:avLst/>
                <a:gdLst>
                  <a:gd name="T0" fmla="*/ 0 w 1"/>
                  <a:gd name="T1" fmla="*/ 0 h 1208"/>
                  <a:gd name="T2" fmla="*/ 0 w 1"/>
                  <a:gd name="T3" fmla="*/ 1208 h 1208"/>
                  <a:gd name="T4" fmla="*/ 1 w 1"/>
                  <a:gd name="T5" fmla="*/ 1208 h 1208"/>
                </a:gdLst>
                <a:ahLst/>
                <a:cxnLst>
                  <a:cxn ang="0">
                    <a:pos x="T0" y="T1"/>
                  </a:cxn>
                  <a:cxn ang="0">
                    <a:pos x="T2" y="T3"/>
                  </a:cxn>
                  <a:cxn ang="0">
                    <a:pos x="T4" y="T5"/>
                  </a:cxn>
                </a:cxnLst>
                <a:rect l="0" t="0" r="r" b="b"/>
                <a:pathLst>
                  <a:path w="1" h="1208">
                    <a:moveTo>
                      <a:pt x="0" y="0"/>
                    </a:moveTo>
                    <a:lnTo>
                      <a:pt x="0" y="1208"/>
                    </a:lnTo>
                    <a:lnTo>
                      <a:pt x="1" y="120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2" name="Freeform 186"/>
              <p:cNvSpPr>
                <a:spLocks noChangeAspect="1" noChangeArrowheads="1"/>
              </p:cNvSpPr>
              <p:nvPr/>
            </p:nvSpPr>
            <p:spPr bwMode="auto">
              <a:xfrm>
                <a:off x="2710" y="843"/>
                <a:ext cx="1" cy="21"/>
              </a:xfrm>
              <a:custGeom>
                <a:avLst/>
                <a:gdLst>
                  <a:gd name="T0" fmla="*/ 0 w 1"/>
                  <a:gd name="T1" fmla="*/ 0 h 243"/>
                  <a:gd name="T2" fmla="*/ 0 w 1"/>
                  <a:gd name="T3" fmla="*/ 243 h 243"/>
                  <a:gd name="T4" fmla="*/ 1 w 1"/>
                  <a:gd name="T5" fmla="*/ 243 h 243"/>
                </a:gdLst>
                <a:ahLst/>
                <a:cxnLst>
                  <a:cxn ang="0">
                    <a:pos x="T0" y="T1"/>
                  </a:cxn>
                  <a:cxn ang="0">
                    <a:pos x="T2" y="T3"/>
                  </a:cxn>
                  <a:cxn ang="0">
                    <a:pos x="T4" y="T5"/>
                  </a:cxn>
                </a:cxnLst>
                <a:rect l="0" t="0" r="r" b="b"/>
                <a:pathLst>
                  <a:path w="1" h="243">
                    <a:moveTo>
                      <a:pt x="0" y="0"/>
                    </a:moveTo>
                    <a:lnTo>
                      <a:pt x="0" y="243"/>
                    </a:lnTo>
                    <a:lnTo>
                      <a:pt x="1" y="24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3" name="Freeform 187"/>
              <p:cNvSpPr>
                <a:spLocks noChangeAspect="1" noChangeArrowheads="1"/>
              </p:cNvSpPr>
              <p:nvPr/>
            </p:nvSpPr>
            <p:spPr bwMode="auto">
              <a:xfrm>
                <a:off x="2710" y="886"/>
                <a:ext cx="1" cy="105"/>
              </a:xfrm>
              <a:custGeom>
                <a:avLst/>
                <a:gdLst>
                  <a:gd name="T0" fmla="*/ 0 w 1"/>
                  <a:gd name="T1" fmla="*/ 0 h 1208"/>
                  <a:gd name="T2" fmla="*/ 0 w 1"/>
                  <a:gd name="T3" fmla="*/ 1208 h 1208"/>
                  <a:gd name="T4" fmla="*/ 1 w 1"/>
                  <a:gd name="T5" fmla="*/ 1208 h 1208"/>
                </a:gdLst>
                <a:ahLst/>
                <a:cxnLst>
                  <a:cxn ang="0">
                    <a:pos x="T0" y="T1"/>
                  </a:cxn>
                  <a:cxn ang="0">
                    <a:pos x="T2" y="T3"/>
                  </a:cxn>
                  <a:cxn ang="0">
                    <a:pos x="T4" y="T5"/>
                  </a:cxn>
                </a:cxnLst>
                <a:rect l="0" t="0" r="r" b="b"/>
                <a:pathLst>
                  <a:path w="1" h="1208">
                    <a:moveTo>
                      <a:pt x="0" y="0"/>
                    </a:moveTo>
                    <a:lnTo>
                      <a:pt x="0" y="1208"/>
                    </a:lnTo>
                    <a:lnTo>
                      <a:pt x="1" y="120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4" name="Freeform 188"/>
              <p:cNvSpPr>
                <a:spLocks noChangeAspect="1" noChangeArrowheads="1"/>
              </p:cNvSpPr>
              <p:nvPr/>
            </p:nvSpPr>
            <p:spPr bwMode="auto">
              <a:xfrm>
                <a:off x="2710" y="1013"/>
                <a:ext cx="1" cy="21"/>
              </a:xfrm>
              <a:custGeom>
                <a:avLst/>
                <a:gdLst>
                  <a:gd name="T0" fmla="*/ 0 w 1"/>
                  <a:gd name="T1" fmla="*/ 0 h 242"/>
                  <a:gd name="T2" fmla="*/ 0 w 1"/>
                  <a:gd name="T3" fmla="*/ 242 h 242"/>
                  <a:gd name="T4" fmla="*/ 1 w 1"/>
                  <a:gd name="T5" fmla="*/ 242 h 242"/>
                </a:gdLst>
                <a:ahLst/>
                <a:cxnLst>
                  <a:cxn ang="0">
                    <a:pos x="T0" y="T1"/>
                  </a:cxn>
                  <a:cxn ang="0">
                    <a:pos x="T2" y="T3"/>
                  </a:cxn>
                  <a:cxn ang="0">
                    <a:pos x="T4" y="T5"/>
                  </a:cxn>
                </a:cxnLst>
                <a:rect l="0" t="0" r="r" b="b"/>
                <a:pathLst>
                  <a:path w="1" h="242">
                    <a:moveTo>
                      <a:pt x="0" y="0"/>
                    </a:moveTo>
                    <a:lnTo>
                      <a:pt x="0" y="242"/>
                    </a:lnTo>
                    <a:lnTo>
                      <a:pt x="1" y="242"/>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5" name="Freeform 189"/>
              <p:cNvSpPr>
                <a:spLocks noChangeAspect="1" noChangeArrowheads="1"/>
              </p:cNvSpPr>
              <p:nvPr/>
            </p:nvSpPr>
            <p:spPr bwMode="auto">
              <a:xfrm>
                <a:off x="2710" y="1055"/>
                <a:ext cx="1" cy="106"/>
              </a:xfrm>
              <a:custGeom>
                <a:avLst/>
                <a:gdLst>
                  <a:gd name="T0" fmla="*/ 0 w 1"/>
                  <a:gd name="T1" fmla="*/ 0 h 1209"/>
                  <a:gd name="T2" fmla="*/ 0 w 1"/>
                  <a:gd name="T3" fmla="*/ 1209 h 1209"/>
                  <a:gd name="T4" fmla="*/ 1 w 1"/>
                  <a:gd name="T5" fmla="*/ 1209 h 1209"/>
                </a:gdLst>
                <a:ahLst/>
                <a:cxnLst>
                  <a:cxn ang="0">
                    <a:pos x="T0" y="T1"/>
                  </a:cxn>
                  <a:cxn ang="0">
                    <a:pos x="T2" y="T3"/>
                  </a:cxn>
                  <a:cxn ang="0">
                    <a:pos x="T4" y="T5"/>
                  </a:cxn>
                </a:cxnLst>
                <a:rect l="0" t="0" r="r" b="b"/>
                <a:pathLst>
                  <a:path w="1" h="1209">
                    <a:moveTo>
                      <a:pt x="0" y="0"/>
                    </a:moveTo>
                    <a:lnTo>
                      <a:pt x="0" y="1209"/>
                    </a:lnTo>
                    <a:lnTo>
                      <a:pt x="1" y="120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6" name="Freeform 190"/>
              <p:cNvSpPr>
                <a:spLocks noChangeAspect="1" noChangeArrowheads="1"/>
              </p:cNvSpPr>
              <p:nvPr/>
            </p:nvSpPr>
            <p:spPr bwMode="auto">
              <a:xfrm>
                <a:off x="2710" y="1182"/>
                <a:ext cx="1" cy="22"/>
              </a:xfrm>
              <a:custGeom>
                <a:avLst/>
                <a:gdLst>
                  <a:gd name="T0" fmla="*/ 0 w 1"/>
                  <a:gd name="T1" fmla="*/ 0 h 241"/>
                  <a:gd name="T2" fmla="*/ 0 w 1"/>
                  <a:gd name="T3" fmla="*/ 241 h 241"/>
                  <a:gd name="T4" fmla="*/ 1 w 1"/>
                  <a:gd name="T5" fmla="*/ 241 h 241"/>
                </a:gdLst>
                <a:ahLst/>
                <a:cxnLst>
                  <a:cxn ang="0">
                    <a:pos x="T0" y="T1"/>
                  </a:cxn>
                  <a:cxn ang="0">
                    <a:pos x="T2" y="T3"/>
                  </a:cxn>
                  <a:cxn ang="0">
                    <a:pos x="T4" y="T5"/>
                  </a:cxn>
                </a:cxnLst>
                <a:rect l="0" t="0" r="r" b="b"/>
                <a:pathLst>
                  <a:path w="1" h="241">
                    <a:moveTo>
                      <a:pt x="0" y="0"/>
                    </a:moveTo>
                    <a:lnTo>
                      <a:pt x="0" y="241"/>
                    </a:lnTo>
                    <a:lnTo>
                      <a:pt x="1" y="24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7" name="Freeform 191"/>
              <p:cNvSpPr>
                <a:spLocks noChangeAspect="1" noChangeArrowheads="1"/>
              </p:cNvSpPr>
              <p:nvPr/>
            </p:nvSpPr>
            <p:spPr bwMode="auto">
              <a:xfrm>
                <a:off x="2710" y="1225"/>
                <a:ext cx="1" cy="106"/>
              </a:xfrm>
              <a:custGeom>
                <a:avLst/>
                <a:gdLst>
                  <a:gd name="T0" fmla="*/ 0 w 1"/>
                  <a:gd name="T1" fmla="*/ 0 h 1208"/>
                  <a:gd name="T2" fmla="*/ 0 w 1"/>
                  <a:gd name="T3" fmla="*/ 1208 h 1208"/>
                  <a:gd name="T4" fmla="*/ 1 w 1"/>
                  <a:gd name="T5" fmla="*/ 1208 h 1208"/>
                </a:gdLst>
                <a:ahLst/>
                <a:cxnLst>
                  <a:cxn ang="0">
                    <a:pos x="T0" y="T1"/>
                  </a:cxn>
                  <a:cxn ang="0">
                    <a:pos x="T2" y="T3"/>
                  </a:cxn>
                  <a:cxn ang="0">
                    <a:pos x="T4" y="T5"/>
                  </a:cxn>
                </a:cxnLst>
                <a:rect l="0" t="0" r="r" b="b"/>
                <a:pathLst>
                  <a:path w="1" h="1208">
                    <a:moveTo>
                      <a:pt x="0" y="0"/>
                    </a:moveTo>
                    <a:lnTo>
                      <a:pt x="0" y="1208"/>
                    </a:lnTo>
                    <a:lnTo>
                      <a:pt x="1" y="120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8" name="Freeform 192"/>
              <p:cNvSpPr>
                <a:spLocks noChangeAspect="1" noChangeArrowheads="1"/>
              </p:cNvSpPr>
              <p:nvPr/>
            </p:nvSpPr>
            <p:spPr bwMode="auto">
              <a:xfrm>
                <a:off x="2710" y="1352"/>
                <a:ext cx="1" cy="22"/>
              </a:xfrm>
              <a:custGeom>
                <a:avLst/>
                <a:gdLst>
                  <a:gd name="T0" fmla="*/ 0 w 1"/>
                  <a:gd name="T1" fmla="*/ 0 h 241"/>
                  <a:gd name="T2" fmla="*/ 0 w 1"/>
                  <a:gd name="T3" fmla="*/ 241 h 241"/>
                  <a:gd name="T4" fmla="*/ 1 w 1"/>
                  <a:gd name="T5" fmla="*/ 241 h 241"/>
                </a:gdLst>
                <a:ahLst/>
                <a:cxnLst>
                  <a:cxn ang="0">
                    <a:pos x="T0" y="T1"/>
                  </a:cxn>
                  <a:cxn ang="0">
                    <a:pos x="T2" y="T3"/>
                  </a:cxn>
                  <a:cxn ang="0">
                    <a:pos x="T4" y="T5"/>
                  </a:cxn>
                </a:cxnLst>
                <a:rect l="0" t="0" r="r" b="b"/>
                <a:pathLst>
                  <a:path w="1" h="241">
                    <a:moveTo>
                      <a:pt x="0" y="0"/>
                    </a:moveTo>
                    <a:lnTo>
                      <a:pt x="0" y="241"/>
                    </a:lnTo>
                    <a:lnTo>
                      <a:pt x="1" y="24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9" name="Freeform 193"/>
              <p:cNvSpPr>
                <a:spLocks noChangeAspect="1" noChangeArrowheads="1"/>
              </p:cNvSpPr>
              <p:nvPr/>
            </p:nvSpPr>
            <p:spPr bwMode="auto">
              <a:xfrm>
                <a:off x="2710" y="1395"/>
                <a:ext cx="1" cy="76"/>
              </a:xfrm>
              <a:custGeom>
                <a:avLst/>
                <a:gdLst>
                  <a:gd name="T0" fmla="*/ 0 w 1"/>
                  <a:gd name="T1" fmla="*/ 0 h 876"/>
                  <a:gd name="T2" fmla="*/ 0 w 1"/>
                  <a:gd name="T3" fmla="*/ 876 h 876"/>
                  <a:gd name="T4" fmla="*/ 1 w 1"/>
                  <a:gd name="T5" fmla="*/ 876 h 876"/>
                </a:gdLst>
                <a:ahLst/>
                <a:cxnLst>
                  <a:cxn ang="0">
                    <a:pos x="T0" y="T1"/>
                  </a:cxn>
                  <a:cxn ang="0">
                    <a:pos x="T2" y="T3"/>
                  </a:cxn>
                  <a:cxn ang="0">
                    <a:pos x="T4" y="T5"/>
                  </a:cxn>
                </a:cxnLst>
                <a:rect l="0" t="0" r="r" b="b"/>
                <a:pathLst>
                  <a:path w="1" h="876">
                    <a:moveTo>
                      <a:pt x="0" y="0"/>
                    </a:moveTo>
                    <a:lnTo>
                      <a:pt x="0" y="876"/>
                    </a:lnTo>
                    <a:lnTo>
                      <a:pt x="1" y="8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0" name="Freeform 194"/>
              <p:cNvSpPr>
                <a:spLocks noChangeAspect="1" noChangeArrowheads="1"/>
              </p:cNvSpPr>
              <p:nvPr/>
            </p:nvSpPr>
            <p:spPr bwMode="auto">
              <a:xfrm>
                <a:off x="3074" y="1856"/>
                <a:ext cx="70" cy="1"/>
              </a:xfrm>
              <a:custGeom>
                <a:avLst/>
                <a:gdLst>
                  <a:gd name="T0" fmla="*/ 801 w 801"/>
                  <a:gd name="T1" fmla="*/ 0 h 1"/>
                  <a:gd name="T2" fmla="*/ 0 w 801"/>
                  <a:gd name="T3" fmla="*/ 0 h 1"/>
                  <a:gd name="T4" fmla="*/ 1 w 801"/>
                  <a:gd name="T5" fmla="*/ 0 h 1"/>
                </a:gdLst>
                <a:ahLst/>
                <a:cxnLst>
                  <a:cxn ang="0">
                    <a:pos x="T0" y="T1"/>
                  </a:cxn>
                  <a:cxn ang="0">
                    <a:pos x="T2" y="T3"/>
                  </a:cxn>
                  <a:cxn ang="0">
                    <a:pos x="T4" y="T5"/>
                  </a:cxn>
                </a:cxnLst>
                <a:rect l="0" t="0" r="r" b="b"/>
                <a:pathLst>
                  <a:path w="801" h="1">
                    <a:moveTo>
                      <a:pt x="80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1" name="Freeform 195"/>
              <p:cNvSpPr>
                <a:spLocks noChangeAspect="1" noChangeArrowheads="1"/>
              </p:cNvSpPr>
              <p:nvPr/>
            </p:nvSpPr>
            <p:spPr bwMode="auto">
              <a:xfrm>
                <a:off x="3032" y="1856"/>
                <a:ext cx="20" cy="1"/>
              </a:xfrm>
              <a:custGeom>
                <a:avLst/>
                <a:gdLst>
                  <a:gd name="T0" fmla="*/ 242 w 242"/>
                  <a:gd name="T1" fmla="*/ 0 h 1"/>
                  <a:gd name="T2" fmla="*/ 0 w 242"/>
                  <a:gd name="T3" fmla="*/ 0 h 1"/>
                  <a:gd name="T4" fmla="*/ 1 w 242"/>
                  <a:gd name="T5" fmla="*/ 0 h 1"/>
                </a:gdLst>
                <a:ahLst/>
                <a:cxnLst>
                  <a:cxn ang="0">
                    <a:pos x="T0" y="T1"/>
                  </a:cxn>
                  <a:cxn ang="0">
                    <a:pos x="T2" y="T3"/>
                  </a:cxn>
                  <a:cxn ang="0">
                    <a:pos x="T4" y="T5"/>
                  </a:cxn>
                </a:cxnLst>
                <a:rect l="0" t="0" r="r" b="b"/>
                <a:pathLst>
                  <a:path w="242" h="1">
                    <a:moveTo>
                      <a:pt x="24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2" name="Freeform 196"/>
              <p:cNvSpPr>
                <a:spLocks noChangeAspect="1" noChangeArrowheads="1"/>
              </p:cNvSpPr>
              <p:nvPr/>
            </p:nvSpPr>
            <p:spPr bwMode="auto">
              <a:xfrm>
                <a:off x="2905" y="1856"/>
                <a:ext cx="106" cy="1"/>
              </a:xfrm>
              <a:custGeom>
                <a:avLst/>
                <a:gdLst>
                  <a:gd name="T0" fmla="*/ 1206 w 1206"/>
                  <a:gd name="T1" fmla="*/ 0 h 1"/>
                  <a:gd name="T2" fmla="*/ 0 w 1206"/>
                  <a:gd name="T3" fmla="*/ 0 h 1"/>
                  <a:gd name="T4" fmla="*/ 1 w 1206"/>
                  <a:gd name="T5" fmla="*/ 0 h 1"/>
                </a:gdLst>
                <a:ahLst/>
                <a:cxnLst>
                  <a:cxn ang="0">
                    <a:pos x="T0" y="T1"/>
                  </a:cxn>
                  <a:cxn ang="0">
                    <a:pos x="T2" y="T3"/>
                  </a:cxn>
                  <a:cxn ang="0">
                    <a:pos x="T4" y="T5"/>
                  </a:cxn>
                </a:cxnLst>
                <a:rect l="0" t="0" r="r" b="b"/>
                <a:pathLst>
                  <a:path w="1206" h="1">
                    <a:moveTo>
                      <a:pt x="1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3" name="Freeform 197"/>
              <p:cNvSpPr>
                <a:spLocks noChangeAspect="1" noChangeArrowheads="1"/>
              </p:cNvSpPr>
              <p:nvPr/>
            </p:nvSpPr>
            <p:spPr bwMode="auto">
              <a:xfrm>
                <a:off x="2862" y="1856"/>
                <a:ext cx="22" cy="1"/>
              </a:xfrm>
              <a:custGeom>
                <a:avLst/>
                <a:gdLst>
                  <a:gd name="T0" fmla="*/ 241 w 241"/>
                  <a:gd name="T1" fmla="*/ 0 h 1"/>
                  <a:gd name="T2" fmla="*/ 0 w 241"/>
                  <a:gd name="T3" fmla="*/ 0 h 1"/>
                  <a:gd name="T4" fmla="*/ 1 w 241"/>
                  <a:gd name="T5" fmla="*/ 0 h 1"/>
                </a:gdLst>
                <a:ahLst/>
                <a:cxnLst>
                  <a:cxn ang="0">
                    <a:pos x="T0" y="T1"/>
                  </a:cxn>
                  <a:cxn ang="0">
                    <a:pos x="T2" y="T3"/>
                  </a:cxn>
                  <a:cxn ang="0">
                    <a:pos x="T4" y="T5"/>
                  </a:cxn>
                </a:cxnLst>
                <a:rect l="0" t="0" r="r" b="b"/>
                <a:pathLst>
                  <a:path w="241" h="1">
                    <a:moveTo>
                      <a:pt x="24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4" name="Freeform 198"/>
              <p:cNvSpPr>
                <a:spLocks noChangeAspect="1" noChangeArrowheads="1"/>
              </p:cNvSpPr>
              <p:nvPr/>
            </p:nvSpPr>
            <p:spPr bwMode="auto">
              <a:xfrm>
                <a:off x="2735" y="1856"/>
                <a:ext cx="106" cy="1"/>
              </a:xfrm>
              <a:custGeom>
                <a:avLst/>
                <a:gdLst>
                  <a:gd name="T0" fmla="*/ 1206 w 1206"/>
                  <a:gd name="T1" fmla="*/ 0 h 1"/>
                  <a:gd name="T2" fmla="*/ 0 w 1206"/>
                  <a:gd name="T3" fmla="*/ 0 h 1"/>
                  <a:gd name="T4" fmla="*/ 1 w 1206"/>
                  <a:gd name="T5" fmla="*/ 0 h 1"/>
                </a:gdLst>
                <a:ahLst/>
                <a:cxnLst>
                  <a:cxn ang="0">
                    <a:pos x="T0" y="T1"/>
                  </a:cxn>
                  <a:cxn ang="0">
                    <a:pos x="T2" y="T3"/>
                  </a:cxn>
                  <a:cxn ang="0">
                    <a:pos x="T4" y="T5"/>
                  </a:cxn>
                </a:cxnLst>
                <a:rect l="0" t="0" r="r" b="b"/>
                <a:pathLst>
                  <a:path w="1206" h="1">
                    <a:moveTo>
                      <a:pt x="1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5" name="Freeform 199"/>
              <p:cNvSpPr>
                <a:spLocks noChangeAspect="1" noChangeArrowheads="1"/>
              </p:cNvSpPr>
              <p:nvPr/>
            </p:nvSpPr>
            <p:spPr bwMode="auto">
              <a:xfrm>
                <a:off x="2693" y="1856"/>
                <a:ext cx="21" cy="1"/>
              </a:xfrm>
              <a:custGeom>
                <a:avLst/>
                <a:gdLst>
                  <a:gd name="T0" fmla="*/ 241 w 241"/>
                  <a:gd name="T1" fmla="*/ 0 h 1"/>
                  <a:gd name="T2" fmla="*/ 0 w 241"/>
                  <a:gd name="T3" fmla="*/ 0 h 1"/>
                  <a:gd name="T4" fmla="*/ 1 w 241"/>
                  <a:gd name="T5" fmla="*/ 0 h 1"/>
                </a:gdLst>
                <a:ahLst/>
                <a:cxnLst>
                  <a:cxn ang="0">
                    <a:pos x="T0" y="T1"/>
                  </a:cxn>
                  <a:cxn ang="0">
                    <a:pos x="T2" y="T3"/>
                  </a:cxn>
                  <a:cxn ang="0">
                    <a:pos x="T4" y="T5"/>
                  </a:cxn>
                </a:cxnLst>
                <a:rect l="0" t="0" r="r" b="b"/>
                <a:pathLst>
                  <a:path w="241" h="1">
                    <a:moveTo>
                      <a:pt x="24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6" name="Freeform 200"/>
              <p:cNvSpPr>
                <a:spLocks noChangeAspect="1" noChangeArrowheads="1"/>
              </p:cNvSpPr>
              <p:nvPr/>
            </p:nvSpPr>
            <p:spPr bwMode="auto">
              <a:xfrm>
                <a:off x="2566" y="1856"/>
                <a:ext cx="106" cy="1"/>
              </a:xfrm>
              <a:custGeom>
                <a:avLst/>
                <a:gdLst>
                  <a:gd name="T0" fmla="*/ 1206 w 1206"/>
                  <a:gd name="T1" fmla="*/ 0 h 1"/>
                  <a:gd name="T2" fmla="*/ 0 w 1206"/>
                  <a:gd name="T3" fmla="*/ 0 h 1"/>
                  <a:gd name="T4" fmla="*/ 1 w 1206"/>
                  <a:gd name="T5" fmla="*/ 0 h 1"/>
                </a:gdLst>
                <a:ahLst/>
                <a:cxnLst>
                  <a:cxn ang="0">
                    <a:pos x="T0" y="T1"/>
                  </a:cxn>
                  <a:cxn ang="0">
                    <a:pos x="T2" y="T3"/>
                  </a:cxn>
                  <a:cxn ang="0">
                    <a:pos x="T4" y="T5"/>
                  </a:cxn>
                </a:cxnLst>
                <a:rect l="0" t="0" r="r" b="b"/>
                <a:pathLst>
                  <a:path w="1206" h="1">
                    <a:moveTo>
                      <a:pt x="1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7" name="Freeform 201"/>
              <p:cNvSpPr>
                <a:spLocks noChangeAspect="1" noChangeArrowheads="1"/>
              </p:cNvSpPr>
              <p:nvPr/>
            </p:nvSpPr>
            <p:spPr bwMode="auto">
              <a:xfrm>
                <a:off x="2524" y="1856"/>
                <a:ext cx="21" cy="1"/>
              </a:xfrm>
              <a:custGeom>
                <a:avLst/>
                <a:gdLst>
                  <a:gd name="T0" fmla="*/ 242 w 242"/>
                  <a:gd name="T1" fmla="*/ 0 h 1"/>
                  <a:gd name="T2" fmla="*/ 0 w 242"/>
                  <a:gd name="T3" fmla="*/ 0 h 1"/>
                  <a:gd name="T4" fmla="*/ 1 w 242"/>
                  <a:gd name="T5" fmla="*/ 0 h 1"/>
                </a:gdLst>
                <a:ahLst/>
                <a:cxnLst>
                  <a:cxn ang="0">
                    <a:pos x="T0" y="T1"/>
                  </a:cxn>
                  <a:cxn ang="0">
                    <a:pos x="T2" y="T3"/>
                  </a:cxn>
                  <a:cxn ang="0">
                    <a:pos x="T4" y="T5"/>
                  </a:cxn>
                </a:cxnLst>
                <a:rect l="0" t="0" r="r" b="b"/>
                <a:pathLst>
                  <a:path w="242" h="1">
                    <a:moveTo>
                      <a:pt x="24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8" name="Freeform 202"/>
              <p:cNvSpPr>
                <a:spLocks noChangeAspect="1" noChangeArrowheads="1"/>
              </p:cNvSpPr>
              <p:nvPr/>
            </p:nvSpPr>
            <p:spPr bwMode="auto">
              <a:xfrm>
                <a:off x="2397" y="1856"/>
                <a:ext cx="105" cy="1"/>
              </a:xfrm>
              <a:custGeom>
                <a:avLst/>
                <a:gdLst>
                  <a:gd name="T0" fmla="*/ 1207 w 1207"/>
                  <a:gd name="T1" fmla="*/ 0 h 1"/>
                  <a:gd name="T2" fmla="*/ 0 w 1207"/>
                  <a:gd name="T3" fmla="*/ 0 h 1"/>
                  <a:gd name="T4" fmla="*/ 1 w 1207"/>
                  <a:gd name="T5" fmla="*/ 0 h 1"/>
                </a:gdLst>
                <a:ahLst/>
                <a:cxnLst>
                  <a:cxn ang="0">
                    <a:pos x="T0" y="T1"/>
                  </a:cxn>
                  <a:cxn ang="0">
                    <a:pos x="T2" y="T3"/>
                  </a:cxn>
                  <a:cxn ang="0">
                    <a:pos x="T4" y="T5"/>
                  </a:cxn>
                </a:cxnLst>
                <a:rect l="0" t="0" r="r" b="b"/>
                <a:pathLst>
                  <a:path w="1207" h="1">
                    <a:moveTo>
                      <a:pt x="1207"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9" name="Freeform 203"/>
              <p:cNvSpPr>
                <a:spLocks noChangeAspect="1" noChangeArrowheads="1"/>
              </p:cNvSpPr>
              <p:nvPr/>
            </p:nvSpPr>
            <p:spPr bwMode="auto">
              <a:xfrm>
                <a:off x="2354" y="1856"/>
                <a:ext cx="21" cy="1"/>
              </a:xfrm>
              <a:custGeom>
                <a:avLst/>
                <a:gdLst>
                  <a:gd name="T0" fmla="*/ 242 w 242"/>
                  <a:gd name="T1" fmla="*/ 0 h 1"/>
                  <a:gd name="T2" fmla="*/ 0 w 242"/>
                  <a:gd name="T3" fmla="*/ 0 h 1"/>
                  <a:gd name="T4" fmla="*/ 1 w 242"/>
                  <a:gd name="T5" fmla="*/ 0 h 1"/>
                </a:gdLst>
                <a:ahLst/>
                <a:cxnLst>
                  <a:cxn ang="0">
                    <a:pos x="T0" y="T1"/>
                  </a:cxn>
                  <a:cxn ang="0">
                    <a:pos x="T2" y="T3"/>
                  </a:cxn>
                  <a:cxn ang="0">
                    <a:pos x="T4" y="T5"/>
                  </a:cxn>
                </a:cxnLst>
                <a:rect l="0" t="0" r="r" b="b"/>
                <a:pathLst>
                  <a:path w="242" h="1">
                    <a:moveTo>
                      <a:pt x="24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0" name="Freeform 204"/>
              <p:cNvSpPr>
                <a:spLocks noChangeAspect="1" noChangeArrowheads="1"/>
              </p:cNvSpPr>
              <p:nvPr/>
            </p:nvSpPr>
            <p:spPr bwMode="auto">
              <a:xfrm>
                <a:off x="2263" y="1856"/>
                <a:ext cx="70" cy="1"/>
              </a:xfrm>
              <a:custGeom>
                <a:avLst/>
                <a:gdLst>
                  <a:gd name="T0" fmla="*/ 801 w 801"/>
                  <a:gd name="T1" fmla="*/ 0 h 1"/>
                  <a:gd name="T2" fmla="*/ 0 w 801"/>
                  <a:gd name="T3" fmla="*/ 0 h 1"/>
                  <a:gd name="T4" fmla="*/ 1 w 801"/>
                  <a:gd name="T5" fmla="*/ 0 h 1"/>
                </a:gdLst>
                <a:ahLst/>
                <a:cxnLst>
                  <a:cxn ang="0">
                    <a:pos x="T0" y="T1"/>
                  </a:cxn>
                  <a:cxn ang="0">
                    <a:pos x="T2" y="T3"/>
                  </a:cxn>
                  <a:cxn ang="0">
                    <a:pos x="T4" y="T5"/>
                  </a:cxn>
                </a:cxnLst>
                <a:rect l="0" t="0" r="r" b="b"/>
                <a:pathLst>
                  <a:path w="801" h="1">
                    <a:moveTo>
                      <a:pt x="80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205" name="Group 205"/>
          <p:cNvGrpSpPr>
            <a:grpSpLocks noChangeAspect="1"/>
          </p:cNvGrpSpPr>
          <p:nvPr/>
        </p:nvGrpSpPr>
        <p:grpSpPr bwMode="auto">
          <a:xfrm>
            <a:off x="2325688" y="931863"/>
            <a:ext cx="7288212" cy="5162550"/>
            <a:chOff x="264" y="360"/>
            <a:chExt cx="4620" cy="3780"/>
          </a:xfrm>
        </p:grpSpPr>
        <p:sp>
          <p:nvSpPr>
            <p:cNvPr id="206" name="Rectangle 206"/>
            <p:cNvSpPr>
              <a:spLocks noChangeAspect="1" noChangeArrowheads="1"/>
            </p:cNvSpPr>
            <p:nvPr/>
          </p:nvSpPr>
          <p:spPr bwMode="auto">
            <a:xfrm>
              <a:off x="264" y="360"/>
              <a:ext cx="4608" cy="376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7" name="Line 207"/>
            <p:cNvSpPr>
              <a:spLocks noChangeAspect="1" noChangeShapeType="1"/>
            </p:cNvSpPr>
            <p:nvPr/>
          </p:nvSpPr>
          <p:spPr bwMode="auto">
            <a:xfrm>
              <a:off x="276" y="2772"/>
              <a:ext cx="460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208"/>
            <p:cNvSpPr>
              <a:spLocks noChangeAspect="1" noChangeShapeType="1"/>
            </p:cNvSpPr>
            <p:nvPr/>
          </p:nvSpPr>
          <p:spPr bwMode="auto">
            <a:xfrm>
              <a:off x="1776" y="360"/>
              <a:ext cx="0" cy="376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209"/>
            <p:cNvSpPr>
              <a:spLocks noChangeAspect="1" noChangeShapeType="1"/>
            </p:cNvSpPr>
            <p:nvPr/>
          </p:nvSpPr>
          <p:spPr bwMode="auto">
            <a:xfrm>
              <a:off x="3324" y="372"/>
              <a:ext cx="0" cy="376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10" name="Picture 210" descr="圆柱相交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83501" y="4318001"/>
            <a:ext cx="1673225"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211" descr="圆柱相交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2389" y="4349751"/>
            <a:ext cx="156527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 name="Group 214"/>
          <p:cNvGrpSpPr>
            <a:grpSpLocks/>
          </p:cNvGrpSpPr>
          <p:nvPr/>
        </p:nvGrpSpPr>
        <p:grpSpPr bwMode="auto">
          <a:xfrm>
            <a:off x="3119438" y="1612901"/>
            <a:ext cx="984250" cy="739775"/>
            <a:chOff x="1005" y="1016"/>
            <a:chExt cx="620" cy="466"/>
          </a:xfrm>
        </p:grpSpPr>
        <p:grpSp>
          <p:nvGrpSpPr>
            <p:cNvPr id="213" name="Group 215"/>
            <p:cNvGrpSpPr>
              <a:grpSpLocks/>
            </p:cNvGrpSpPr>
            <p:nvPr/>
          </p:nvGrpSpPr>
          <p:grpSpPr bwMode="auto">
            <a:xfrm>
              <a:off x="1520" y="1016"/>
              <a:ext cx="105" cy="466"/>
              <a:chOff x="1520" y="1016"/>
              <a:chExt cx="105" cy="466"/>
            </a:xfrm>
          </p:grpSpPr>
          <p:sp>
            <p:nvSpPr>
              <p:cNvPr id="217" name="Freeform 216"/>
              <p:cNvSpPr>
                <a:spLocks noChangeAspect="1" noChangeArrowheads="1"/>
              </p:cNvSpPr>
              <p:nvPr/>
            </p:nvSpPr>
            <p:spPr bwMode="auto">
              <a:xfrm>
                <a:off x="1520" y="1248"/>
                <a:ext cx="105" cy="234"/>
              </a:xfrm>
              <a:custGeom>
                <a:avLst/>
                <a:gdLst>
                  <a:gd name="T0" fmla="*/ 0 w 880"/>
                  <a:gd name="T1" fmla="*/ 0 h 1948"/>
                  <a:gd name="T2" fmla="*/ 44 w 880"/>
                  <a:gd name="T3" fmla="*/ 390 h 1948"/>
                  <a:gd name="T4" fmla="*/ 161 w 880"/>
                  <a:gd name="T5" fmla="*/ 760 h 1948"/>
                  <a:gd name="T6" fmla="*/ 319 w 880"/>
                  <a:gd name="T7" fmla="*/ 1095 h 1948"/>
                  <a:gd name="T8" fmla="*/ 484 w 880"/>
                  <a:gd name="T9" fmla="*/ 1378 h 1948"/>
                  <a:gd name="T10" fmla="*/ 636 w 880"/>
                  <a:gd name="T11" fmla="*/ 1610 h 1948"/>
                  <a:gd name="T12" fmla="*/ 765 w 880"/>
                  <a:gd name="T13" fmla="*/ 1794 h 1948"/>
                  <a:gd name="T14" fmla="*/ 850 w 880"/>
                  <a:gd name="T15" fmla="*/ 1910 h 1948"/>
                  <a:gd name="T16" fmla="*/ 879 w 880"/>
                  <a:gd name="T17" fmla="*/ 1948 h 1948"/>
                  <a:gd name="T18" fmla="*/ 880 w 880"/>
                  <a:gd name="T19" fmla="*/ 1948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0" h="1948">
                    <a:moveTo>
                      <a:pt x="0" y="0"/>
                    </a:moveTo>
                    <a:lnTo>
                      <a:pt x="44" y="390"/>
                    </a:lnTo>
                    <a:lnTo>
                      <a:pt x="161" y="760"/>
                    </a:lnTo>
                    <a:lnTo>
                      <a:pt x="319" y="1095"/>
                    </a:lnTo>
                    <a:lnTo>
                      <a:pt x="484" y="1378"/>
                    </a:lnTo>
                    <a:lnTo>
                      <a:pt x="636" y="1610"/>
                    </a:lnTo>
                    <a:lnTo>
                      <a:pt x="765" y="1794"/>
                    </a:lnTo>
                    <a:lnTo>
                      <a:pt x="850" y="1910"/>
                    </a:lnTo>
                    <a:lnTo>
                      <a:pt x="879" y="1948"/>
                    </a:lnTo>
                    <a:lnTo>
                      <a:pt x="880" y="194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8" name="Freeform 217"/>
              <p:cNvSpPr>
                <a:spLocks noChangeAspect="1" noChangeArrowheads="1"/>
              </p:cNvSpPr>
              <p:nvPr/>
            </p:nvSpPr>
            <p:spPr bwMode="auto">
              <a:xfrm>
                <a:off x="1520" y="1016"/>
                <a:ext cx="105" cy="232"/>
              </a:xfrm>
              <a:custGeom>
                <a:avLst/>
                <a:gdLst>
                  <a:gd name="T0" fmla="*/ 879 w 879"/>
                  <a:gd name="T1" fmla="*/ 0 h 1948"/>
                  <a:gd name="T2" fmla="*/ 850 w 879"/>
                  <a:gd name="T3" fmla="*/ 39 h 1948"/>
                  <a:gd name="T4" fmla="*/ 765 w 879"/>
                  <a:gd name="T5" fmla="*/ 155 h 1948"/>
                  <a:gd name="T6" fmla="*/ 636 w 879"/>
                  <a:gd name="T7" fmla="*/ 339 h 1948"/>
                  <a:gd name="T8" fmla="*/ 484 w 879"/>
                  <a:gd name="T9" fmla="*/ 571 h 1948"/>
                  <a:gd name="T10" fmla="*/ 319 w 879"/>
                  <a:gd name="T11" fmla="*/ 854 h 1948"/>
                  <a:gd name="T12" fmla="*/ 161 w 879"/>
                  <a:gd name="T13" fmla="*/ 1187 h 1948"/>
                  <a:gd name="T14" fmla="*/ 44 w 879"/>
                  <a:gd name="T15" fmla="*/ 1558 h 1948"/>
                  <a:gd name="T16" fmla="*/ 0 w 879"/>
                  <a:gd name="T17" fmla="*/ 1948 h 1948"/>
                  <a:gd name="T18" fmla="*/ 1 w 879"/>
                  <a:gd name="T19" fmla="*/ 1948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9" h="1948">
                    <a:moveTo>
                      <a:pt x="879" y="0"/>
                    </a:moveTo>
                    <a:lnTo>
                      <a:pt x="850" y="39"/>
                    </a:lnTo>
                    <a:lnTo>
                      <a:pt x="765" y="155"/>
                    </a:lnTo>
                    <a:lnTo>
                      <a:pt x="636" y="339"/>
                    </a:lnTo>
                    <a:lnTo>
                      <a:pt x="484" y="571"/>
                    </a:lnTo>
                    <a:lnTo>
                      <a:pt x="319" y="854"/>
                    </a:lnTo>
                    <a:lnTo>
                      <a:pt x="161" y="1187"/>
                    </a:lnTo>
                    <a:lnTo>
                      <a:pt x="44" y="1558"/>
                    </a:lnTo>
                    <a:lnTo>
                      <a:pt x="0" y="1948"/>
                    </a:lnTo>
                    <a:lnTo>
                      <a:pt x="1" y="194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214" name="Group 218"/>
            <p:cNvGrpSpPr>
              <a:grpSpLocks/>
            </p:cNvGrpSpPr>
            <p:nvPr/>
          </p:nvGrpSpPr>
          <p:grpSpPr bwMode="auto">
            <a:xfrm>
              <a:off x="1005" y="1016"/>
              <a:ext cx="105" cy="466"/>
              <a:chOff x="1005" y="1016"/>
              <a:chExt cx="105" cy="466"/>
            </a:xfrm>
          </p:grpSpPr>
          <p:sp>
            <p:nvSpPr>
              <p:cNvPr id="215" name="Freeform 219"/>
              <p:cNvSpPr>
                <a:spLocks noChangeAspect="1" noChangeArrowheads="1"/>
              </p:cNvSpPr>
              <p:nvPr/>
            </p:nvSpPr>
            <p:spPr bwMode="auto">
              <a:xfrm>
                <a:off x="1005" y="1016"/>
                <a:ext cx="105" cy="232"/>
              </a:xfrm>
              <a:custGeom>
                <a:avLst/>
                <a:gdLst>
                  <a:gd name="T0" fmla="*/ 878 w 878"/>
                  <a:gd name="T1" fmla="*/ 1948 h 1948"/>
                  <a:gd name="T2" fmla="*/ 835 w 878"/>
                  <a:gd name="T3" fmla="*/ 1558 h 1948"/>
                  <a:gd name="T4" fmla="*/ 717 w 878"/>
                  <a:gd name="T5" fmla="*/ 1187 h 1948"/>
                  <a:gd name="T6" fmla="*/ 560 w 878"/>
                  <a:gd name="T7" fmla="*/ 854 h 1948"/>
                  <a:gd name="T8" fmla="*/ 396 w 878"/>
                  <a:gd name="T9" fmla="*/ 571 h 1948"/>
                  <a:gd name="T10" fmla="*/ 243 w 878"/>
                  <a:gd name="T11" fmla="*/ 339 h 1948"/>
                  <a:gd name="T12" fmla="*/ 114 w 878"/>
                  <a:gd name="T13" fmla="*/ 155 h 1948"/>
                  <a:gd name="T14" fmla="*/ 29 w 878"/>
                  <a:gd name="T15" fmla="*/ 39 h 1948"/>
                  <a:gd name="T16" fmla="*/ 0 w 878"/>
                  <a:gd name="T17" fmla="*/ 0 h 1948"/>
                  <a:gd name="T18" fmla="*/ 1 w 878"/>
                  <a:gd name="T19" fmla="*/ 0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8" h="1948">
                    <a:moveTo>
                      <a:pt x="878" y="1948"/>
                    </a:moveTo>
                    <a:lnTo>
                      <a:pt x="835" y="1558"/>
                    </a:lnTo>
                    <a:lnTo>
                      <a:pt x="717" y="1187"/>
                    </a:lnTo>
                    <a:lnTo>
                      <a:pt x="560" y="854"/>
                    </a:lnTo>
                    <a:lnTo>
                      <a:pt x="396" y="571"/>
                    </a:lnTo>
                    <a:lnTo>
                      <a:pt x="243" y="339"/>
                    </a:lnTo>
                    <a:lnTo>
                      <a:pt x="114" y="155"/>
                    </a:lnTo>
                    <a:lnTo>
                      <a:pt x="29" y="39"/>
                    </a:lnTo>
                    <a:lnTo>
                      <a:pt x="0" y="0"/>
                    </a:lnTo>
                    <a:lnTo>
                      <a:pt x="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6" name="Freeform 220"/>
              <p:cNvSpPr>
                <a:spLocks noChangeAspect="1" noChangeArrowheads="1"/>
              </p:cNvSpPr>
              <p:nvPr/>
            </p:nvSpPr>
            <p:spPr bwMode="auto">
              <a:xfrm>
                <a:off x="1005" y="1248"/>
                <a:ext cx="105" cy="234"/>
              </a:xfrm>
              <a:custGeom>
                <a:avLst/>
                <a:gdLst>
                  <a:gd name="T0" fmla="*/ 0 w 879"/>
                  <a:gd name="T1" fmla="*/ 1948 h 1948"/>
                  <a:gd name="T2" fmla="*/ 29 w 879"/>
                  <a:gd name="T3" fmla="*/ 1910 h 1948"/>
                  <a:gd name="T4" fmla="*/ 114 w 879"/>
                  <a:gd name="T5" fmla="*/ 1794 h 1948"/>
                  <a:gd name="T6" fmla="*/ 243 w 879"/>
                  <a:gd name="T7" fmla="*/ 1610 h 1948"/>
                  <a:gd name="T8" fmla="*/ 396 w 879"/>
                  <a:gd name="T9" fmla="*/ 1378 h 1948"/>
                  <a:gd name="T10" fmla="*/ 560 w 879"/>
                  <a:gd name="T11" fmla="*/ 1095 h 1948"/>
                  <a:gd name="T12" fmla="*/ 717 w 879"/>
                  <a:gd name="T13" fmla="*/ 760 h 1948"/>
                  <a:gd name="T14" fmla="*/ 835 w 879"/>
                  <a:gd name="T15" fmla="*/ 390 h 1948"/>
                  <a:gd name="T16" fmla="*/ 878 w 879"/>
                  <a:gd name="T17" fmla="*/ 0 h 1948"/>
                  <a:gd name="T18" fmla="*/ 879 w 879"/>
                  <a:gd name="T19" fmla="*/ 0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9" h="1948">
                    <a:moveTo>
                      <a:pt x="0" y="1948"/>
                    </a:moveTo>
                    <a:lnTo>
                      <a:pt x="29" y="1910"/>
                    </a:lnTo>
                    <a:lnTo>
                      <a:pt x="114" y="1794"/>
                    </a:lnTo>
                    <a:lnTo>
                      <a:pt x="243" y="1610"/>
                    </a:lnTo>
                    <a:lnTo>
                      <a:pt x="396" y="1378"/>
                    </a:lnTo>
                    <a:lnTo>
                      <a:pt x="560" y="1095"/>
                    </a:lnTo>
                    <a:lnTo>
                      <a:pt x="717" y="760"/>
                    </a:lnTo>
                    <a:lnTo>
                      <a:pt x="835" y="390"/>
                    </a:lnTo>
                    <a:lnTo>
                      <a:pt x="878" y="0"/>
                    </a:lnTo>
                    <a:lnTo>
                      <a:pt x="879"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sp>
        <p:nvSpPr>
          <p:cNvPr id="219" name="Freeform 221"/>
          <p:cNvSpPr>
            <a:spLocks noChangeAspect="1" noChangeArrowheads="1"/>
          </p:cNvSpPr>
          <p:nvPr/>
        </p:nvSpPr>
        <p:spPr bwMode="auto">
          <a:xfrm>
            <a:off x="3119438" y="3017839"/>
            <a:ext cx="984250" cy="987425"/>
          </a:xfrm>
          <a:custGeom>
            <a:avLst/>
            <a:gdLst>
              <a:gd name="T0" fmla="*/ 5189 w 5190"/>
              <a:gd name="T1" fmla="*/ 2597 h 5194"/>
              <a:gd name="T2" fmla="*/ 5101 w 5190"/>
              <a:gd name="T3" fmla="*/ 1925 h 5194"/>
              <a:gd name="T4" fmla="*/ 4841 w 5190"/>
              <a:gd name="T5" fmla="*/ 1298 h 5194"/>
              <a:gd name="T6" fmla="*/ 4429 w 5190"/>
              <a:gd name="T7" fmla="*/ 760 h 5194"/>
              <a:gd name="T8" fmla="*/ 3891 w 5190"/>
              <a:gd name="T9" fmla="*/ 348 h 5194"/>
              <a:gd name="T10" fmla="*/ 3266 w 5190"/>
              <a:gd name="T11" fmla="*/ 89 h 5194"/>
              <a:gd name="T12" fmla="*/ 2594 w 5190"/>
              <a:gd name="T13" fmla="*/ 0 h 5194"/>
              <a:gd name="T14" fmla="*/ 1923 w 5190"/>
              <a:gd name="T15" fmla="*/ 89 h 5194"/>
              <a:gd name="T16" fmla="*/ 1297 w 5190"/>
              <a:gd name="T17" fmla="*/ 348 h 5194"/>
              <a:gd name="T18" fmla="*/ 760 w 5190"/>
              <a:gd name="T19" fmla="*/ 760 h 5194"/>
              <a:gd name="T20" fmla="*/ 348 w 5190"/>
              <a:gd name="T21" fmla="*/ 1298 h 5194"/>
              <a:gd name="T22" fmla="*/ 89 w 5190"/>
              <a:gd name="T23" fmla="*/ 1925 h 5194"/>
              <a:gd name="T24" fmla="*/ 0 w 5190"/>
              <a:gd name="T25" fmla="*/ 2597 h 5194"/>
              <a:gd name="T26" fmla="*/ 89 w 5190"/>
              <a:gd name="T27" fmla="*/ 3270 h 5194"/>
              <a:gd name="T28" fmla="*/ 348 w 5190"/>
              <a:gd name="T29" fmla="*/ 3896 h 5194"/>
              <a:gd name="T30" fmla="*/ 760 w 5190"/>
              <a:gd name="T31" fmla="*/ 4434 h 5194"/>
              <a:gd name="T32" fmla="*/ 1297 w 5190"/>
              <a:gd name="T33" fmla="*/ 4847 h 5194"/>
              <a:gd name="T34" fmla="*/ 1923 w 5190"/>
              <a:gd name="T35" fmla="*/ 5106 h 5194"/>
              <a:gd name="T36" fmla="*/ 2594 w 5190"/>
              <a:gd name="T37" fmla="*/ 5194 h 5194"/>
              <a:gd name="T38" fmla="*/ 3266 w 5190"/>
              <a:gd name="T39" fmla="*/ 5106 h 5194"/>
              <a:gd name="T40" fmla="*/ 3891 w 5190"/>
              <a:gd name="T41" fmla="*/ 4847 h 5194"/>
              <a:gd name="T42" fmla="*/ 4429 w 5190"/>
              <a:gd name="T43" fmla="*/ 4434 h 5194"/>
              <a:gd name="T44" fmla="*/ 4841 w 5190"/>
              <a:gd name="T45" fmla="*/ 3896 h 5194"/>
              <a:gd name="T46" fmla="*/ 5101 w 5190"/>
              <a:gd name="T47" fmla="*/ 3270 h 5194"/>
              <a:gd name="T48" fmla="*/ 5189 w 5190"/>
              <a:gd name="T49" fmla="*/ 2597 h 5194"/>
              <a:gd name="T50" fmla="*/ 5190 w 5190"/>
              <a:gd name="T51" fmla="*/ 2597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90" h="5194">
                <a:moveTo>
                  <a:pt x="5189" y="2597"/>
                </a:moveTo>
                <a:lnTo>
                  <a:pt x="5101" y="1925"/>
                </a:lnTo>
                <a:lnTo>
                  <a:pt x="4841" y="1298"/>
                </a:lnTo>
                <a:lnTo>
                  <a:pt x="4429" y="760"/>
                </a:lnTo>
                <a:lnTo>
                  <a:pt x="3891" y="348"/>
                </a:lnTo>
                <a:lnTo>
                  <a:pt x="3266" y="89"/>
                </a:lnTo>
                <a:lnTo>
                  <a:pt x="2594" y="0"/>
                </a:lnTo>
                <a:lnTo>
                  <a:pt x="1923" y="89"/>
                </a:lnTo>
                <a:lnTo>
                  <a:pt x="1297" y="348"/>
                </a:lnTo>
                <a:lnTo>
                  <a:pt x="760" y="760"/>
                </a:lnTo>
                <a:lnTo>
                  <a:pt x="348" y="1298"/>
                </a:lnTo>
                <a:lnTo>
                  <a:pt x="89" y="1925"/>
                </a:lnTo>
                <a:lnTo>
                  <a:pt x="0" y="2597"/>
                </a:lnTo>
                <a:lnTo>
                  <a:pt x="89" y="3270"/>
                </a:lnTo>
                <a:lnTo>
                  <a:pt x="348" y="3896"/>
                </a:lnTo>
                <a:lnTo>
                  <a:pt x="760" y="4434"/>
                </a:lnTo>
                <a:lnTo>
                  <a:pt x="1297" y="4847"/>
                </a:lnTo>
                <a:lnTo>
                  <a:pt x="1923" y="5106"/>
                </a:lnTo>
                <a:lnTo>
                  <a:pt x="2594" y="5194"/>
                </a:lnTo>
                <a:lnTo>
                  <a:pt x="3266" y="5106"/>
                </a:lnTo>
                <a:lnTo>
                  <a:pt x="3891" y="4847"/>
                </a:lnTo>
                <a:lnTo>
                  <a:pt x="4429" y="4434"/>
                </a:lnTo>
                <a:lnTo>
                  <a:pt x="4841" y="3896"/>
                </a:lnTo>
                <a:lnTo>
                  <a:pt x="5101" y="3270"/>
                </a:lnTo>
                <a:lnTo>
                  <a:pt x="5189" y="2597"/>
                </a:lnTo>
                <a:lnTo>
                  <a:pt x="5190" y="2597"/>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220" name="Group 222"/>
          <p:cNvGrpSpPr>
            <a:grpSpLocks/>
          </p:cNvGrpSpPr>
          <p:nvPr/>
        </p:nvGrpSpPr>
        <p:grpSpPr bwMode="auto">
          <a:xfrm>
            <a:off x="5664200" y="1473200"/>
            <a:ext cx="946150" cy="946150"/>
            <a:chOff x="2608" y="928"/>
            <a:chExt cx="596" cy="596"/>
          </a:xfrm>
        </p:grpSpPr>
        <p:sp>
          <p:nvSpPr>
            <p:cNvPr id="221" name="Freeform 223"/>
            <p:cNvSpPr>
              <a:spLocks noChangeAspect="1" noChangeArrowheads="1"/>
            </p:cNvSpPr>
            <p:nvPr/>
          </p:nvSpPr>
          <p:spPr bwMode="auto">
            <a:xfrm>
              <a:off x="2906" y="928"/>
              <a:ext cx="298" cy="298"/>
            </a:xfrm>
            <a:custGeom>
              <a:avLst/>
              <a:gdLst>
                <a:gd name="T0" fmla="*/ 3040 w 3040"/>
                <a:gd name="T1" fmla="*/ 0 h 3045"/>
                <a:gd name="T2" fmla="*/ 2891 w 3040"/>
                <a:gd name="T3" fmla="*/ 149 h 3045"/>
                <a:gd name="T4" fmla="*/ 2459 w 3040"/>
                <a:gd name="T5" fmla="*/ 582 h 3045"/>
                <a:gd name="T6" fmla="*/ 1787 w 3040"/>
                <a:gd name="T7" fmla="*/ 1255 h 3045"/>
                <a:gd name="T8" fmla="*/ 939 w 3040"/>
                <a:gd name="T9" fmla="*/ 2104 h 3045"/>
                <a:gd name="T10" fmla="*/ 0 w 3040"/>
                <a:gd name="T11" fmla="*/ 3045 h 3045"/>
                <a:gd name="T12" fmla="*/ 1 w 3040"/>
                <a:gd name="T13" fmla="*/ 3045 h 3045"/>
              </a:gdLst>
              <a:ahLst/>
              <a:cxnLst>
                <a:cxn ang="0">
                  <a:pos x="T0" y="T1"/>
                </a:cxn>
                <a:cxn ang="0">
                  <a:pos x="T2" y="T3"/>
                </a:cxn>
                <a:cxn ang="0">
                  <a:pos x="T4" y="T5"/>
                </a:cxn>
                <a:cxn ang="0">
                  <a:pos x="T6" y="T7"/>
                </a:cxn>
                <a:cxn ang="0">
                  <a:pos x="T8" y="T9"/>
                </a:cxn>
                <a:cxn ang="0">
                  <a:pos x="T10" y="T11"/>
                </a:cxn>
                <a:cxn ang="0">
                  <a:pos x="T12" y="T13"/>
                </a:cxn>
              </a:cxnLst>
              <a:rect l="0" t="0" r="r" b="b"/>
              <a:pathLst>
                <a:path w="3040" h="3045">
                  <a:moveTo>
                    <a:pt x="3040" y="0"/>
                  </a:moveTo>
                  <a:lnTo>
                    <a:pt x="2891" y="149"/>
                  </a:lnTo>
                  <a:lnTo>
                    <a:pt x="2459" y="582"/>
                  </a:lnTo>
                  <a:lnTo>
                    <a:pt x="1787" y="1255"/>
                  </a:lnTo>
                  <a:lnTo>
                    <a:pt x="939" y="2104"/>
                  </a:lnTo>
                  <a:lnTo>
                    <a:pt x="0" y="3045"/>
                  </a:lnTo>
                  <a:lnTo>
                    <a:pt x="1" y="3045"/>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2" name="Freeform 224"/>
            <p:cNvSpPr>
              <a:spLocks noChangeAspect="1" noChangeArrowheads="1"/>
            </p:cNvSpPr>
            <p:nvPr/>
          </p:nvSpPr>
          <p:spPr bwMode="auto">
            <a:xfrm>
              <a:off x="2608" y="928"/>
              <a:ext cx="298" cy="298"/>
            </a:xfrm>
            <a:custGeom>
              <a:avLst/>
              <a:gdLst>
                <a:gd name="T0" fmla="*/ 3042 w 3042"/>
                <a:gd name="T1" fmla="*/ 3045 h 3045"/>
                <a:gd name="T2" fmla="*/ 2101 w 3042"/>
                <a:gd name="T3" fmla="*/ 2104 h 3045"/>
                <a:gd name="T4" fmla="*/ 1253 w 3042"/>
                <a:gd name="T5" fmla="*/ 1255 h 3045"/>
                <a:gd name="T6" fmla="*/ 581 w 3042"/>
                <a:gd name="T7" fmla="*/ 582 h 3045"/>
                <a:gd name="T8" fmla="*/ 149 w 3042"/>
                <a:gd name="T9" fmla="*/ 149 h 3045"/>
                <a:gd name="T10" fmla="*/ 0 w 3042"/>
                <a:gd name="T11" fmla="*/ 0 h 3045"/>
                <a:gd name="T12" fmla="*/ 1 w 3042"/>
                <a:gd name="T13" fmla="*/ 0 h 3045"/>
              </a:gdLst>
              <a:ahLst/>
              <a:cxnLst>
                <a:cxn ang="0">
                  <a:pos x="T0" y="T1"/>
                </a:cxn>
                <a:cxn ang="0">
                  <a:pos x="T2" y="T3"/>
                </a:cxn>
                <a:cxn ang="0">
                  <a:pos x="T4" y="T5"/>
                </a:cxn>
                <a:cxn ang="0">
                  <a:pos x="T6" y="T7"/>
                </a:cxn>
                <a:cxn ang="0">
                  <a:pos x="T8" y="T9"/>
                </a:cxn>
                <a:cxn ang="0">
                  <a:pos x="T10" y="T11"/>
                </a:cxn>
                <a:cxn ang="0">
                  <a:pos x="T12" y="T13"/>
                </a:cxn>
              </a:cxnLst>
              <a:rect l="0" t="0" r="r" b="b"/>
              <a:pathLst>
                <a:path w="3042" h="3045">
                  <a:moveTo>
                    <a:pt x="3042" y="3045"/>
                  </a:moveTo>
                  <a:lnTo>
                    <a:pt x="2101" y="2104"/>
                  </a:lnTo>
                  <a:lnTo>
                    <a:pt x="1253" y="1255"/>
                  </a:lnTo>
                  <a:lnTo>
                    <a:pt x="581" y="582"/>
                  </a:lnTo>
                  <a:lnTo>
                    <a:pt x="149" y="149"/>
                  </a:lnTo>
                  <a:lnTo>
                    <a:pt x="0" y="0"/>
                  </a:lnTo>
                  <a:lnTo>
                    <a:pt x="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3" name="Freeform 225"/>
            <p:cNvSpPr>
              <a:spLocks noChangeAspect="1" noChangeArrowheads="1"/>
            </p:cNvSpPr>
            <p:nvPr/>
          </p:nvSpPr>
          <p:spPr bwMode="auto">
            <a:xfrm>
              <a:off x="2608" y="1226"/>
              <a:ext cx="298" cy="298"/>
            </a:xfrm>
            <a:custGeom>
              <a:avLst/>
              <a:gdLst>
                <a:gd name="T0" fmla="*/ 0 w 3043"/>
                <a:gd name="T1" fmla="*/ 3044 h 3044"/>
                <a:gd name="T2" fmla="*/ 149 w 3043"/>
                <a:gd name="T3" fmla="*/ 2895 h 3044"/>
                <a:gd name="T4" fmla="*/ 581 w 3043"/>
                <a:gd name="T5" fmla="*/ 2462 h 3044"/>
                <a:gd name="T6" fmla="*/ 1253 w 3043"/>
                <a:gd name="T7" fmla="*/ 1789 h 3044"/>
                <a:gd name="T8" fmla="*/ 2101 w 3043"/>
                <a:gd name="T9" fmla="*/ 940 h 3044"/>
                <a:gd name="T10" fmla="*/ 3042 w 3043"/>
                <a:gd name="T11" fmla="*/ 0 h 3044"/>
                <a:gd name="T12" fmla="*/ 3043 w 3043"/>
                <a:gd name="T13" fmla="*/ 0 h 3044"/>
              </a:gdLst>
              <a:ahLst/>
              <a:cxnLst>
                <a:cxn ang="0">
                  <a:pos x="T0" y="T1"/>
                </a:cxn>
                <a:cxn ang="0">
                  <a:pos x="T2" y="T3"/>
                </a:cxn>
                <a:cxn ang="0">
                  <a:pos x="T4" y="T5"/>
                </a:cxn>
                <a:cxn ang="0">
                  <a:pos x="T6" y="T7"/>
                </a:cxn>
                <a:cxn ang="0">
                  <a:pos x="T8" y="T9"/>
                </a:cxn>
                <a:cxn ang="0">
                  <a:pos x="T10" y="T11"/>
                </a:cxn>
                <a:cxn ang="0">
                  <a:pos x="T12" y="T13"/>
                </a:cxn>
              </a:cxnLst>
              <a:rect l="0" t="0" r="r" b="b"/>
              <a:pathLst>
                <a:path w="3043" h="3044">
                  <a:moveTo>
                    <a:pt x="0" y="3044"/>
                  </a:moveTo>
                  <a:lnTo>
                    <a:pt x="149" y="2895"/>
                  </a:lnTo>
                  <a:lnTo>
                    <a:pt x="581" y="2462"/>
                  </a:lnTo>
                  <a:lnTo>
                    <a:pt x="1253" y="1789"/>
                  </a:lnTo>
                  <a:lnTo>
                    <a:pt x="2101" y="940"/>
                  </a:lnTo>
                  <a:lnTo>
                    <a:pt x="3042" y="0"/>
                  </a:lnTo>
                  <a:lnTo>
                    <a:pt x="3043"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4" name="Freeform 226"/>
            <p:cNvSpPr>
              <a:spLocks noChangeAspect="1" noChangeArrowheads="1"/>
            </p:cNvSpPr>
            <p:nvPr/>
          </p:nvSpPr>
          <p:spPr bwMode="auto">
            <a:xfrm>
              <a:off x="2906" y="1226"/>
              <a:ext cx="298" cy="298"/>
            </a:xfrm>
            <a:custGeom>
              <a:avLst/>
              <a:gdLst>
                <a:gd name="T0" fmla="*/ 0 w 3041"/>
                <a:gd name="T1" fmla="*/ 0 h 3044"/>
                <a:gd name="T2" fmla="*/ 939 w 3041"/>
                <a:gd name="T3" fmla="*/ 940 h 3044"/>
                <a:gd name="T4" fmla="*/ 1787 w 3041"/>
                <a:gd name="T5" fmla="*/ 1789 h 3044"/>
                <a:gd name="T6" fmla="*/ 2459 w 3041"/>
                <a:gd name="T7" fmla="*/ 2462 h 3044"/>
                <a:gd name="T8" fmla="*/ 2891 w 3041"/>
                <a:gd name="T9" fmla="*/ 2895 h 3044"/>
                <a:gd name="T10" fmla="*/ 3040 w 3041"/>
                <a:gd name="T11" fmla="*/ 3044 h 3044"/>
                <a:gd name="T12" fmla="*/ 3041 w 3041"/>
                <a:gd name="T13" fmla="*/ 3044 h 3044"/>
              </a:gdLst>
              <a:ahLst/>
              <a:cxnLst>
                <a:cxn ang="0">
                  <a:pos x="T0" y="T1"/>
                </a:cxn>
                <a:cxn ang="0">
                  <a:pos x="T2" y="T3"/>
                </a:cxn>
                <a:cxn ang="0">
                  <a:pos x="T4" y="T5"/>
                </a:cxn>
                <a:cxn ang="0">
                  <a:pos x="T6" y="T7"/>
                </a:cxn>
                <a:cxn ang="0">
                  <a:pos x="T8" y="T9"/>
                </a:cxn>
                <a:cxn ang="0">
                  <a:pos x="T10" y="T11"/>
                </a:cxn>
                <a:cxn ang="0">
                  <a:pos x="T12" y="T13"/>
                </a:cxn>
              </a:cxnLst>
              <a:rect l="0" t="0" r="r" b="b"/>
              <a:pathLst>
                <a:path w="3041" h="3044">
                  <a:moveTo>
                    <a:pt x="0" y="0"/>
                  </a:moveTo>
                  <a:lnTo>
                    <a:pt x="939" y="940"/>
                  </a:lnTo>
                  <a:lnTo>
                    <a:pt x="1787" y="1789"/>
                  </a:lnTo>
                  <a:lnTo>
                    <a:pt x="2459" y="2462"/>
                  </a:lnTo>
                  <a:lnTo>
                    <a:pt x="2891" y="2895"/>
                  </a:lnTo>
                  <a:lnTo>
                    <a:pt x="3040" y="3044"/>
                  </a:lnTo>
                  <a:lnTo>
                    <a:pt x="3041" y="3044"/>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225" name="Freeform 227"/>
          <p:cNvSpPr>
            <a:spLocks noChangeAspect="1" noChangeArrowheads="1"/>
          </p:cNvSpPr>
          <p:nvPr/>
        </p:nvSpPr>
        <p:spPr bwMode="auto">
          <a:xfrm>
            <a:off x="5664200" y="2938464"/>
            <a:ext cx="946150" cy="947737"/>
          </a:xfrm>
          <a:custGeom>
            <a:avLst/>
            <a:gdLst>
              <a:gd name="T0" fmla="*/ 6082 w 6083"/>
              <a:gd name="T1" fmla="*/ 3043 h 6088"/>
              <a:gd name="T2" fmla="*/ 5978 w 6083"/>
              <a:gd name="T3" fmla="*/ 2256 h 6088"/>
              <a:gd name="T4" fmla="*/ 5674 w 6083"/>
              <a:gd name="T5" fmla="*/ 1521 h 6088"/>
              <a:gd name="T6" fmla="*/ 5191 w 6083"/>
              <a:gd name="T7" fmla="*/ 891 h 6088"/>
              <a:gd name="T8" fmla="*/ 4562 w 6083"/>
              <a:gd name="T9" fmla="*/ 407 h 6088"/>
              <a:gd name="T10" fmla="*/ 3828 w 6083"/>
              <a:gd name="T11" fmla="*/ 103 h 6088"/>
              <a:gd name="T12" fmla="*/ 3042 w 6083"/>
              <a:gd name="T13" fmla="*/ 0 h 6088"/>
              <a:gd name="T14" fmla="*/ 2254 w 6083"/>
              <a:gd name="T15" fmla="*/ 103 h 6088"/>
              <a:gd name="T16" fmla="*/ 1520 w 6083"/>
              <a:gd name="T17" fmla="*/ 407 h 6088"/>
              <a:gd name="T18" fmla="*/ 891 w 6083"/>
              <a:gd name="T19" fmla="*/ 891 h 6088"/>
              <a:gd name="T20" fmla="*/ 408 w 6083"/>
              <a:gd name="T21" fmla="*/ 1521 h 6088"/>
              <a:gd name="T22" fmla="*/ 104 w 6083"/>
              <a:gd name="T23" fmla="*/ 2256 h 6088"/>
              <a:gd name="T24" fmla="*/ 0 w 6083"/>
              <a:gd name="T25" fmla="*/ 3043 h 6088"/>
              <a:gd name="T26" fmla="*/ 104 w 6083"/>
              <a:gd name="T27" fmla="*/ 3832 h 6088"/>
              <a:gd name="T28" fmla="*/ 408 w 6083"/>
              <a:gd name="T29" fmla="*/ 4565 h 6088"/>
              <a:gd name="T30" fmla="*/ 891 w 6083"/>
              <a:gd name="T31" fmla="*/ 5196 h 6088"/>
              <a:gd name="T32" fmla="*/ 1520 w 6083"/>
              <a:gd name="T33" fmla="*/ 5680 h 6088"/>
              <a:gd name="T34" fmla="*/ 2254 w 6083"/>
              <a:gd name="T35" fmla="*/ 5984 h 6088"/>
              <a:gd name="T36" fmla="*/ 3042 w 6083"/>
              <a:gd name="T37" fmla="*/ 6088 h 6088"/>
              <a:gd name="T38" fmla="*/ 3828 w 6083"/>
              <a:gd name="T39" fmla="*/ 5984 h 6088"/>
              <a:gd name="T40" fmla="*/ 4562 w 6083"/>
              <a:gd name="T41" fmla="*/ 5680 h 6088"/>
              <a:gd name="T42" fmla="*/ 5191 w 6083"/>
              <a:gd name="T43" fmla="*/ 5196 h 6088"/>
              <a:gd name="T44" fmla="*/ 5674 w 6083"/>
              <a:gd name="T45" fmla="*/ 4565 h 6088"/>
              <a:gd name="T46" fmla="*/ 5978 w 6083"/>
              <a:gd name="T47" fmla="*/ 3832 h 6088"/>
              <a:gd name="T48" fmla="*/ 6082 w 6083"/>
              <a:gd name="T49" fmla="*/ 3043 h 6088"/>
              <a:gd name="T50" fmla="*/ 6083 w 6083"/>
              <a:gd name="T51" fmla="*/ 3043 h 6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83" h="6088">
                <a:moveTo>
                  <a:pt x="6082" y="3043"/>
                </a:moveTo>
                <a:lnTo>
                  <a:pt x="5978" y="2256"/>
                </a:lnTo>
                <a:lnTo>
                  <a:pt x="5674" y="1521"/>
                </a:lnTo>
                <a:lnTo>
                  <a:pt x="5191" y="891"/>
                </a:lnTo>
                <a:lnTo>
                  <a:pt x="4562" y="407"/>
                </a:lnTo>
                <a:lnTo>
                  <a:pt x="3828" y="103"/>
                </a:lnTo>
                <a:lnTo>
                  <a:pt x="3042" y="0"/>
                </a:lnTo>
                <a:lnTo>
                  <a:pt x="2254" y="103"/>
                </a:lnTo>
                <a:lnTo>
                  <a:pt x="1520" y="407"/>
                </a:lnTo>
                <a:lnTo>
                  <a:pt x="891" y="891"/>
                </a:lnTo>
                <a:lnTo>
                  <a:pt x="408" y="1521"/>
                </a:lnTo>
                <a:lnTo>
                  <a:pt x="104" y="2256"/>
                </a:lnTo>
                <a:lnTo>
                  <a:pt x="0" y="3043"/>
                </a:lnTo>
                <a:lnTo>
                  <a:pt x="104" y="3832"/>
                </a:lnTo>
                <a:lnTo>
                  <a:pt x="408" y="4565"/>
                </a:lnTo>
                <a:lnTo>
                  <a:pt x="891" y="5196"/>
                </a:lnTo>
                <a:lnTo>
                  <a:pt x="1520" y="5680"/>
                </a:lnTo>
                <a:lnTo>
                  <a:pt x="2254" y="5984"/>
                </a:lnTo>
                <a:lnTo>
                  <a:pt x="3042" y="6088"/>
                </a:lnTo>
                <a:lnTo>
                  <a:pt x="3828" y="5984"/>
                </a:lnTo>
                <a:lnTo>
                  <a:pt x="4562" y="5680"/>
                </a:lnTo>
                <a:lnTo>
                  <a:pt x="5191" y="5196"/>
                </a:lnTo>
                <a:lnTo>
                  <a:pt x="5674" y="4565"/>
                </a:lnTo>
                <a:lnTo>
                  <a:pt x="5978" y="3832"/>
                </a:lnTo>
                <a:lnTo>
                  <a:pt x="6082" y="3043"/>
                </a:lnTo>
                <a:lnTo>
                  <a:pt x="6083" y="3043"/>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226" name="Group 228"/>
          <p:cNvGrpSpPr>
            <a:grpSpLocks/>
          </p:cNvGrpSpPr>
          <p:nvPr/>
        </p:nvGrpSpPr>
        <p:grpSpPr bwMode="auto">
          <a:xfrm>
            <a:off x="8301038" y="1471613"/>
            <a:ext cx="704850" cy="939800"/>
            <a:chOff x="4269" y="927"/>
            <a:chExt cx="444" cy="592"/>
          </a:xfrm>
        </p:grpSpPr>
        <p:sp>
          <p:nvSpPr>
            <p:cNvPr id="227" name="Freeform 229"/>
            <p:cNvSpPr>
              <a:spLocks noChangeAspect="1" noChangeArrowheads="1"/>
            </p:cNvSpPr>
            <p:nvPr/>
          </p:nvSpPr>
          <p:spPr bwMode="auto">
            <a:xfrm>
              <a:off x="4269" y="927"/>
              <a:ext cx="444" cy="101"/>
            </a:xfrm>
            <a:custGeom>
              <a:avLst/>
              <a:gdLst>
                <a:gd name="T0" fmla="*/ 4532 w 4532"/>
                <a:gd name="T1" fmla="*/ 0 h 1024"/>
                <a:gd name="T2" fmla="*/ 4486 w 4532"/>
                <a:gd name="T3" fmla="*/ 34 h 1024"/>
                <a:gd name="T4" fmla="*/ 4352 w 4532"/>
                <a:gd name="T5" fmla="*/ 133 h 1024"/>
                <a:gd name="T6" fmla="*/ 4139 w 4532"/>
                <a:gd name="T7" fmla="*/ 282 h 1024"/>
                <a:gd name="T8" fmla="*/ 3868 w 4532"/>
                <a:gd name="T9" fmla="*/ 460 h 1024"/>
                <a:gd name="T10" fmla="*/ 3539 w 4532"/>
                <a:gd name="T11" fmla="*/ 652 h 1024"/>
                <a:gd name="T12" fmla="*/ 3150 w 4532"/>
                <a:gd name="T13" fmla="*/ 837 h 1024"/>
                <a:gd name="T14" fmla="*/ 2719 w 4532"/>
                <a:gd name="T15" fmla="*/ 973 h 1024"/>
                <a:gd name="T16" fmla="*/ 2266 w 4532"/>
                <a:gd name="T17" fmla="*/ 1024 h 1024"/>
                <a:gd name="T18" fmla="*/ 1813 w 4532"/>
                <a:gd name="T19" fmla="*/ 973 h 1024"/>
                <a:gd name="T20" fmla="*/ 1382 w 4532"/>
                <a:gd name="T21" fmla="*/ 837 h 1024"/>
                <a:gd name="T22" fmla="*/ 993 w 4532"/>
                <a:gd name="T23" fmla="*/ 652 h 1024"/>
                <a:gd name="T24" fmla="*/ 664 w 4532"/>
                <a:gd name="T25" fmla="*/ 460 h 1024"/>
                <a:gd name="T26" fmla="*/ 393 w 4532"/>
                <a:gd name="T27" fmla="*/ 282 h 1024"/>
                <a:gd name="T28" fmla="*/ 180 w 4532"/>
                <a:gd name="T29" fmla="*/ 133 h 1024"/>
                <a:gd name="T30" fmla="*/ 46 w 4532"/>
                <a:gd name="T31" fmla="*/ 34 h 1024"/>
                <a:gd name="T32" fmla="*/ 0 w 4532"/>
                <a:gd name="T33" fmla="*/ 0 h 1024"/>
                <a:gd name="T34" fmla="*/ 1 w 4532"/>
                <a:gd name="T35"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32" h="1024">
                  <a:moveTo>
                    <a:pt x="4532" y="0"/>
                  </a:moveTo>
                  <a:lnTo>
                    <a:pt x="4486" y="34"/>
                  </a:lnTo>
                  <a:lnTo>
                    <a:pt x="4352" y="133"/>
                  </a:lnTo>
                  <a:lnTo>
                    <a:pt x="4139" y="282"/>
                  </a:lnTo>
                  <a:lnTo>
                    <a:pt x="3868" y="460"/>
                  </a:lnTo>
                  <a:lnTo>
                    <a:pt x="3539" y="652"/>
                  </a:lnTo>
                  <a:lnTo>
                    <a:pt x="3150" y="837"/>
                  </a:lnTo>
                  <a:lnTo>
                    <a:pt x="2719" y="973"/>
                  </a:lnTo>
                  <a:lnTo>
                    <a:pt x="2266" y="1024"/>
                  </a:lnTo>
                  <a:lnTo>
                    <a:pt x="1813" y="973"/>
                  </a:lnTo>
                  <a:lnTo>
                    <a:pt x="1382" y="837"/>
                  </a:lnTo>
                  <a:lnTo>
                    <a:pt x="993" y="652"/>
                  </a:lnTo>
                  <a:lnTo>
                    <a:pt x="664" y="460"/>
                  </a:lnTo>
                  <a:lnTo>
                    <a:pt x="393" y="282"/>
                  </a:lnTo>
                  <a:lnTo>
                    <a:pt x="180" y="133"/>
                  </a:lnTo>
                  <a:lnTo>
                    <a:pt x="46" y="34"/>
                  </a:lnTo>
                  <a:lnTo>
                    <a:pt x="0" y="0"/>
                  </a:lnTo>
                  <a:lnTo>
                    <a:pt x="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8" name="Freeform 230"/>
            <p:cNvSpPr>
              <a:spLocks noChangeAspect="1" noChangeArrowheads="1"/>
            </p:cNvSpPr>
            <p:nvPr/>
          </p:nvSpPr>
          <p:spPr bwMode="auto">
            <a:xfrm>
              <a:off x="4269" y="1419"/>
              <a:ext cx="444" cy="100"/>
            </a:xfrm>
            <a:custGeom>
              <a:avLst/>
              <a:gdLst>
                <a:gd name="T0" fmla="*/ 0 w 4533"/>
                <a:gd name="T1" fmla="*/ 1024 h 1024"/>
                <a:gd name="T2" fmla="*/ 46 w 4533"/>
                <a:gd name="T3" fmla="*/ 991 h 1024"/>
                <a:gd name="T4" fmla="*/ 180 w 4533"/>
                <a:gd name="T5" fmla="*/ 892 h 1024"/>
                <a:gd name="T6" fmla="*/ 393 w 4533"/>
                <a:gd name="T7" fmla="*/ 742 h 1024"/>
                <a:gd name="T8" fmla="*/ 664 w 4533"/>
                <a:gd name="T9" fmla="*/ 565 h 1024"/>
                <a:gd name="T10" fmla="*/ 993 w 4533"/>
                <a:gd name="T11" fmla="*/ 372 h 1024"/>
                <a:gd name="T12" fmla="*/ 1382 w 4533"/>
                <a:gd name="T13" fmla="*/ 188 h 1024"/>
                <a:gd name="T14" fmla="*/ 1813 w 4533"/>
                <a:gd name="T15" fmla="*/ 51 h 1024"/>
                <a:gd name="T16" fmla="*/ 2266 w 4533"/>
                <a:gd name="T17" fmla="*/ 0 h 1024"/>
                <a:gd name="T18" fmla="*/ 2719 w 4533"/>
                <a:gd name="T19" fmla="*/ 51 h 1024"/>
                <a:gd name="T20" fmla="*/ 3150 w 4533"/>
                <a:gd name="T21" fmla="*/ 188 h 1024"/>
                <a:gd name="T22" fmla="*/ 3539 w 4533"/>
                <a:gd name="T23" fmla="*/ 372 h 1024"/>
                <a:gd name="T24" fmla="*/ 3868 w 4533"/>
                <a:gd name="T25" fmla="*/ 565 h 1024"/>
                <a:gd name="T26" fmla="*/ 4139 w 4533"/>
                <a:gd name="T27" fmla="*/ 742 h 1024"/>
                <a:gd name="T28" fmla="*/ 4352 w 4533"/>
                <a:gd name="T29" fmla="*/ 892 h 1024"/>
                <a:gd name="T30" fmla="*/ 4486 w 4533"/>
                <a:gd name="T31" fmla="*/ 991 h 1024"/>
                <a:gd name="T32" fmla="*/ 4532 w 4533"/>
                <a:gd name="T33" fmla="*/ 1024 h 1024"/>
                <a:gd name="T34" fmla="*/ 4533 w 4533"/>
                <a:gd name="T35"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33" h="1024">
                  <a:moveTo>
                    <a:pt x="0" y="1024"/>
                  </a:moveTo>
                  <a:lnTo>
                    <a:pt x="46" y="991"/>
                  </a:lnTo>
                  <a:lnTo>
                    <a:pt x="180" y="892"/>
                  </a:lnTo>
                  <a:lnTo>
                    <a:pt x="393" y="742"/>
                  </a:lnTo>
                  <a:lnTo>
                    <a:pt x="664" y="565"/>
                  </a:lnTo>
                  <a:lnTo>
                    <a:pt x="993" y="372"/>
                  </a:lnTo>
                  <a:lnTo>
                    <a:pt x="1382" y="188"/>
                  </a:lnTo>
                  <a:lnTo>
                    <a:pt x="1813" y="51"/>
                  </a:lnTo>
                  <a:lnTo>
                    <a:pt x="2266" y="0"/>
                  </a:lnTo>
                  <a:lnTo>
                    <a:pt x="2719" y="51"/>
                  </a:lnTo>
                  <a:lnTo>
                    <a:pt x="3150" y="188"/>
                  </a:lnTo>
                  <a:lnTo>
                    <a:pt x="3539" y="372"/>
                  </a:lnTo>
                  <a:lnTo>
                    <a:pt x="3868" y="565"/>
                  </a:lnTo>
                  <a:lnTo>
                    <a:pt x="4139" y="742"/>
                  </a:lnTo>
                  <a:lnTo>
                    <a:pt x="4352" y="892"/>
                  </a:lnTo>
                  <a:lnTo>
                    <a:pt x="4486" y="991"/>
                  </a:lnTo>
                  <a:lnTo>
                    <a:pt x="4532" y="1024"/>
                  </a:lnTo>
                  <a:lnTo>
                    <a:pt x="4533" y="1024"/>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229" name="Freeform 231"/>
          <p:cNvSpPr>
            <a:spLocks noChangeAspect="1" noChangeArrowheads="1"/>
          </p:cNvSpPr>
          <p:nvPr/>
        </p:nvSpPr>
        <p:spPr bwMode="auto">
          <a:xfrm>
            <a:off x="8301038" y="3044825"/>
            <a:ext cx="704850" cy="704850"/>
          </a:xfrm>
          <a:custGeom>
            <a:avLst/>
            <a:gdLst>
              <a:gd name="T0" fmla="*/ 4532 w 4533"/>
              <a:gd name="T1" fmla="*/ 2268 h 4537"/>
              <a:gd name="T2" fmla="*/ 4421 w 4533"/>
              <a:gd name="T3" fmla="*/ 1568 h 4537"/>
              <a:gd name="T4" fmla="*/ 4099 w 4533"/>
              <a:gd name="T5" fmla="*/ 935 h 4537"/>
              <a:gd name="T6" fmla="*/ 3598 w 4533"/>
              <a:gd name="T7" fmla="*/ 433 h 4537"/>
              <a:gd name="T8" fmla="*/ 2966 w 4533"/>
              <a:gd name="T9" fmla="*/ 111 h 4537"/>
              <a:gd name="T10" fmla="*/ 2266 w 4533"/>
              <a:gd name="T11" fmla="*/ 0 h 4537"/>
              <a:gd name="T12" fmla="*/ 1566 w 4533"/>
              <a:gd name="T13" fmla="*/ 111 h 4537"/>
              <a:gd name="T14" fmla="*/ 934 w 4533"/>
              <a:gd name="T15" fmla="*/ 433 h 4537"/>
              <a:gd name="T16" fmla="*/ 433 w 4533"/>
              <a:gd name="T17" fmla="*/ 935 h 4537"/>
              <a:gd name="T18" fmla="*/ 111 w 4533"/>
              <a:gd name="T19" fmla="*/ 1568 h 4537"/>
              <a:gd name="T20" fmla="*/ 0 w 4533"/>
              <a:gd name="T21" fmla="*/ 2268 h 4537"/>
              <a:gd name="T22" fmla="*/ 111 w 4533"/>
              <a:gd name="T23" fmla="*/ 2969 h 4537"/>
              <a:gd name="T24" fmla="*/ 433 w 4533"/>
              <a:gd name="T25" fmla="*/ 3601 h 4537"/>
              <a:gd name="T26" fmla="*/ 934 w 4533"/>
              <a:gd name="T27" fmla="*/ 4104 h 4537"/>
              <a:gd name="T28" fmla="*/ 1566 w 4533"/>
              <a:gd name="T29" fmla="*/ 4426 h 4537"/>
              <a:gd name="T30" fmla="*/ 2266 w 4533"/>
              <a:gd name="T31" fmla="*/ 4537 h 4537"/>
              <a:gd name="T32" fmla="*/ 2966 w 4533"/>
              <a:gd name="T33" fmla="*/ 4426 h 4537"/>
              <a:gd name="T34" fmla="*/ 3598 w 4533"/>
              <a:gd name="T35" fmla="*/ 4104 h 4537"/>
              <a:gd name="T36" fmla="*/ 4099 w 4533"/>
              <a:gd name="T37" fmla="*/ 3601 h 4537"/>
              <a:gd name="T38" fmla="*/ 4421 w 4533"/>
              <a:gd name="T39" fmla="*/ 2969 h 4537"/>
              <a:gd name="T40" fmla="*/ 4532 w 4533"/>
              <a:gd name="T41" fmla="*/ 2268 h 4537"/>
              <a:gd name="T42" fmla="*/ 4533 w 4533"/>
              <a:gd name="T43" fmla="*/ 2268 h 4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33" h="4537">
                <a:moveTo>
                  <a:pt x="4532" y="2268"/>
                </a:moveTo>
                <a:lnTo>
                  <a:pt x="4421" y="1568"/>
                </a:lnTo>
                <a:lnTo>
                  <a:pt x="4099" y="935"/>
                </a:lnTo>
                <a:lnTo>
                  <a:pt x="3598" y="433"/>
                </a:lnTo>
                <a:lnTo>
                  <a:pt x="2966" y="111"/>
                </a:lnTo>
                <a:lnTo>
                  <a:pt x="2266" y="0"/>
                </a:lnTo>
                <a:lnTo>
                  <a:pt x="1566" y="111"/>
                </a:lnTo>
                <a:lnTo>
                  <a:pt x="934" y="433"/>
                </a:lnTo>
                <a:lnTo>
                  <a:pt x="433" y="935"/>
                </a:lnTo>
                <a:lnTo>
                  <a:pt x="111" y="1568"/>
                </a:lnTo>
                <a:lnTo>
                  <a:pt x="0" y="2268"/>
                </a:lnTo>
                <a:lnTo>
                  <a:pt x="111" y="2969"/>
                </a:lnTo>
                <a:lnTo>
                  <a:pt x="433" y="3601"/>
                </a:lnTo>
                <a:lnTo>
                  <a:pt x="934" y="4104"/>
                </a:lnTo>
                <a:lnTo>
                  <a:pt x="1566" y="4426"/>
                </a:lnTo>
                <a:lnTo>
                  <a:pt x="2266" y="4537"/>
                </a:lnTo>
                <a:lnTo>
                  <a:pt x="2966" y="4426"/>
                </a:lnTo>
                <a:lnTo>
                  <a:pt x="3598" y="4104"/>
                </a:lnTo>
                <a:lnTo>
                  <a:pt x="4099" y="3601"/>
                </a:lnTo>
                <a:lnTo>
                  <a:pt x="4421" y="2969"/>
                </a:lnTo>
                <a:lnTo>
                  <a:pt x="4532" y="2268"/>
                </a:lnTo>
                <a:lnTo>
                  <a:pt x="4533" y="226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98007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box(out)">
                                      <p:cBhvr>
                                        <p:cTn id="7" dur="1000"/>
                                        <p:tgtEl>
                                          <p:spTgt spid="21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19"/>
                                        </p:tgtEl>
                                        <p:attrNameLst>
                                          <p:attrName>style.visibility</p:attrName>
                                        </p:attrNameLst>
                                      </p:cBhvr>
                                      <p:to>
                                        <p:strVal val="visible"/>
                                      </p:to>
                                    </p:set>
                                    <p:animEffect transition="in" filter="wipe(down)">
                                      <p:cBhvr>
                                        <p:cTn id="11" dur="1000"/>
                                        <p:tgtEl>
                                          <p:spTgt spid="219"/>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225"/>
                                        </p:tgtEl>
                                        <p:attrNameLst>
                                          <p:attrName>style.visibility</p:attrName>
                                        </p:attrNameLst>
                                      </p:cBhvr>
                                      <p:to>
                                        <p:strVal val="visible"/>
                                      </p:to>
                                    </p:set>
                                    <p:animEffect transition="in" filter="box(out)">
                                      <p:cBhvr>
                                        <p:cTn id="16" dur="1000"/>
                                        <p:tgtEl>
                                          <p:spTgt spid="225"/>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wipe(down)">
                                      <p:cBhvr>
                                        <p:cTn id="20" dur="1000"/>
                                        <p:tgtEl>
                                          <p:spTgt spid="220"/>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229"/>
                                        </p:tgtEl>
                                        <p:attrNameLst>
                                          <p:attrName>style.visibility</p:attrName>
                                        </p:attrNameLst>
                                      </p:cBhvr>
                                      <p:to>
                                        <p:strVal val="visible"/>
                                      </p:to>
                                    </p:set>
                                    <p:animEffect transition="in" filter="box(out)">
                                      <p:cBhvr>
                                        <p:cTn id="25" dur="1000"/>
                                        <p:tgtEl>
                                          <p:spTgt spid="229"/>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26"/>
                                        </p:tgtEl>
                                        <p:attrNameLst>
                                          <p:attrName>style.visibility</p:attrName>
                                        </p:attrNameLst>
                                      </p:cBhvr>
                                      <p:to>
                                        <p:strVal val="visible"/>
                                      </p:to>
                                    </p:set>
                                    <p:animEffect transition="in" filter="wipe(left)">
                                      <p:cBhvr>
                                        <p:cTn id="29"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1522096" y="2248290"/>
            <a:ext cx="1739900" cy="1587"/>
          </a:xfrm>
          <a:prstGeom prst="line">
            <a:avLst/>
          </a:prstGeom>
          <a:noFill/>
          <a:ln w="15875">
            <a:solidFill>
              <a:srgbClr val="008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Line 3"/>
          <p:cNvSpPr>
            <a:spLocks noChangeShapeType="1"/>
          </p:cNvSpPr>
          <p:nvPr/>
        </p:nvSpPr>
        <p:spPr bwMode="auto">
          <a:xfrm>
            <a:off x="2049146" y="2243526"/>
            <a:ext cx="69215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4"/>
          <p:cNvSpPr>
            <a:spLocks noChangeShapeType="1"/>
          </p:cNvSpPr>
          <p:nvPr/>
        </p:nvSpPr>
        <p:spPr bwMode="auto">
          <a:xfrm flipH="1">
            <a:off x="2392046" y="2248290"/>
            <a:ext cx="2052638" cy="1587"/>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5"/>
          <p:cNvSpPr>
            <a:spLocks noChangeShapeType="1"/>
          </p:cNvSpPr>
          <p:nvPr/>
        </p:nvSpPr>
        <p:spPr bwMode="auto">
          <a:xfrm>
            <a:off x="3250884" y="2241940"/>
            <a:ext cx="1662112" cy="7937"/>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6"/>
          <p:cNvSpPr>
            <a:spLocks noChangeShapeType="1"/>
          </p:cNvSpPr>
          <p:nvPr/>
        </p:nvSpPr>
        <p:spPr bwMode="auto">
          <a:xfrm flipV="1">
            <a:off x="2015810" y="2084777"/>
            <a:ext cx="1587" cy="2335213"/>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flipH="1">
            <a:off x="2392047" y="3061090"/>
            <a:ext cx="2170113" cy="1587"/>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flipV="1">
            <a:off x="4912996" y="1476765"/>
            <a:ext cx="1588" cy="1768475"/>
          </a:xfrm>
          <a:prstGeom prst="line">
            <a:avLst/>
          </a:prstGeom>
          <a:noFill/>
          <a:ln w="127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 name="Group 9"/>
          <p:cNvGrpSpPr>
            <a:grpSpLocks/>
          </p:cNvGrpSpPr>
          <p:nvPr/>
        </p:nvGrpSpPr>
        <p:grpSpPr bwMode="auto">
          <a:xfrm>
            <a:off x="1930084" y="1556139"/>
            <a:ext cx="925512" cy="461962"/>
            <a:chOff x="2177" y="1095"/>
            <a:chExt cx="583" cy="291"/>
          </a:xfrm>
        </p:grpSpPr>
        <p:sp>
          <p:nvSpPr>
            <p:cNvPr id="10" name="Line 10"/>
            <p:cNvSpPr>
              <a:spLocks noChangeShapeType="1"/>
            </p:cNvSpPr>
            <p:nvPr/>
          </p:nvSpPr>
          <p:spPr bwMode="auto">
            <a:xfrm>
              <a:off x="2177" y="1095"/>
              <a:ext cx="1" cy="29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11"/>
            <p:cNvGrpSpPr>
              <a:grpSpLocks/>
            </p:cNvGrpSpPr>
            <p:nvPr/>
          </p:nvGrpSpPr>
          <p:grpSpPr bwMode="auto">
            <a:xfrm>
              <a:off x="2177" y="1095"/>
              <a:ext cx="583" cy="291"/>
              <a:chOff x="2177" y="1095"/>
              <a:chExt cx="583" cy="291"/>
            </a:xfrm>
          </p:grpSpPr>
          <p:sp>
            <p:nvSpPr>
              <p:cNvPr id="12" name="Line 12"/>
              <p:cNvSpPr>
                <a:spLocks noChangeShapeType="1"/>
              </p:cNvSpPr>
              <p:nvPr/>
            </p:nvSpPr>
            <p:spPr bwMode="auto">
              <a:xfrm>
                <a:off x="2177" y="1095"/>
                <a:ext cx="582" cy="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a:off x="2759" y="1095"/>
                <a:ext cx="1" cy="29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4" name="Line 14"/>
          <p:cNvSpPr>
            <a:spLocks noChangeShapeType="1"/>
          </p:cNvSpPr>
          <p:nvPr/>
        </p:nvSpPr>
        <p:spPr bwMode="auto">
          <a:xfrm flipV="1">
            <a:off x="2392046" y="1476765"/>
            <a:ext cx="1588" cy="1768475"/>
          </a:xfrm>
          <a:prstGeom prst="line">
            <a:avLst/>
          </a:prstGeom>
          <a:noFill/>
          <a:ln w="127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 name="Group 15"/>
          <p:cNvGrpSpPr>
            <a:grpSpLocks/>
          </p:cNvGrpSpPr>
          <p:nvPr/>
        </p:nvGrpSpPr>
        <p:grpSpPr bwMode="auto">
          <a:xfrm>
            <a:off x="1522097" y="3569089"/>
            <a:ext cx="1743075" cy="1162050"/>
            <a:chOff x="1920" y="2363"/>
            <a:chExt cx="1098" cy="732"/>
          </a:xfrm>
        </p:grpSpPr>
        <p:sp>
          <p:nvSpPr>
            <p:cNvPr id="16" name="Line 16"/>
            <p:cNvSpPr>
              <a:spLocks noChangeShapeType="1"/>
            </p:cNvSpPr>
            <p:nvPr/>
          </p:nvSpPr>
          <p:spPr bwMode="auto">
            <a:xfrm flipV="1">
              <a:off x="1920" y="2363"/>
              <a:ext cx="1" cy="73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920" y="2363"/>
              <a:ext cx="109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a:off x="3017" y="2363"/>
              <a:ext cx="1" cy="73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flipH="1">
              <a:off x="1920" y="3094"/>
              <a:ext cx="109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 name="Line 20"/>
          <p:cNvSpPr>
            <a:spLocks noChangeShapeType="1"/>
          </p:cNvSpPr>
          <p:nvPr/>
        </p:nvSpPr>
        <p:spPr bwMode="auto">
          <a:xfrm>
            <a:off x="4444685" y="1556140"/>
            <a:ext cx="930275" cy="1587"/>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Oval 21"/>
          <p:cNvSpPr>
            <a:spLocks noChangeArrowheads="1"/>
          </p:cNvSpPr>
          <p:nvPr/>
        </p:nvSpPr>
        <p:spPr bwMode="auto">
          <a:xfrm>
            <a:off x="1930085" y="3680215"/>
            <a:ext cx="923925" cy="930275"/>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 name="Oval 22"/>
          <p:cNvSpPr>
            <a:spLocks noChangeArrowheads="1"/>
          </p:cNvSpPr>
          <p:nvPr/>
        </p:nvSpPr>
        <p:spPr bwMode="auto">
          <a:xfrm>
            <a:off x="4331972" y="2018102"/>
            <a:ext cx="1160463" cy="1160463"/>
          </a:xfrm>
          <a:prstGeom prst="ellipse">
            <a:avLst/>
          </a:pr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 name="Line 23"/>
          <p:cNvSpPr>
            <a:spLocks noChangeShapeType="1"/>
          </p:cNvSpPr>
          <p:nvPr/>
        </p:nvSpPr>
        <p:spPr bwMode="auto">
          <a:xfrm>
            <a:off x="1522096" y="3799276"/>
            <a:ext cx="1741488" cy="1588"/>
          </a:xfrm>
          <a:prstGeom prst="line">
            <a:avLst/>
          </a:prstGeom>
          <a:noFill/>
          <a:ln w="15875">
            <a:solidFill>
              <a:srgbClr val="008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flipH="1">
            <a:off x="1522096" y="4491426"/>
            <a:ext cx="1741488" cy="1588"/>
          </a:xfrm>
          <a:prstGeom prst="line">
            <a:avLst/>
          </a:prstGeom>
          <a:noFill/>
          <a:ln w="15875">
            <a:solidFill>
              <a:srgbClr val="008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Oval 25"/>
          <p:cNvSpPr>
            <a:spLocks noChangeArrowheads="1"/>
          </p:cNvSpPr>
          <p:nvPr/>
        </p:nvSpPr>
        <p:spPr bwMode="auto">
          <a:xfrm>
            <a:off x="2042796" y="3799276"/>
            <a:ext cx="698500" cy="692150"/>
          </a:xfrm>
          <a:prstGeom prst="ellipse">
            <a:avLst/>
          </a:prstGeom>
          <a:noFill/>
          <a:ln w="3175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 name="Oval 26"/>
          <p:cNvSpPr>
            <a:spLocks noChangeArrowheads="1"/>
          </p:cNvSpPr>
          <p:nvPr/>
        </p:nvSpPr>
        <p:spPr bwMode="auto">
          <a:xfrm>
            <a:off x="4562160" y="2248290"/>
            <a:ext cx="700087" cy="700087"/>
          </a:xfrm>
          <a:prstGeom prst="ellipse">
            <a:avLst/>
          </a:prstGeom>
          <a:noFill/>
          <a:ln w="317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 name="Line 27"/>
          <p:cNvSpPr>
            <a:spLocks noChangeShapeType="1"/>
          </p:cNvSpPr>
          <p:nvPr/>
        </p:nvSpPr>
        <p:spPr bwMode="auto">
          <a:xfrm>
            <a:off x="4444685" y="1556139"/>
            <a:ext cx="1587" cy="69215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5374960" y="1556139"/>
            <a:ext cx="1587" cy="69215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flipH="1">
            <a:off x="4173222" y="2599126"/>
            <a:ext cx="1471613" cy="1588"/>
          </a:xfrm>
          <a:prstGeom prst="line">
            <a:avLst/>
          </a:prstGeom>
          <a:noFill/>
          <a:ln w="127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flipH="1">
            <a:off x="1396685" y="4148526"/>
            <a:ext cx="1978025" cy="1588"/>
          </a:xfrm>
          <a:prstGeom prst="line">
            <a:avLst/>
          </a:prstGeom>
          <a:noFill/>
          <a:ln w="127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1"/>
          <p:cNvSpPr>
            <a:spLocks noChangeShapeType="1"/>
          </p:cNvSpPr>
          <p:nvPr/>
        </p:nvSpPr>
        <p:spPr bwMode="auto">
          <a:xfrm flipH="1">
            <a:off x="1396684" y="2599126"/>
            <a:ext cx="2005012" cy="1588"/>
          </a:xfrm>
          <a:prstGeom prst="line">
            <a:avLst/>
          </a:prstGeom>
          <a:noFill/>
          <a:ln w="127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2"/>
          <p:cNvSpPr>
            <a:spLocks noChangeShapeType="1"/>
          </p:cNvSpPr>
          <p:nvPr/>
        </p:nvSpPr>
        <p:spPr bwMode="auto">
          <a:xfrm flipV="1">
            <a:off x="2042796" y="1556140"/>
            <a:ext cx="1588" cy="1622425"/>
          </a:xfrm>
          <a:prstGeom prst="line">
            <a:avLst/>
          </a:prstGeom>
          <a:noFill/>
          <a:ln w="15875">
            <a:solidFill>
              <a:schemeClr va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3"/>
          <p:cNvSpPr>
            <a:spLocks noChangeShapeType="1"/>
          </p:cNvSpPr>
          <p:nvPr/>
        </p:nvSpPr>
        <p:spPr bwMode="auto">
          <a:xfrm flipV="1">
            <a:off x="2741296" y="1556140"/>
            <a:ext cx="1588" cy="1622425"/>
          </a:xfrm>
          <a:prstGeom prst="line">
            <a:avLst/>
          </a:prstGeom>
          <a:noFill/>
          <a:ln w="15875">
            <a:solidFill>
              <a:schemeClr va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4"/>
          <p:cNvSpPr>
            <a:spLocks noChangeShapeType="1"/>
          </p:cNvSpPr>
          <p:nvPr/>
        </p:nvSpPr>
        <p:spPr bwMode="auto">
          <a:xfrm flipH="1">
            <a:off x="1522096" y="2948376"/>
            <a:ext cx="1739900" cy="1588"/>
          </a:xfrm>
          <a:prstGeom prst="line">
            <a:avLst/>
          </a:prstGeom>
          <a:noFill/>
          <a:ln w="15875">
            <a:solidFill>
              <a:srgbClr val="008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5" name="Group 35"/>
          <p:cNvGrpSpPr>
            <a:grpSpLocks/>
          </p:cNvGrpSpPr>
          <p:nvPr/>
        </p:nvGrpSpPr>
        <p:grpSpPr bwMode="auto">
          <a:xfrm>
            <a:off x="1522097" y="2018101"/>
            <a:ext cx="1743075" cy="1162050"/>
            <a:chOff x="1920" y="1386"/>
            <a:chExt cx="1098" cy="732"/>
          </a:xfrm>
        </p:grpSpPr>
        <p:sp>
          <p:nvSpPr>
            <p:cNvPr id="36" name="Line 36"/>
            <p:cNvSpPr>
              <a:spLocks noChangeShapeType="1"/>
            </p:cNvSpPr>
            <p:nvPr/>
          </p:nvSpPr>
          <p:spPr bwMode="auto">
            <a:xfrm flipV="1">
              <a:off x="1920" y="1386"/>
              <a:ext cx="1" cy="73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7"/>
            <p:cNvSpPr>
              <a:spLocks noChangeShapeType="1"/>
            </p:cNvSpPr>
            <p:nvPr/>
          </p:nvSpPr>
          <p:spPr bwMode="auto">
            <a:xfrm>
              <a:off x="3017" y="1386"/>
              <a:ext cx="1" cy="73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8"/>
            <p:cNvSpPr>
              <a:spLocks noChangeShapeType="1"/>
            </p:cNvSpPr>
            <p:nvPr/>
          </p:nvSpPr>
          <p:spPr bwMode="auto">
            <a:xfrm flipH="1">
              <a:off x="1920" y="2117"/>
              <a:ext cx="780"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9"/>
            <p:cNvSpPr>
              <a:spLocks noChangeShapeType="1"/>
            </p:cNvSpPr>
            <p:nvPr/>
          </p:nvSpPr>
          <p:spPr bwMode="auto">
            <a:xfrm flipH="1">
              <a:off x="2688" y="2117"/>
              <a:ext cx="32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0"/>
            <p:cNvSpPr>
              <a:spLocks noChangeShapeType="1"/>
            </p:cNvSpPr>
            <p:nvPr/>
          </p:nvSpPr>
          <p:spPr bwMode="auto">
            <a:xfrm>
              <a:off x="1920" y="1386"/>
              <a:ext cx="25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1"/>
            <p:cNvSpPr>
              <a:spLocks noChangeShapeType="1"/>
            </p:cNvSpPr>
            <p:nvPr/>
          </p:nvSpPr>
          <p:spPr bwMode="auto">
            <a:xfrm>
              <a:off x="2759" y="1386"/>
              <a:ext cx="25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 name="Line 42"/>
          <p:cNvSpPr>
            <a:spLocks noChangeShapeType="1"/>
          </p:cNvSpPr>
          <p:nvPr/>
        </p:nvSpPr>
        <p:spPr bwMode="auto">
          <a:xfrm>
            <a:off x="2042796" y="2248290"/>
            <a:ext cx="698500" cy="700087"/>
          </a:xfrm>
          <a:prstGeom prst="line">
            <a:avLst/>
          </a:prstGeom>
          <a:noFill/>
          <a:ln w="15875">
            <a:solidFill>
              <a:srgbClr val="FF00FF"/>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3"/>
          <p:cNvSpPr>
            <a:spLocks noChangeShapeType="1"/>
          </p:cNvSpPr>
          <p:nvPr/>
        </p:nvSpPr>
        <p:spPr bwMode="auto">
          <a:xfrm flipV="1">
            <a:off x="2042796" y="2248290"/>
            <a:ext cx="698500" cy="700087"/>
          </a:xfrm>
          <a:prstGeom prst="line">
            <a:avLst/>
          </a:prstGeom>
          <a:noFill/>
          <a:ln w="15875">
            <a:solidFill>
              <a:srgbClr val="FF00FF"/>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4"/>
          <p:cNvSpPr>
            <a:spLocks noChangeShapeType="1"/>
          </p:cNvSpPr>
          <p:nvPr/>
        </p:nvSpPr>
        <p:spPr bwMode="auto">
          <a:xfrm flipV="1">
            <a:off x="2392046" y="3397640"/>
            <a:ext cx="1588" cy="1398587"/>
          </a:xfrm>
          <a:prstGeom prst="line">
            <a:avLst/>
          </a:prstGeom>
          <a:noFill/>
          <a:ln w="127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5"/>
          <p:cNvSpPr>
            <a:spLocks noChangeShapeType="1"/>
          </p:cNvSpPr>
          <p:nvPr/>
        </p:nvSpPr>
        <p:spPr bwMode="auto">
          <a:xfrm flipV="1">
            <a:off x="4562160" y="1556139"/>
            <a:ext cx="1587" cy="1504950"/>
          </a:xfrm>
          <a:prstGeom prst="line">
            <a:avLst/>
          </a:prstGeom>
          <a:noFill/>
          <a:ln w="15875">
            <a:solidFill>
              <a:schemeClr va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Freeform 46"/>
          <p:cNvSpPr>
            <a:spLocks noChangeArrowheads="1"/>
          </p:cNvSpPr>
          <p:nvPr/>
        </p:nvSpPr>
        <p:spPr bwMode="auto">
          <a:xfrm>
            <a:off x="1930085" y="2018101"/>
            <a:ext cx="923925" cy="230188"/>
          </a:xfrm>
          <a:custGeom>
            <a:avLst/>
            <a:gdLst>
              <a:gd name="T0" fmla="*/ 0 w 582"/>
              <a:gd name="T1" fmla="*/ 0 h 145"/>
              <a:gd name="T2" fmla="*/ 25 w 582"/>
              <a:gd name="T3" fmla="*/ 21 h 145"/>
              <a:gd name="T4" fmla="*/ 54 w 582"/>
              <a:gd name="T5" fmla="*/ 42 h 145"/>
              <a:gd name="T6" fmla="*/ 83 w 582"/>
              <a:gd name="T7" fmla="*/ 62 h 145"/>
              <a:gd name="T8" fmla="*/ 108 w 582"/>
              <a:gd name="T9" fmla="*/ 79 h 145"/>
              <a:gd name="T10" fmla="*/ 133 w 582"/>
              <a:gd name="T11" fmla="*/ 96 h 145"/>
              <a:gd name="T12" fmla="*/ 154 w 582"/>
              <a:gd name="T13" fmla="*/ 108 h 145"/>
              <a:gd name="T14" fmla="*/ 175 w 582"/>
              <a:gd name="T15" fmla="*/ 116 h 145"/>
              <a:gd name="T16" fmla="*/ 191 w 582"/>
              <a:gd name="T17" fmla="*/ 125 h 145"/>
              <a:gd name="T18" fmla="*/ 208 w 582"/>
              <a:gd name="T19" fmla="*/ 133 h 145"/>
              <a:gd name="T20" fmla="*/ 225 w 582"/>
              <a:gd name="T21" fmla="*/ 137 h 145"/>
              <a:gd name="T22" fmla="*/ 241 w 582"/>
              <a:gd name="T23" fmla="*/ 141 h 145"/>
              <a:gd name="T24" fmla="*/ 258 w 582"/>
              <a:gd name="T25" fmla="*/ 145 h 145"/>
              <a:gd name="T26" fmla="*/ 275 w 582"/>
              <a:gd name="T27" fmla="*/ 145 h 145"/>
              <a:gd name="T28" fmla="*/ 291 w 582"/>
              <a:gd name="T29" fmla="*/ 145 h 145"/>
              <a:gd name="T30" fmla="*/ 308 w 582"/>
              <a:gd name="T31" fmla="*/ 145 h 145"/>
              <a:gd name="T32" fmla="*/ 324 w 582"/>
              <a:gd name="T33" fmla="*/ 145 h 145"/>
              <a:gd name="T34" fmla="*/ 341 w 582"/>
              <a:gd name="T35" fmla="*/ 141 h 145"/>
              <a:gd name="T36" fmla="*/ 358 w 582"/>
              <a:gd name="T37" fmla="*/ 137 h 145"/>
              <a:gd name="T38" fmla="*/ 374 w 582"/>
              <a:gd name="T39" fmla="*/ 133 h 145"/>
              <a:gd name="T40" fmla="*/ 391 w 582"/>
              <a:gd name="T41" fmla="*/ 125 h 145"/>
              <a:gd name="T42" fmla="*/ 408 w 582"/>
              <a:gd name="T43" fmla="*/ 116 h 145"/>
              <a:gd name="T44" fmla="*/ 428 w 582"/>
              <a:gd name="T45" fmla="*/ 108 h 145"/>
              <a:gd name="T46" fmla="*/ 449 w 582"/>
              <a:gd name="T47" fmla="*/ 96 h 145"/>
              <a:gd name="T48" fmla="*/ 474 w 582"/>
              <a:gd name="T49" fmla="*/ 79 h 145"/>
              <a:gd name="T50" fmla="*/ 499 w 582"/>
              <a:gd name="T51" fmla="*/ 62 h 145"/>
              <a:gd name="T52" fmla="*/ 528 w 582"/>
              <a:gd name="T53" fmla="*/ 42 h 145"/>
              <a:gd name="T54" fmla="*/ 557 w 582"/>
              <a:gd name="T55" fmla="*/ 21 h 145"/>
              <a:gd name="T56" fmla="*/ 582 w 582"/>
              <a:gd name="T5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2" h="145">
                <a:moveTo>
                  <a:pt x="0" y="0"/>
                </a:moveTo>
                <a:lnTo>
                  <a:pt x="25" y="21"/>
                </a:lnTo>
                <a:lnTo>
                  <a:pt x="54" y="42"/>
                </a:lnTo>
                <a:lnTo>
                  <a:pt x="83" y="62"/>
                </a:lnTo>
                <a:lnTo>
                  <a:pt x="108" y="79"/>
                </a:lnTo>
                <a:lnTo>
                  <a:pt x="133" y="96"/>
                </a:lnTo>
                <a:lnTo>
                  <a:pt x="154" y="108"/>
                </a:lnTo>
                <a:lnTo>
                  <a:pt x="175" y="116"/>
                </a:lnTo>
                <a:lnTo>
                  <a:pt x="191" y="125"/>
                </a:lnTo>
                <a:lnTo>
                  <a:pt x="208" y="133"/>
                </a:lnTo>
                <a:lnTo>
                  <a:pt x="225" y="137"/>
                </a:lnTo>
                <a:lnTo>
                  <a:pt x="241" y="141"/>
                </a:lnTo>
                <a:lnTo>
                  <a:pt x="258" y="145"/>
                </a:lnTo>
                <a:lnTo>
                  <a:pt x="275" y="145"/>
                </a:lnTo>
                <a:lnTo>
                  <a:pt x="291" y="145"/>
                </a:lnTo>
                <a:lnTo>
                  <a:pt x="308" y="145"/>
                </a:lnTo>
                <a:lnTo>
                  <a:pt x="324" y="145"/>
                </a:lnTo>
                <a:lnTo>
                  <a:pt x="341" y="141"/>
                </a:lnTo>
                <a:lnTo>
                  <a:pt x="358" y="137"/>
                </a:lnTo>
                <a:lnTo>
                  <a:pt x="374" y="133"/>
                </a:lnTo>
                <a:lnTo>
                  <a:pt x="391" y="125"/>
                </a:lnTo>
                <a:lnTo>
                  <a:pt x="408" y="116"/>
                </a:lnTo>
                <a:lnTo>
                  <a:pt x="428" y="108"/>
                </a:lnTo>
                <a:lnTo>
                  <a:pt x="449" y="96"/>
                </a:lnTo>
                <a:lnTo>
                  <a:pt x="474" y="79"/>
                </a:lnTo>
                <a:lnTo>
                  <a:pt x="499" y="62"/>
                </a:lnTo>
                <a:lnTo>
                  <a:pt x="528" y="42"/>
                </a:lnTo>
                <a:lnTo>
                  <a:pt x="557" y="21"/>
                </a:lnTo>
                <a:lnTo>
                  <a:pt x="582"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 name="Line 47"/>
          <p:cNvSpPr>
            <a:spLocks noChangeShapeType="1"/>
          </p:cNvSpPr>
          <p:nvPr/>
        </p:nvSpPr>
        <p:spPr bwMode="auto">
          <a:xfrm flipH="1">
            <a:off x="2174560" y="4558101"/>
            <a:ext cx="434975" cy="1588"/>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8"/>
          <p:cNvSpPr>
            <a:spLocks noChangeShapeType="1"/>
          </p:cNvSpPr>
          <p:nvPr/>
        </p:nvSpPr>
        <p:spPr bwMode="auto">
          <a:xfrm flipH="1">
            <a:off x="2015810" y="4419990"/>
            <a:ext cx="752475" cy="1587"/>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9"/>
          <p:cNvSpPr>
            <a:spLocks noChangeShapeType="1"/>
          </p:cNvSpPr>
          <p:nvPr/>
        </p:nvSpPr>
        <p:spPr bwMode="auto">
          <a:xfrm flipV="1">
            <a:off x="5262246" y="1556139"/>
            <a:ext cx="1588" cy="1504950"/>
          </a:xfrm>
          <a:prstGeom prst="line">
            <a:avLst/>
          </a:prstGeom>
          <a:noFill/>
          <a:ln w="15875">
            <a:solidFill>
              <a:schemeClr va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50"/>
          <p:cNvSpPr>
            <a:spLocks noChangeShapeType="1"/>
          </p:cNvSpPr>
          <p:nvPr/>
        </p:nvSpPr>
        <p:spPr bwMode="auto">
          <a:xfrm flipV="1">
            <a:off x="2609535" y="2189551"/>
            <a:ext cx="1587" cy="2368550"/>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51"/>
          <p:cNvSpPr>
            <a:spLocks noChangeShapeType="1"/>
          </p:cNvSpPr>
          <p:nvPr/>
        </p:nvSpPr>
        <p:spPr bwMode="auto">
          <a:xfrm flipV="1">
            <a:off x="2174560" y="2189551"/>
            <a:ext cx="1587" cy="2368550"/>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52"/>
          <p:cNvSpPr>
            <a:spLocks noChangeShapeType="1"/>
          </p:cNvSpPr>
          <p:nvPr/>
        </p:nvSpPr>
        <p:spPr bwMode="auto">
          <a:xfrm flipV="1">
            <a:off x="2768285" y="2084777"/>
            <a:ext cx="1587" cy="2335213"/>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53"/>
          <p:cNvSpPr>
            <a:spLocks noChangeShapeType="1"/>
          </p:cNvSpPr>
          <p:nvPr/>
        </p:nvSpPr>
        <p:spPr bwMode="auto">
          <a:xfrm flipH="1">
            <a:off x="2015809" y="2084776"/>
            <a:ext cx="3167062" cy="1588"/>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 name="Group 54"/>
          <p:cNvGrpSpPr>
            <a:grpSpLocks/>
          </p:cNvGrpSpPr>
          <p:nvPr/>
        </p:nvGrpSpPr>
        <p:grpSpPr bwMode="auto">
          <a:xfrm>
            <a:off x="4912997" y="1294202"/>
            <a:ext cx="271463" cy="790575"/>
            <a:chOff x="4056" y="930"/>
            <a:chExt cx="171" cy="498"/>
          </a:xfrm>
        </p:grpSpPr>
        <p:grpSp>
          <p:nvGrpSpPr>
            <p:cNvPr id="55" name="Group 55"/>
            <p:cNvGrpSpPr>
              <a:grpSpLocks/>
            </p:cNvGrpSpPr>
            <p:nvPr/>
          </p:nvGrpSpPr>
          <p:grpSpPr bwMode="auto">
            <a:xfrm>
              <a:off x="4056" y="1004"/>
              <a:ext cx="171" cy="424"/>
              <a:chOff x="4056" y="1004"/>
              <a:chExt cx="171" cy="424"/>
            </a:xfrm>
          </p:grpSpPr>
          <p:sp>
            <p:nvSpPr>
              <p:cNvPr id="60" name="Line 56"/>
              <p:cNvSpPr>
                <a:spLocks noChangeShapeType="1"/>
              </p:cNvSpPr>
              <p:nvPr/>
            </p:nvSpPr>
            <p:spPr bwMode="auto">
              <a:xfrm>
                <a:off x="4056" y="1020"/>
                <a:ext cx="170" cy="1"/>
              </a:xfrm>
              <a:prstGeom prst="line">
                <a:avLst/>
              </a:prstGeom>
              <a:noFill/>
              <a:ln w="63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Freeform 57"/>
              <p:cNvSpPr>
                <a:spLocks noChangeArrowheads="1"/>
              </p:cNvSpPr>
              <p:nvPr/>
            </p:nvSpPr>
            <p:spPr bwMode="auto">
              <a:xfrm>
                <a:off x="4056" y="1016"/>
                <a:ext cx="21" cy="4"/>
              </a:xfrm>
              <a:custGeom>
                <a:avLst/>
                <a:gdLst>
                  <a:gd name="T0" fmla="*/ 21 w 21"/>
                  <a:gd name="T1" fmla="*/ 0 h 4"/>
                  <a:gd name="T2" fmla="*/ 21 w 21"/>
                  <a:gd name="T3" fmla="*/ 4 h 4"/>
                  <a:gd name="T4" fmla="*/ 0 w 21"/>
                  <a:gd name="T5" fmla="*/ 4 h 4"/>
                  <a:gd name="T6" fmla="*/ 21 w 21"/>
                  <a:gd name="T7" fmla="*/ 0 h 4"/>
                </a:gdLst>
                <a:ahLst/>
                <a:cxnLst>
                  <a:cxn ang="0">
                    <a:pos x="T0" y="T1"/>
                  </a:cxn>
                  <a:cxn ang="0">
                    <a:pos x="T2" y="T3"/>
                  </a:cxn>
                  <a:cxn ang="0">
                    <a:pos x="T4" y="T5"/>
                  </a:cxn>
                  <a:cxn ang="0">
                    <a:pos x="T6" y="T7"/>
                  </a:cxn>
                </a:cxnLst>
                <a:rect l="0" t="0" r="r" b="b"/>
                <a:pathLst>
                  <a:path w="21" h="4">
                    <a:moveTo>
                      <a:pt x="21" y="0"/>
                    </a:moveTo>
                    <a:lnTo>
                      <a:pt x="21" y="4"/>
                    </a:lnTo>
                    <a:lnTo>
                      <a:pt x="0" y="4"/>
                    </a:lnTo>
                    <a:lnTo>
                      <a:pt x="21" y="0"/>
                    </a:lnTo>
                    <a:close/>
                  </a:path>
                </a:pathLst>
              </a:custGeom>
              <a:solidFill>
                <a:srgbClr val="008000"/>
              </a:solidFill>
              <a:ln w="6350">
                <a:solidFill>
                  <a:srgbClr val="008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 name="Freeform 58"/>
              <p:cNvSpPr>
                <a:spLocks noChangeArrowheads="1"/>
              </p:cNvSpPr>
              <p:nvPr/>
            </p:nvSpPr>
            <p:spPr bwMode="auto">
              <a:xfrm>
                <a:off x="4205" y="1016"/>
                <a:ext cx="21" cy="4"/>
              </a:xfrm>
              <a:custGeom>
                <a:avLst/>
                <a:gdLst>
                  <a:gd name="T0" fmla="*/ 0 w 21"/>
                  <a:gd name="T1" fmla="*/ 0 h 4"/>
                  <a:gd name="T2" fmla="*/ 0 w 21"/>
                  <a:gd name="T3" fmla="*/ 4 h 4"/>
                  <a:gd name="T4" fmla="*/ 21 w 21"/>
                  <a:gd name="T5" fmla="*/ 4 h 4"/>
                  <a:gd name="T6" fmla="*/ 0 w 21"/>
                  <a:gd name="T7" fmla="*/ 0 h 4"/>
                </a:gdLst>
                <a:ahLst/>
                <a:cxnLst>
                  <a:cxn ang="0">
                    <a:pos x="T0" y="T1"/>
                  </a:cxn>
                  <a:cxn ang="0">
                    <a:pos x="T2" y="T3"/>
                  </a:cxn>
                  <a:cxn ang="0">
                    <a:pos x="T4" y="T5"/>
                  </a:cxn>
                  <a:cxn ang="0">
                    <a:pos x="T6" y="T7"/>
                  </a:cxn>
                </a:cxnLst>
                <a:rect l="0" t="0" r="r" b="b"/>
                <a:pathLst>
                  <a:path w="21" h="4">
                    <a:moveTo>
                      <a:pt x="0" y="0"/>
                    </a:moveTo>
                    <a:lnTo>
                      <a:pt x="0" y="4"/>
                    </a:lnTo>
                    <a:lnTo>
                      <a:pt x="21" y="4"/>
                    </a:lnTo>
                    <a:lnTo>
                      <a:pt x="0" y="0"/>
                    </a:lnTo>
                    <a:close/>
                  </a:path>
                </a:pathLst>
              </a:custGeom>
              <a:solidFill>
                <a:srgbClr val="008000"/>
              </a:solidFill>
              <a:ln w="6350">
                <a:solidFill>
                  <a:srgbClr val="008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 name="Line 59"/>
              <p:cNvSpPr>
                <a:spLocks noChangeShapeType="1"/>
              </p:cNvSpPr>
              <p:nvPr/>
            </p:nvSpPr>
            <p:spPr bwMode="auto">
              <a:xfrm flipV="1">
                <a:off x="4056" y="1004"/>
                <a:ext cx="1" cy="41"/>
              </a:xfrm>
              <a:prstGeom prst="line">
                <a:avLst/>
              </a:prstGeom>
              <a:noFill/>
              <a:ln w="63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4" name="Group 60"/>
              <p:cNvGrpSpPr>
                <a:grpSpLocks/>
              </p:cNvGrpSpPr>
              <p:nvPr/>
            </p:nvGrpSpPr>
            <p:grpSpPr bwMode="auto">
              <a:xfrm>
                <a:off x="4226" y="1004"/>
                <a:ext cx="1" cy="424"/>
                <a:chOff x="4226" y="1004"/>
                <a:chExt cx="1" cy="424"/>
              </a:xfrm>
            </p:grpSpPr>
            <p:sp>
              <p:nvSpPr>
                <p:cNvPr id="65" name="Line 61"/>
                <p:cNvSpPr>
                  <a:spLocks noChangeShapeType="1"/>
                </p:cNvSpPr>
                <p:nvPr/>
              </p:nvSpPr>
              <p:spPr bwMode="auto">
                <a:xfrm flipV="1">
                  <a:off x="4226" y="1319"/>
                  <a:ext cx="1" cy="109"/>
                </a:xfrm>
                <a:prstGeom prst="line">
                  <a:avLst/>
                </a:prstGeom>
                <a:noFill/>
                <a:ln w="63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62"/>
                <p:cNvSpPr>
                  <a:spLocks noChangeShapeType="1"/>
                </p:cNvSpPr>
                <p:nvPr/>
              </p:nvSpPr>
              <p:spPr bwMode="auto">
                <a:xfrm flipV="1">
                  <a:off x="4226" y="1004"/>
                  <a:ext cx="1" cy="315"/>
                </a:xfrm>
                <a:prstGeom prst="line">
                  <a:avLst/>
                </a:prstGeom>
                <a:noFill/>
                <a:ln w="63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6" name="Group 63"/>
            <p:cNvGrpSpPr>
              <a:grpSpLocks/>
            </p:cNvGrpSpPr>
            <p:nvPr/>
          </p:nvGrpSpPr>
          <p:grpSpPr bwMode="auto">
            <a:xfrm>
              <a:off x="4114" y="930"/>
              <a:ext cx="71" cy="75"/>
              <a:chOff x="4114" y="930"/>
              <a:chExt cx="71" cy="75"/>
            </a:xfrm>
          </p:grpSpPr>
          <p:sp>
            <p:nvSpPr>
              <p:cNvPr id="57" name="Freeform 64"/>
              <p:cNvSpPr>
                <a:spLocks noChangeArrowheads="1"/>
              </p:cNvSpPr>
              <p:nvPr/>
            </p:nvSpPr>
            <p:spPr bwMode="auto">
              <a:xfrm>
                <a:off x="4114" y="930"/>
                <a:ext cx="21" cy="75"/>
              </a:xfrm>
              <a:custGeom>
                <a:avLst/>
                <a:gdLst>
                  <a:gd name="T0" fmla="*/ 3 w 3"/>
                  <a:gd name="T1" fmla="*/ 13 h 13"/>
                  <a:gd name="T2" fmla="*/ 3 w 3"/>
                  <a:gd name="T3" fmla="*/ 6 h 13"/>
                  <a:gd name="T4" fmla="*/ 0 w 3"/>
                  <a:gd name="T5" fmla="*/ 0 h 13"/>
                </a:gdLst>
                <a:ahLst/>
                <a:cxnLst>
                  <a:cxn ang="0">
                    <a:pos x="T0" y="T1"/>
                  </a:cxn>
                  <a:cxn ang="0">
                    <a:pos x="T2" y="T3"/>
                  </a:cxn>
                  <a:cxn ang="0">
                    <a:pos x="T4" y="T5"/>
                  </a:cxn>
                </a:cxnLst>
                <a:rect l="0" t="0" r="r" b="b"/>
                <a:pathLst>
                  <a:path w="3" h="13">
                    <a:moveTo>
                      <a:pt x="3" y="13"/>
                    </a:moveTo>
                    <a:lnTo>
                      <a:pt x="3" y="6"/>
                    </a:lnTo>
                    <a:lnTo>
                      <a:pt x="0" y="0"/>
                    </a:lnTo>
                  </a:path>
                </a:pathLst>
              </a:custGeom>
              <a:noFill/>
              <a:ln w="127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 name="Line 65"/>
              <p:cNvSpPr>
                <a:spLocks noChangeShapeType="1"/>
              </p:cNvSpPr>
              <p:nvPr/>
            </p:nvSpPr>
            <p:spPr bwMode="auto">
              <a:xfrm flipV="1">
                <a:off x="4135" y="930"/>
                <a:ext cx="15" cy="35"/>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Freeform 66"/>
              <p:cNvSpPr>
                <a:spLocks noChangeArrowheads="1"/>
              </p:cNvSpPr>
              <p:nvPr/>
            </p:nvSpPr>
            <p:spPr bwMode="auto">
              <a:xfrm>
                <a:off x="4171" y="930"/>
                <a:ext cx="14" cy="75"/>
              </a:xfrm>
              <a:custGeom>
                <a:avLst/>
                <a:gdLst>
                  <a:gd name="T0" fmla="*/ 2 w 2"/>
                  <a:gd name="T1" fmla="*/ 13 h 13"/>
                  <a:gd name="T2" fmla="*/ 2 w 2"/>
                  <a:gd name="T3" fmla="*/ 0 h 13"/>
                  <a:gd name="T4" fmla="*/ 0 w 2"/>
                  <a:gd name="T5" fmla="*/ 4 h 13"/>
                </a:gdLst>
                <a:ahLst/>
                <a:cxnLst>
                  <a:cxn ang="0">
                    <a:pos x="T0" y="T1"/>
                  </a:cxn>
                  <a:cxn ang="0">
                    <a:pos x="T2" y="T3"/>
                  </a:cxn>
                  <a:cxn ang="0">
                    <a:pos x="T4" y="T5"/>
                  </a:cxn>
                </a:cxnLst>
                <a:rect l="0" t="0" r="r" b="b"/>
                <a:pathLst>
                  <a:path w="2" h="13">
                    <a:moveTo>
                      <a:pt x="2" y="13"/>
                    </a:moveTo>
                    <a:lnTo>
                      <a:pt x="2" y="0"/>
                    </a:lnTo>
                    <a:lnTo>
                      <a:pt x="0" y="4"/>
                    </a:lnTo>
                  </a:path>
                </a:pathLst>
              </a:custGeom>
              <a:noFill/>
              <a:ln w="127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67" name="Group 67"/>
          <p:cNvGrpSpPr>
            <a:grpSpLocks/>
          </p:cNvGrpSpPr>
          <p:nvPr/>
        </p:nvGrpSpPr>
        <p:grpSpPr bwMode="auto">
          <a:xfrm>
            <a:off x="2768285" y="4148526"/>
            <a:ext cx="739775" cy="273050"/>
            <a:chOff x="2705" y="2728"/>
            <a:chExt cx="466" cy="172"/>
          </a:xfrm>
        </p:grpSpPr>
        <p:grpSp>
          <p:nvGrpSpPr>
            <p:cNvPr id="68" name="Group 68"/>
            <p:cNvGrpSpPr>
              <a:grpSpLocks/>
            </p:cNvGrpSpPr>
            <p:nvPr/>
          </p:nvGrpSpPr>
          <p:grpSpPr bwMode="auto">
            <a:xfrm>
              <a:off x="2705" y="2728"/>
              <a:ext cx="466" cy="172"/>
              <a:chOff x="2705" y="2728"/>
              <a:chExt cx="466" cy="172"/>
            </a:xfrm>
          </p:grpSpPr>
          <p:sp>
            <p:nvSpPr>
              <p:cNvPr id="73" name="Freeform 69"/>
              <p:cNvSpPr>
                <a:spLocks noChangeArrowheads="1"/>
              </p:cNvSpPr>
              <p:nvPr/>
            </p:nvSpPr>
            <p:spPr bwMode="auto">
              <a:xfrm>
                <a:off x="3154" y="2728"/>
                <a:ext cx="8" cy="21"/>
              </a:xfrm>
              <a:custGeom>
                <a:avLst/>
                <a:gdLst>
                  <a:gd name="T0" fmla="*/ 0 w 8"/>
                  <a:gd name="T1" fmla="*/ 21 h 21"/>
                  <a:gd name="T2" fmla="*/ 8 w 8"/>
                  <a:gd name="T3" fmla="*/ 21 h 21"/>
                  <a:gd name="T4" fmla="*/ 4 w 8"/>
                  <a:gd name="T5" fmla="*/ 0 h 21"/>
                  <a:gd name="T6" fmla="*/ 0 w 8"/>
                  <a:gd name="T7" fmla="*/ 21 h 21"/>
                </a:gdLst>
                <a:ahLst/>
                <a:cxnLst>
                  <a:cxn ang="0">
                    <a:pos x="T0" y="T1"/>
                  </a:cxn>
                  <a:cxn ang="0">
                    <a:pos x="T2" y="T3"/>
                  </a:cxn>
                  <a:cxn ang="0">
                    <a:pos x="T4" y="T5"/>
                  </a:cxn>
                  <a:cxn ang="0">
                    <a:pos x="T6" y="T7"/>
                  </a:cxn>
                </a:cxnLst>
                <a:rect l="0" t="0" r="r" b="b"/>
                <a:pathLst>
                  <a:path w="8" h="21">
                    <a:moveTo>
                      <a:pt x="0" y="21"/>
                    </a:moveTo>
                    <a:lnTo>
                      <a:pt x="8" y="21"/>
                    </a:lnTo>
                    <a:lnTo>
                      <a:pt x="4" y="0"/>
                    </a:lnTo>
                    <a:lnTo>
                      <a:pt x="0" y="21"/>
                    </a:lnTo>
                    <a:close/>
                  </a:path>
                </a:pathLst>
              </a:custGeom>
              <a:solidFill>
                <a:srgbClr val="008000"/>
              </a:solidFill>
              <a:ln w="12700">
                <a:solidFill>
                  <a:srgbClr val="008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74" name="Group 70"/>
              <p:cNvGrpSpPr>
                <a:grpSpLocks/>
              </p:cNvGrpSpPr>
              <p:nvPr/>
            </p:nvGrpSpPr>
            <p:grpSpPr bwMode="auto">
              <a:xfrm>
                <a:off x="2705" y="2728"/>
                <a:ext cx="466" cy="172"/>
                <a:chOff x="2705" y="2728"/>
                <a:chExt cx="466" cy="172"/>
              </a:xfrm>
            </p:grpSpPr>
            <p:sp>
              <p:nvSpPr>
                <p:cNvPr id="76" name="Line 71"/>
                <p:cNvSpPr>
                  <a:spLocks noChangeShapeType="1"/>
                </p:cNvSpPr>
                <p:nvPr/>
              </p:nvSpPr>
              <p:spPr bwMode="auto">
                <a:xfrm flipV="1">
                  <a:off x="3158" y="2728"/>
                  <a:ext cx="1" cy="171"/>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Freeform 72"/>
                <p:cNvSpPr>
                  <a:spLocks noChangeArrowheads="1"/>
                </p:cNvSpPr>
                <p:nvPr/>
              </p:nvSpPr>
              <p:spPr bwMode="auto">
                <a:xfrm>
                  <a:off x="3154" y="2878"/>
                  <a:ext cx="8" cy="21"/>
                </a:xfrm>
                <a:custGeom>
                  <a:avLst/>
                  <a:gdLst>
                    <a:gd name="T0" fmla="*/ 0 w 8"/>
                    <a:gd name="T1" fmla="*/ 0 h 21"/>
                    <a:gd name="T2" fmla="*/ 8 w 8"/>
                    <a:gd name="T3" fmla="*/ 0 h 21"/>
                    <a:gd name="T4" fmla="*/ 4 w 8"/>
                    <a:gd name="T5" fmla="*/ 21 h 21"/>
                    <a:gd name="T6" fmla="*/ 0 w 8"/>
                    <a:gd name="T7" fmla="*/ 0 h 21"/>
                  </a:gdLst>
                  <a:ahLst/>
                  <a:cxnLst>
                    <a:cxn ang="0">
                      <a:pos x="T0" y="T1"/>
                    </a:cxn>
                    <a:cxn ang="0">
                      <a:pos x="T2" y="T3"/>
                    </a:cxn>
                    <a:cxn ang="0">
                      <a:pos x="T4" y="T5"/>
                    </a:cxn>
                    <a:cxn ang="0">
                      <a:pos x="T6" y="T7"/>
                    </a:cxn>
                  </a:cxnLst>
                  <a:rect l="0" t="0" r="r" b="b"/>
                  <a:pathLst>
                    <a:path w="8" h="21">
                      <a:moveTo>
                        <a:pt x="0" y="0"/>
                      </a:moveTo>
                      <a:lnTo>
                        <a:pt x="8" y="0"/>
                      </a:lnTo>
                      <a:lnTo>
                        <a:pt x="4" y="21"/>
                      </a:lnTo>
                      <a:lnTo>
                        <a:pt x="0" y="0"/>
                      </a:lnTo>
                      <a:close/>
                    </a:path>
                  </a:pathLst>
                </a:custGeom>
                <a:solidFill>
                  <a:srgbClr val="008000"/>
                </a:solidFill>
                <a:ln w="12700">
                  <a:solidFill>
                    <a:srgbClr val="008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8" name="Line 73"/>
                <p:cNvSpPr>
                  <a:spLocks noChangeShapeType="1"/>
                </p:cNvSpPr>
                <p:nvPr/>
              </p:nvSpPr>
              <p:spPr bwMode="auto">
                <a:xfrm>
                  <a:off x="2705" y="2899"/>
                  <a:ext cx="466" cy="1"/>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 name="Line 74"/>
              <p:cNvSpPr>
                <a:spLocks noChangeShapeType="1"/>
              </p:cNvSpPr>
              <p:nvPr/>
            </p:nvSpPr>
            <p:spPr bwMode="auto">
              <a:xfrm>
                <a:off x="3087" y="2728"/>
                <a:ext cx="84" cy="1"/>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 name="Group 75"/>
            <p:cNvGrpSpPr>
              <a:grpSpLocks/>
            </p:cNvGrpSpPr>
            <p:nvPr/>
          </p:nvGrpSpPr>
          <p:grpSpPr bwMode="auto">
            <a:xfrm>
              <a:off x="3056" y="2780"/>
              <a:ext cx="85" cy="56"/>
              <a:chOff x="3056" y="2780"/>
              <a:chExt cx="85" cy="56"/>
            </a:xfrm>
          </p:grpSpPr>
          <p:sp>
            <p:nvSpPr>
              <p:cNvPr id="70" name="Freeform 76"/>
              <p:cNvSpPr>
                <a:spLocks noChangeArrowheads="1"/>
              </p:cNvSpPr>
              <p:nvPr/>
            </p:nvSpPr>
            <p:spPr bwMode="auto">
              <a:xfrm>
                <a:off x="3056" y="2825"/>
                <a:ext cx="85" cy="11"/>
              </a:xfrm>
              <a:custGeom>
                <a:avLst/>
                <a:gdLst>
                  <a:gd name="T0" fmla="*/ 13 w 13"/>
                  <a:gd name="T1" fmla="*/ 0 h 2"/>
                  <a:gd name="T2" fmla="*/ 7 w 13"/>
                  <a:gd name="T3" fmla="*/ 0 h 2"/>
                  <a:gd name="T4" fmla="*/ 0 w 13"/>
                  <a:gd name="T5" fmla="*/ 2 h 2"/>
                </a:gdLst>
                <a:ahLst/>
                <a:cxnLst>
                  <a:cxn ang="0">
                    <a:pos x="T0" y="T1"/>
                  </a:cxn>
                  <a:cxn ang="0">
                    <a:pos x="T2" y="T3"/>
                  </a:cxn>
                  <a:cxn ang="0">
                    <a:pos x="T4" y="T5"/>
                  </a:cxn>
                </a:cxnLst>
                <a:rect l="0" t="0" r="r" b="b"/>
                <a:pathLst>
                  <a:path w="13" h="2">
                    <a:moveTo>
                      <a:pt x="13" y="0"/>
                    </a:moveTo>
                    <a:lnTo>
                      <a:pt x="7" y="0"/>
                    </a:lnTo>
                    <a:lnTo>
                      <a:pt x="0" y="2"/>
                    </a:lnTo>
                  </a:path>
                </a:pathLst>
              </a:custGeom>
              <a:noFill/>
              <a:ln w="127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 name="Line 77"/>
              <p:cNvSpPr>
                <a:spLocks noChangeShapeType="1"/>
              </p:cNvSpPr>
              <p:nvPr/>
            </p:nvSpPr>
            <p:spPr bwMode="auto">
              <a:xfrm flipH="1" flipV="1">
                <a:off x="3056" y="2809"/>
                <a:ext cx="46" cy="16"/>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Freeform 78"/>
              <p:cNvSpPr>
                <a:spLocks noChangeArrowheads="1"/>
              </p:cNvSpPr>
              <p:nvPr/>
            </p:nvSpPr>
            <p:spPr bwMode="auto">
              <a:xfrm>
                <a:off x="3056" y="2780"/>
                <a:ext cx="85" cy="11"/>
              </a:xfrm>
              <a:custGeom>
                <a:avLst/>
                <a:gdLst>
                  <a:gd name="T0" fmla="*/ 13 w 13"/>
                  <a:gd name="T1" fmla="*/ 0 h 2"/>
                  <a:gd name="T2" fmla="*/ 0 w 13"/>
                  <a:gd name="T3" fmla="*/ 0 h 2"/>
                  <a:gd name="T4" fmla="*/ 4 w 13"/>
                  <a:gd name="T5" fmla="*/ 2 h 2"/>
                </a:gdLst>
                <a:ahLst/>
                <a:cxnLst>
                  <a:cxn ang="0">
                    <a:pos x="T0" y="T1"/>
                  </a:cxn>
                  <a:cxn ang="0">
                    <a:pos x="T2" y="T3"/>
                  </a:cxn>
                  <a:cxn ang="0">
                    <a:pos x="T4" y="T5"/>
                  </a:cxn>
                </a:cxnLst>
                <a:rect l="0" t="0" r="r" b="b"/>
                <a:pathLst>
                  <a:path w="13" h="2">
                    <a:moveTo>
                      <a:pt x="13" y="0"/>
                    </a:moveTo>
                    <a:lnTo>
                      <a:pt x="0" y="0"/>
                    </a:lnTo>
                    <a:lnTo>
                      <a:pt x="4" y="2"/>
                    </a:lnTo>
                  </a:path>
                </a:pathLst>
              </a:custGeom>
              <a:noFill/>
              <a:ln w="127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sp>
        <p:nvSpPr>
          <p:cNvPr id="79" name="Line 79"/>
          <p:cNvSpPr>
            <a:spLocks noChangeShapeType="1"/>
          </p:cNvSpPr>
          <p:nvPr/>
        </p:nvSpPr>
        <p:spPr bwMode="auto">
          <a:xfrm flipH="1">
            <a:off x="2174560" y="2189551"/>
            <a:ext cx="3146425" cy="1588"/>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0" name="Group 80"/>
          <p:cNvGrpSpPr>
            <a:grpSpLocks/>
          </p:cNvGrpSpPr>
          <p:nvPr/>
        </p:nvGrpSpPr>
        <p:grpSpPr bwMode="auto">
          <a:xfrm>
            <a:off x="4912997" y="1052901"/>
            <a:ext cx="409575" cy="1130300"/>
            <a:chOff x="4056" y="778"/>
            <a:chExt cx="258" cy="712"/>
          </a:xfrm>
        </p:grpSpPr>
        <p:grpSp>
          <p:nvGrpSpPr>
            <p:cNvPr id="81" name="Group 81"/>
            <p:cNvGrpSpPr>
              <a:grpSpLocks/>
            </p:cNvGrpSpPr>
            <p:nvPr/>
          </p:nvGrpSpPr>
          <p:grpSpPr bwMode="auto">
            <a:xfrm>
              <a:off x="4056" y="872"/>
              <a:ext cx="258" cy="618"/>
              <a:chOff x="4056" y="872"/>
              <a:chExt cx="258" cy="618"/>
            </a:xfrm>
          </p:grpSpPr>
          <p:sp>
            <p:nvSpPr>
              <p:cNvPr id="86" name="Line 82"/>
              <p:cNvSpPr>
                <a:spLocks noChangeShapeType="1"/>
              </p:cNvSpPr>
              <p:nvPr/>
            </p:nvSpPr>
            <p:spPr bwMode="auto">
              <a:xfrm>
                <a:off x="4056" y="889"/>
                <a:ext cx="257" cy="1"/>
              </a:xfrm>
              <a:prstGeom prst="line">
                <a:avLst/>
              </a:prstGeom>
              <a:noFill/>
              <a:ln w="635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Freeform 83"/>
              <p:cNvSpPr>
                <a:spLocks noChangeArrowheads="1"/>
              </p:cNvSpPr>
              <p:nvPr/>
            </p:nvSpPr>
            <p:spPr bwMode="auto">
              <a:xfrm>
                <a:off x="4056" y="884"/>
                <a:ext cx="21" cy="5"/>
              </a:xfrm>
              <a:custGeom>
                <a:avLst/>
                <a:gdLst>
                  <a:gd name="T0" fmla="*/ 21 w 21"/>
                  <a:gd name="T1" fmla="*/ 0 h 5"/>
                  <a:gd name="T2" fmla="*/ 21 w 21"/>
                  <a:gd name="T3" fmla="*/ 5 h 5"/>
                  <a:gd name="T4" fmla="*/ 0 w 21"/>
                  <a:gd name="T5" fmla="*/ 5 h 5"/>
                  <a:gd name="T6" fmla="*/ 21 w 21"/>
                  <a:gd name="T7" fmla="*/ 0 h 5"/>
                </a:gdLst>
                <a:ahLst/>
                <a:cxnLst>
                  <a:cxn ang="0">
                    <a:pos x="T0" y="T1"/>
                  </a:cxn>
                  <a:cxn ang="0">
                    <a:pos x="T2" y="T3"/>
                  </a:cxn>
                  <a:cxn ang="0">
                    <a:pos x="T4" y="T5"/>
                  </a:cxn>
                  <a:cxn ang="0">
                    <a:pos x="T6" y="T7"/>
                  </a:cxn>
                </a:cxnLst>
                <a:rect l="0" t="0" r="r" b="b"/>
                <a:pathLst>
                  <a:path w="21" h="5">
                    <a:moveTo>
                      <a:pt x="21" y="0"/>
                    </a:moveTo>
                    <a:lnTo>
                      <a:pt x="21" y="5"/>
                    </a:lnTo>
                    <a:lnTo>
                      <a:pt x="0" y="5"/>
                    </a:lnTo>
                    <a:lnTo>
                      <a:pt x="21" y="0"/>
                    </a:lnTo>
                    <a:close/>
                  </a:path>
                </a:pathLst>
              </a:custGeom>
              <a:solidFill>
                <a:srgbClr val="800080"/>
              </a:solidFill>
              <a:ln w="6350">
                <a:solidFill>
                  <a:srgbClr val="80008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8" name="Freeform 84"/>
              <p:cNvSpPr>
                <a:spLocks noChangeArrowheads="1"/>
              </p:cNvSpPr>
              <p:nvPr/>
            </p:nvSpPr>
            <p:spPr bwMode="auto">
              <a:xfrm>
                <a:off x="4293" y="884"/>
                <a:ext cx="20" cy="5"/>
              </a:xfrm>
              <a:custGeom>
                <a:avLst/>
                <a:gdLst>
                  <a:gd name="T0" fmla="*/ 0 w 20"/>
                  <a:gd name="T1" fmla="*/ 0 h 5"/>
                  <a:gd name="T2" fmla="*/ 0 w 20"/>
                  <a:gd name="T3" fmla="*/ 5 h 5"/>
                  <a:gd name="T4" fmla="*/ 20 w 20"/>
                  <a:gd name="T5" fmla="*/ 5 h 5"/>
                  <a:gd name="T6" fmla="*/ 0 w 20"/>
                  <a:gd name="T7" fmla="*/ 0 h 5"/>
                </a:gdLst>
                <a:ahLst/>
                <a:cxnLst>
                  <a:cxn ang="0">
                    <a:pos x="T0" y="T1"/>
                  </a:cxn>
                  <a:cxn ang="0">
                    <a:pos x="T2" y="T3"/>
                  </a:cxn>
                  <a:cxn ang="0">
                    <a:pos x="T4" y="T5"/>
                  </a:cxn>
                  <a:cxn ang="0">
                    <a:pos x="T6" y="T7"/>
                  </a:cxn>
                </a:cxnLst>
                <a:rect l="0" t="0" r="r" b="b"/>
                <a:pathLst>
                  <a:path w="20" h="5">
                    <a:moveTo>
                      <a:pt x="0" y="0"/>
                    </a:moveTo>
                    <a:lnTo>
                      <a:pt x="0" y="5"/>
                    </a:lnTo>
                    <a:lnTo>
                      <a:pt x="20" y="5"/>
                    </a:lnTo>
                    <a:lnTo>
                      <a:pt x="0" y="0"/>
                    </a:lnTo>
                    <a:close/>
                  </a:path>
                </a:pathLst>
              </a:custGeom>
              <a:solidFill>
                <a:srgbClr val="800080"/>
              </a:solidFill>
              <a:ln w="6350">
                <a:solidFill>
                  <a:srgbClr val="80008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9" name="Line 85"/>
              <p:cNvSpPr>
                <a:spLocks noChangeShapeType="1"/>
              </p:cNvSpPr>
              <p:nvPr/>
            </p:nvSpPr>
            <p:spPr bwMode="auto">
              <a:xfrm flipV="1">
                <a:off x="4056" y="872"/>
                <a:ext cx="1" cy="141"/>
              </a:xfrm>
              <a:prstGeom prst="line">
                <a:avLst/>
              </a:prstGeom>
              <a:noFill/>
              <a:ln w="635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86"/>
              <p:cNvSpPr>
                <a:spLocks noChangeShapeType="1"/>
              </p:cNvSpPr>
              <p:nvPr/>
            </p:nvSpPr>
            <p:spPr bwMode="auto">
              <a:xfrm flipV="1">
                <a:off x="4313" y="1358"/>
                <a:ext cx="1" cy="132"/>
              </a:xfrm>
              <a:prstGeom prst="line">
                <a:avLst/>
              </a:prstGeom>
              <a:noFill/>
              <a:ln w="635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87"/>
              <p:cNvSpPr>
                <a:spLocks noChangeShapeType="1"/>
              </p:cNvSpPr>
              <p:nvPr/>
            </p:nvSpPr>
            <p:spPr bwMode="auto">
              <a:xfrm flipV="1">
                <a:off x="4313" y="872"/>
                <a:ext cx="1" cy="486"/>
              </a:xfrm>
              <a:prstGeom prst="line">
                <a:avLst/>
              </a:prstGeom>
              <a:noFill/>
              <a:ln w="635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 name="Group 88"/>
            <p:cNvGrpSpPr>
              <a:grpSpLocks/>
            </p:cNvGrpSpPr>
            <p:nvPr/>
          </p:nvGrpSpPr>
          <p:grpSpPr bwMode="auto">
            <a:xfrm>
              <a:off x="4155" y="778"/>
              <a:ext cx="84" cy="85"/>
              <a:chOff x="4155" y="778"/>
              <a:chExt cx="84" cy="85"/>
            </a:xfrm>
          </p:grpSpPr>
          <p:sp>
            <p:nvSpPr>
              <p:cNvPr id="83" name="Freeform 89"/>
              <p:cNvSpPr>
                <a:spLocks noChangeArrowheads="1"/>
              </p:cNvSpPr>
              <p:nvPr/>
            </p:nvSpPr>
            <p:spPr bwMode="auto">
              <a:xfrm>
                <a:off x="4155" y="778"/>
                <a:ext cx="15" cy="85"/>
              </a:xfrm>
              <a:custGeom>
                <a:avLst/>
                <a:gdLst>
                  <a:gd name="T0" fmla="*/ 2 w 2"/>
                  <a:gd name="T1" fmla="*/ 13 h 13"/>
                  <a:gd name="T2" fmla="*/ 2 w 2"/>
                  <a:gd name="T3" fmla="*/ 6 h 13"/>
                  <a:gd name="T4" fmla="*/ 0 w 2"/>
                  <a:gd name="T5" fmla="*/ 0 h 13"/>
                </a:gdLst>
                <a:ahLst/>
                <a:cxnLst>
                  <a:cxn ang="0">
                    <a:pos x="T0" y="T1"/>
                  </a:cxn>
                  <a:cxn ang="0">
                    <a:pos x="T2" y="T3"/>
                  </a:cxn>
                  <a:cxn ang="0">
                    <a:pos x="T4" y="T5"/>
                  </a:cxn>
                </a:cxnLst>
                <a:rect l="0" t="0" r="r" b="b"/>
                <a:pathLst>
                  <a:path w="2" h="13">
                    <a:moveTo>
                      <a:pt x="2" y="13"/>
                    </a:moveTo>
                    <a:lnTo>
                      <a:pt x="2" y="6"/>
                    </a:lnTo>
                    <a:lnTo>
                      <a:pt x="0" y="0"/>
                    </a:lnTo>
                  </a:path>
                </a:pathLst>
              </a:custGeom>
              <a:noFill/>
              <a:ln w="1270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4" name="Line 90"/>
              <p:cNvSpPr>
                <a:spLocks noChangeShapeType="1"/>
              </p:cNvSpPr>
              <p:nvPr/>
            </p:nvSpPr>
            <p:spPr bwMode="auto">
              <a:xfrm flipV="1">
                <a:off x="4170" y="778"/>
                <a:ext cx="20" cy="40"/>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Freeform 91"/>
              <p:cNvSpPr>
                <a:spLocks noChangeArrowheads="1"/>
              </p:cNvSpPr>
              <p:nvPr/>
            </p:nvSpPr>
            <p:spPr bwMode="auto">
              <a:xfrm>
                <a:off x="4212" y="778"/>
                <a:ext cx="27" cy="85"/>
              </a:xfrm>
              <a:custGeom>
                <a:avLst/>
                <a:gdLst>
                  <a:gd name="T0" fmla="*/ 0 w 4"/>
                  <a:gd name="T1" fmla="*/ 2 h 13"/>
                  <a:gd name="T2" fmla="*/ 0 w 4"/>
                  <a:gd name="T3" fmla="*/ 1 h 13"/>
                  <a:gd name="T4" fmla="*/ 0 w 4"/>
                  <a:gd name="T5" fmla="*/ 1 h 13"/>
                  <a:gd name="T6" fmla="*/ 1 w 4"/>
                  <a:gd name="T7" fmla="*/ 0 h 13"/>
                  <a:gd name="T8" fmla="*/ 2 w 4"/>
                  <a:gd name="T9" fmla="*/ 0 h 13"/>
                  <a:gd name="T10" fmla="*/ 3 w 4"/>
                  <a:gd name="T11" fmla="*/ 1 h 13"/>
                  <a:gd name="T12" fmla="*/ 4 w 4"/>
                  <a:gd name="T13" fmla="*/ 1 h 13"/>
                  <a:gd name="T14" fmla="*/ 4 w 4"/>
                  <a:gd name="T15" fmla="*/ 2 h 13"/>
                  <a:gd name="T16" fmla="*/ 4 w 4"/>
                  <a:gd name="T17" fmla="*/ 3 h 13"/>
                  <a:gd name="T18" fmla="*/ 4 w 4"/>
                  <a:gd name="T19" fmla="*/ 5 h 13"/>
                  <a:gd name="T20" fmla="*/ 0 w 4"/>
                  <a:gd name="T21" fmla="*/ 13 h 13"/>
                  <a:gd name="T22" fmla="*/ 4 w 4"/>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3">
                    <a:moveTo>
                      <a:pt x="0" y="2"/>
                    </a:moveTo>
                    <a:lnTo>
                      <a:pt x="0" y="1"/>
                    </a:lnTo>
                    <a:lnTo>
                      <a:pt x="1" y="0"/>
                    </a:lnTo>
                    <a:lnTo>
                      <a:pt x="2" y="0"/>
                    </a:lnTo>
                    <a:lnTo>
                      <a:pt x="3" y="1"/>
                    </a:lnTo>
                    <a:lnTo>
                      <a:pt x="4" y="1"/>
                    </a:lnTo>
                    <a:lnTo>
                      <a:pt x="4" y="2"/>
                    </a:lnTo>
                    <a:lnTo>
                      <a:pt x="4" y="3"/>
                    </a:lnTo>
                    <a:lnTo>
                      <a:pt x="4" y="5"/>
                    </a:lnTo>
                    <a:lnTo>
                      <a:pt x="0" y="13"/>
                    </a:lnTo>
                    <a:lnTo>
                      <a:pt x="4" y="13"/>
                    </a:lnTo>
                  </a:path>
                </a:pathLst>
              </a:custGeom>
              <a:noFill/>
              <a:ln w="1270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92" name="Group 92"/>
          <p:cNvGrpSpPr>
            <a:grpSpLocks/>
          </p:cNvGrpSpPr>
          <p:nvPr/>
        </p:nvGrpSpPr>
        <p:grpSpPr bwMode="auto">
          <a:xfrm>
            <a:off x="2609534" y="4148527"/>
            <a:ext cx="1181100" cy="411163"/>
            <a:chOff x="2605" y="2728"/>
            <a:chExt cx="744" cy="259"/>
          </a:xfrm>
        </p:grpSpPr>
        <p:grpSp>
          <p:nvGrpSpPr>
            <p:cNvPr id="93" name="Group 93"/>
            <p:cNvGrpSpPr>
              <a:grpSpLocks/>
            </p:cNvGrpSpPr>
            <p:nvPr/>
          </p:nvGrpSpPr>
          <p:grpSpPr bwMode="auto">
            <a:xfrm>
              <a:off x="2605" y="2728"/>
              <a:ext cx="744" cy="259"/>
              <a:chOff x="2605" y="2728"/>
              <a:chExt cx="744" cy="259"/>
            </a:xfrm>
          </p:grpSpPr>
          <p:sp>
            <p:nvSpPr>
              <p:cNvPr id="98" name="Line 94"/>
              <p:cNvSpPr>
                <a:spLocks noChangeShapeType="1"/>
              </p:cNvSpPr>
              <p:nvPr/>
            </p:nvSpPr>
            <p:spPr bwMode="auto">
              <a:xfrm flipV="1">
                <a:off x="3294" y="2728"/>
                <a:ext cx="1" cy="258"/>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Freeform 95"/>
              <p:cNvSpPr>
                <a:spLocks noChangeArrowheads="1"/>
              </p:cNvSpPr>
              <p:nvPr/>
            </p:nvSpPr>
            <p:spPr bwMode="auto">
              <a:xfrm>
                <a:off x="3294" y="2965"/>
                <a:ext cx="4" cy="21"/>
              </a:xfrm>
              <a:custGeom>
                <a:avLst/>
                <a:gdLst>
                  <a:gd name="T0" fmla="*/ 0 w 4"/>
                  <a:gd name="T1" fmla="*/ 0 h 21"/>
                  <a:gd name="T2" fmla="*/ 4 w 4"/>
                  <a:gd name="T3" fmla="*/ 0 h 21"/>
                  <a:gd name="T4" fmla="*/ 0 w 4"/>
                  <a:gd name="T5" fmla="*/ 21 h 21"/>
                  <a:gd name="T6" fmla="*/ 0 w 4"/>
                  <a:gd name="T7" fmla="*/ 0 h 21"/>
                </a:gdLst>
                <a:ahLst/>
                <a:cxnLst>
                  <a:cxn ang="0">
                    <a:pos x="T0" y="T1"/>
                  </a:cxn>
                  <a:cxn ang="0">
                    <a:pos x="T2" y="T3"/>
                  </a:cxn>
                  <a:cxn ang="0">
                    <a:pos x="T4" y="T5"/>
                  </a:cxn>
                  <a:cxn ang="0">
                    <a:pos x="T6" y="T7"/>
                  </a:cxn>
                </a:cxnLst>
                <a:rect l="0" t="0" r="r" b="b"/>
                <a:pathLst>
                  <a:path w="4" h="21">
                    <a:moveTo>
                      <a:pt x="0" y="0"/>
                    </a:moveTo>
                    <a:lnTo>
                      <a:pt x="4" y="0"/>
                    </a:lnTo>
                    <a:lnTo>
                      <a:pt x="0" y="21"/>
                    </a:lnTo>
                    <a:lnTo>
                      <a:pt x="0" y="0"/>
                    </a:lnTo>
                    <a:close/>
                  </a:path>
                </a:pathLst>
              </a:custGeom>
              <a:solidFill>
                <a:srgbClr val="800080"/>
              </a:solidFill>
              <a:ln w="12700">
                <a:solidFill>
                  <a:srgbClr val="80008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0" name="Freeform 96"/>
              <p:cNvSpPr>
                <a:spLocks noChangeArrowheads="1"/>
              </p:cNvSpPr>
              <p:nvPr/>
            </p:nvSpPr>
            <p:spPr bwMode="auto">
              <a:xfrm>
                <a:off x="3294" y="2728"/>
                <a:ext cx="4" cy="21"/>
              </a:xfrm>
              <a:custGeom>
                <a:avLst/>
                <a:gdLst>
                  <a:gd name="T0" fmla="*/ 0 w 4"/>
                  <a:gd name="T1" fmla="*/ 21 h 21"/>
                  <a:gd name="T2" fmla="*/ 4 w 4"/>
                  <a:gd name="T3" fmla="*/ 21 h 21"/>
                  <a:gd name="T4" fmla="*/ 0 w 4"/>
                  <a:gd name="T5" fmla="*/ 0 h 21"/>
                  <a:gd name="T6" fmla="*/ 0 w 4"/>
                  <a:gd name="T7" fmla="*/ 21 h 21"/>
                </a:gdLst>
                <a:ahLst/>
                <a:cxnLst>
                  <a:cxn ang="0">
                    <a:pos x="T0" y="T1"/>
                  </a:cxn>
                  <a:cxn ang="0">
                    <a:pos x="T2" y="T3"/>
                  </a:cxn>
                  <a:cxn ang="0">
                    <a:pos x="T4" y="T5"/>
                  </a:cxn>
                  <a:cxn ang="0">
                    <a:pos x="T6" y="T7"/>
                  </a:cxn>
                </a:cxnLst>
                <a:rect l="0" t="0" r="r" b="b"/>
                <a:pathLst>
                  <a:path w="4" h="21">
                    <a:moveTo>
                      <a:pt x="0" y="21"/>
                    </a:moveTo>
                    <a:lnTo>
                      <a:pt x="4" y="21"/>
                    </a:lnTo>
                    <a:lnTo>
                      <a:pt x="0" y="0"/>
                    </a:lnTo>
                    <a:lnTo>
                      <a:pt x="0" y="21"/>
                    </a:lnTo>
                    <a:close/>
                  </a:path>
                </a:pathLst>
              </a:custGeom>
              <a:solidFill>
                <a:srgbClr val="800080"/>
              </a:solidFill>
              <a:ln w="12700">
                <a:solidFill>
                  <a:srgbClr val="80008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1" name="Line 97"/>
              <p:cNvSpPr>
                <a:spLocks noChangeShapeType="1"/>
              </p:cNvSpPr>
              <p:nvPr/>
            </p:nvSpPr>
            <p:spPr bwMode="auto">
              <a:xfrm>
                <a:off x="2605" y="2986"/>
                <a:ext cx="744" cy="1"/>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8"/>
              <p:cNvSpPr>
                <a:spLocks noChangeShapeType="1"/>
              </p:cNvSpPr>
              <p:nvPr/>
            </p:nvSpPr>
            <p:spPr bwMode="auto">
              <a:xfrm>
                <a:off x="3087" y="2728"/>
                <a:ext cx="250" cy="1"/>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 name="Group 99"/>
            <p:cNvGrpSpPr>
              <a:grpSpLocks/>
            </p:cNvGrpSpPr>
            <p:nvPr/>
          </p:nvGrpSpPr>
          <p:grpSpPr bwMode="auto">
            <a:xfrm>
              <a:off x="3189" y="2808"/>
              <a:ext cx="71" cy="78"/>
              <a:chOff x="3189" y="2808"/>
              <a:chExt cx="71" cy="78"/>
            </a:xfrm>
          </p:grpSpPr>
          <p:sp>
            <p:nvSpPr>
              <p:cNvPr id="95" name="Freeform 100"/>
              <p:cNvSpPr>
                <a:spLocks noChangeArrowheads="1"/>
              </p:cNvSpPr>
              <p:nvPr/>
            </p:nvSpPr>
            <p:spPr bwMode="auto">
              <a:xfrm>
                <a:off x="3189" y="2867"/>
                <a:ext cx="71" cy="19"/>
              </a:xfrm>
              <a:custGeom>
                <a:avLst/>
                <a:gdLst>
                  <a:gd name="T0" fmla="*/ 12 w 12"/>
                  <a:gd name="T1" fmla="*/ 0 h 3"/>
                  <a:gd name="T2" fmla="*/ 6 w 12"/>
                  <a:gd name="T3" fmla="*/ 0 h 3"/>
                  <a:gd name="T4" fmla="*/ 0 w 12"/>
                  <a:gd name="T5" fmla="*/ 3 h 3"/>
                </a:gdLst>
                <a:ahLst/>
                <a:cxnLst>
                  <a:cxn ang="0">
                    <a:pos x="T0" y="T1"/>
                  </a:cxn>
                  <a:cxn ang="0">
                    <a:pos x="T2" y="T3"/>
                  </a:cxn>
                  <a:cxn ang="0">
                    <a:pos x="T4" y="T5"/>
                  </a:cxn>
                </a:cxnLst>
                <a:rect l="0" t="0" r="r" b="b"/>
                <a:pathLst>
                  <a:path w="12" h="3">
                    <a:moveTo>
                      <a:pt x="12" y="0"/>
                    </a:moveTo>
                    <a:lnTo>
                      <a:pt x="6" y="0"/>
                    </a:lnTo>
                    <a:lnTo>
                      <a:pt x="0" y="3"/>
                    </a:lnTo>
                  </a:path>
                </a:pathLst>
              </a:custGeom>
              <a:noFill/>
              <a:ln w="1270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6" name="Line 101"/>
              <p:cNvSpPr>
                <a:spLocks noChangeShapeType="1"/>
              </p:cNvSpPr>
              <p:nvPr/>
            </p:nvSpPr>
            <p:spPr bwMode="auto">
              <a:xfrm flipH="1" flipV="1">
                <a:off x="3189" y="2855"/>
                <a:ext cx="36" cy="12"/>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Freeform 102"/>
              <p:cNvSpPr>
                <a:spLocks noChangeArrowheads="1"/>
              </p:cNvSpPr>
              <p:nvPr/>
            </p:nvSpPr>
            <p:spPr bwMode="auto">
              <a:xfrm>
                <a:off x="3189" y="2808"/>
                <a:ext cx="71" cy="26"/>
              </a:xfrm>
              <a:custGeom>
                <a:avLst/>
                <a:gdLst>
                  <a:gd name="T0" fmla="*/ 2 w 12"/>
                  <a:gd name="T1" fmla="*/ 4 h 4"/>
                  <a:gd name="T2" fmla="*/ 1 w 12"/>
                  <a:gd name="T3" fmla="*/ 4 h 4"/>
                  <a:gd name="T4" fmla="*/ 0 w 12"/>
                  <a:gd name="T5" fmla="*/ 3 h 4"/>
                  <a:gd name="T6" fmla="*/ 0 w 12"/>
                  <a:gd name="T7" fmla="*/ 2 h 4"/>
                  <a:gd name="T8" fmla="*/ 0 w 12"/>
                  <a:gd name="T9" fmla="*/ 1 h 4"/>
                  <a:gd name="T10" fmla="*/ 0 w 12"/>
                  <a:gd name="T11" fmla="*/ 0 h 4"/>
                  <a:gd name="T12" fmla="*/ 1 w 12"/>
                  <a:gd name="T13" fmla="*/ 0 h 4"/>
                  <a:gd name="T14" fmla="*/ 2 w 12"/>
                  <a:gd name="T15" fmla="*/ 0 h 4"/>
                  <a:gd name="T16" fmla="*/ 3 w 12"/>
                  <a:gd name="T17" fmla="*/ 0 h 4"/>
                  <a:gd name="T18" fmla="*/ 4 w 12"/>
                  <a:gd name="T19" fmla="*/ 0 h 4"/>
                  <a:gd name="T20" fmla="*/ 12 w 12"/>
                  <a:gd name="T21" fmla="*/ 4 h 4"/>
                  <a:gd name="T22" fmla="*/ 12 w 12"/>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4">
                    <a:moveTo>
                      <a:pt x="2" y="4"/>
                    </a:moveTo>
                    <a:lnTo>
                      <a:pt x="1" y="4"/>
                    </a:lnTo>
                    <a:lnTo>
                      <a:pt x="0" y="3"/>
                    </a:lnTo>
                    <a:lnTo>
                      <a:pt x="0" y="2"/>
                    </a:lnTo>
                    <a:lnTo>
                      <a:pt x="0" y="1"/>
                    </a:lnTo>
                    <a:lnTo>
                      <a:pt x="0" y="0"/>
                    </a:lnTo>
                    <a:lnTo>
                      <a:pt x="1" y="0"/>
                    </a:lnTo>
                    <a:lnTo>
                      <a:pt x="2" y="0"/>
                    </a:lnTo>
                    <a:lnTo>
                      <a:pt x="3" y="0"/>
                    </a:lnTo>
                    <a:lnTo>
                      <a:pt x="4" y="0"/>
                    </a:lnTo>
                    <a:lnTo>
                      <a:pt x="12" y="4"/>
                    </a:lnTo>
                    <a:lnTo>
                      <a:pt x="12" y="0"/>
                    </a:lnTo>
                  </a:path>
                </a:pathLst>
              </a:custGeom>
              <a:noFill/>
              <a:ln w="1270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sp>
        <p:nvSpPr>
          <p:cNvPr id="103" name="Oval 105"/>
          <p:cNvSpPr>
            <a:spLocks noChangeArrowheads="1"/>
          </p:cNvSpPr>
          <p:nvPr/>
        </p:nvSpPr>
        <p:spPr bwMode="auto">
          <a:xfrm>
            <a:off x="1963421" y="2046676"/>
            <a:ext cx="90488" cy="90488"/>
          </a:xfrm>
          <a:prstGeom prst="ellipse">
            <a:avLst/>
          </a:prstGeom>
          <a:solidFill>
            <a:srgbClr val="FF6600"/>
          </a:solidFill>
          <a:ln w="158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endParaRPr lang="zh-CN" altLang="zh-CN" sz="1800" b="0"/>
          </a:p>
        </p:txBody>
      </p:sp>
      <p:sp>
        <p:nvSpPr>
          <p:cNvPr id="104" name="Oval 107"/>
          <p:cNvSpPr>
            <a:spLocks noChangeArrowheads="1"/>
          </p:cNvSpPr>
          <p:nvPr/>
        </p:nvSpPr>
        <p:spPr bwMode="auto">
          <a:xfrm>
            <a:off x="2344421" y="2202251"/>
            <a:ext cx="90488" cy="90488"/>
          </a:xfrm>
          <a:prstGeom prst="ellipse">
            <a:avLst/>
          </a:prstGeom>
          <a:solidFill>
            <a:srgbClr val="FF6600"/>
          </a:solidFill>
          <a:ln w="158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endParaRPr lang="zh-CN" altLang="zh-CN" sz="1800" b="0"/>
          </a:p>
        </p:txBody>
      </p:sp>
      <p:sp>
        <p:nvSpPr>
          <p:cNvPr id="105" name="Oval 108"/>
          <p:cNvSpPr>
            <a:spLocks noChangeArrowheads="1"/>
          </p:cNvSpPr>
          <p:nvPr/>
        </p:nvSpPr>
        <p:spPr bwMode="auto">
          <a:xfrm>
            <a:off x="2115821" y="4507301"/>
            <a:ext cx="90488" cy="90488"/>
          </a:xfrm>
          <a:prstGeom prst="ellipse">
            <a:avLst/>
          </a:prstGeom>
          <a:solidFill>
            <a:srgbClr val="FF6600"/>
          </a:solidFill>
          <a:ln w="158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endParaRPr lang="zh-CN" altLang="zh-CN" sz="1800" b="0"/>
          </a:p>
        </p:txBody>
      </p:sp>
      <p:sp>
        <p:nvSpPr>
          <p:cNvPr id="106" name="Oval 109"/>
          <p:cNvSpPr>
            <a:spLocks noChangeArrowheads="1"/>
          </p:cNvSpPr>
          <p:nvPr/>
        </p:nvSpPr>
        <p:spPr bwMode="auto">
          <a:xfrm>
            <a:off x="2553971" y="4507301"/>
            <a:ext cx="90488" cy="90488"/>
          </a:xfrm>
          <a:prstGeom prst="ellipse">
            <a:avLst/>
          </a:prstGeom>
          <a:solidFill>
            <a:srgbClr val="FF6600"/>
          </a:solidFill>
          <a:ln w="158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endParaRPr lang="zh-CN" altLang="zh-CN" sz="1800" b="0"/>
          </a:p>
        </p:txBody>
      </p:sp>
      <p:sp>
        <p:nvSpPr>
          <p:cNvPr id="107" name="Oval 110"/>
          <p:cNvSpPr>
            <a:spLocks noChangeArrowheads="1"/>
          </p:cNvSpPr>
          <p:nvPr/>
        </p:nvSpPr>
        <p:spPr bwMode="auto">
          <a:xfrm>
            <a:off x="2134871" y="2126051"/>
            <a:ext cx="90488" cy="90488"/>
          </a:xfrm>
          <a:prstGeom prst="ellipse">
            <a:avLst/>
          </a:prstGeom>
          <a:solidFill>
            <a:srgbClr val="FF6600"/>
          </a:solidFill>
          <a:ln w="158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endParaRPr lang="zh-CN" altLang="zh-CN" sz="1800" b="0"/>
          </a:p>
        </p:txBody>
      </p:sp>
      <p:sp>
        <p:nvSpPr>
          <p:cNvPr id="108" name="Oval 111"/>
          <p:cNvSpPr>
            <a:spLocks noChangeArrowheads="1"/>
          </p:cNvSpPr>
          <p:nvPr/>
        </p:nvSpPr>
        <p:spPr bwMode="auto">
          <a:xfrm>
            <a:off x="2566671" y="2126051"/>
            <a:ext cx="90488" cy="90488"/>
          </a:xfrm>
          <a:prstGeom prst="ellipse">
            <a:avLst/>
          </a:prstGeom>
          <a:solidFill>
            <a:srgbClr val="FF6600"/>
          </a:solidFill>
          <a:ln w="158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endParaRPr lang="zh-CN" altLang="zh-CN" sz="1800" b="0"/>
          </a:p>
        </p:txBody>
      </p:sp>
      <p:sp>
        <p:nvSpPr>
          <p:cNvPr id="109" name="Line 112"/>
          <p:cNvSpPr>
            <a:spLocks noChangeShapeType="1"/>
          </p:cNvSpPr>
          <p:nvPr/>
        </p:nvSpPr>
        <p:spPr bwMode="auto">
          <a:xfrm flipH="1">
            <a:off x="1903097" y="2006990"/>
            <a:ext cx="3001963" cy="1587"/>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113"/>
          <p:cNvSpPr>
            <a:spLocks noChangeShapeType="1"/>
          </p:cNvSpPr>
          <p:nvPr/>
        </p:nvSpPr>
        <p:spPr bwMode="auto">
          <a:xfrm flipH="1" flipV="1">
            <a:off x="1922147" y="2027627"/>
            <a:ext cx="4763" cy="2119313"/>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114"/>
          <p:cNvSpPr>
            <a:spLocks noChangeShapeType="1"/>
          </p:cNvSpPr>
          <p:nvPr/>
        </p:nvSpPr>
        <p:spPr bwMode="auto">
          <a:xfrm flipV="1">
            <a:off x="2847660" y="2014927"/>
            <a:ext cx="1587" cy="2132013"/>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119"/>
          <p:cNvSpPr>
            <a:spLocks noChangeShapeType="1"/>
          </p:cNvSpPr>
          <p:nvPr/>
        </p:nvSpPr>
        <p:spPr bwMode="auto">
          <a:xfrm>
            <a:off x="2049146" y="3176976"/>
            <a:ext cx="692150"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Freeform 120"/>
          <p:cNvSpPr>
            <a:spLocks noChangeArrowheads="1"/>
          </p:cNvSpPr>
          <p:nvPr/>
        </p:nvSpPr>
        <p:spPr bwMode="auto">
          <a:xfrm>
            <a:off x="2042796" y="3061090"/>
            <a:ext cx="698500" cy="117475"/>
          </a:xfrm>
          <a:custGeom>
            <a:avLst/>
            <a:gdLst>
              <a:gd name="T0" fmla="*/ 0 w 440"/>
              <a:gd name="T1" fmla="*/ 74 h 74"/>
              <a:gd name="T2" fmla="*/ 29 w 440"/>
              <a:gd name="T3" fmla="*/ 58 h 74"/>
              <a:gd name="T4" fmla="*/ 54 w 440"/>
              <a:gd name="T5" fmla="*/ 41 h 74"/>
              <a:gd name="T6" fmla="*/ 83 w 440"/>
              <a:gd name="T7" fmla="*/ 29 h 74"/>
              <a:gd name="T8" fmla="*/ 112 w 440"/>
              <a:gd name="T9" fmla="*/ 20 h 74"/>
              <a:gd name="T10" fmla="*/ 137 w 440"/>
              <a:gd name="T11" fmla="*/ 12 h 74"/>
              <a:gd name="T12" fmla="*/ 166 w 440"/>
              <a:gd name="T13" fmla="*/ 4 h 74"/>
              <a:gd name="T14" fmla="*/ 195 w 440"/>
              <a:gd name="T15" fmla="*/ 4 h 74"/>
              <a:gd name="T16" fmla="*/ 220 w 440"/>
              <a:gd name="T17" fmla="*/ 0 h 74"/>
              <a:gd name="T18" fmla="*/ 245 w 440"/>
              <a:gd name="T19" fmla="*/ 4 h 74"/>
              <a:gd name="T20" fmla="*/ 274 w 440"/>
              <a:gd name="T21" fmla="*/ 4 h 74"/>
              <a:gd name="T22" fmla="*/ 303 w 440"/>
              <a:gd name="T23" fmla="*/ 12 h 74"/>
              <a:gd name="T24" fmla="*/ 328 w 440"/>
              <a:gd name="T25" fmla="*/ 20 h 74"/>
              <a:gd name="T26" fmla="*/ 357 w 440"/>
              <a:gd name="T27" fmla="*/ 29 h 74"/>
              <a:gd name="T28" fmla="*/ 386 w 440"/>
              <a:gd name="T29" fmla="*/ 41 h 74"/>
              <a:gd name="T30" fmla="*/ 411 w 440"/>
              <a:gd name="T31" fmla="*/ 58 h 74"/>
              <a:gd name="T32" fmla="*/ 440 w 440"/>
              <a:gd name="T33"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0" h="74">
                <a:moveTo>
                  <a:pt x="0" y="74"/>
                </a:moveTo>
                <a:lnTo>
                  <a:pt x="29" y="58"/>
                </a:lnTo>
                <a:lnTo>
                  <a:pt x="54" y="41"/>
                </a:lnTo>
                <a:lnTo>
                  <a:pt x="83" y="29"/>
                </a:lnTo>
                <a:lnTo>
                  <a:pt x="112" y="20"/>
                </a:lnTo>
                <a:lnTo>
                  <a:pt x="137" y="12"/>
                </a:lnTo>
                <a:lnTo>
                  <a:pt x="166" y="4"/>
                </a:lnTo>
                <a:lnTo>
                  <a:pt x="195" y="4"/>
                </a:lnTo>
                <a:lnTo>
                  <a:pt x="220" y="0"/>
                </a:lnTo>
                <a:lnTo>
                  <a:pt x="245" y="4"/>
                </a:lnTo>
                <a:lnTo>
                  <a:pt x="274" y="4"/>
                </a:lnTo>
                <a:lnTo>
                  <a:pt x="303" y="12"/>
                </a:lnTo>
                <a:lnTo>
                  <a:pt x="328" y="20"/>
                </a:lnTo>
                <a:lnTo>
                  <a:pt x="357" y="29"/>
                </a:lnTo>
                <a:lnTo>
                  <a:pt x="386" y="41"/>
                </a:lnTo>
                <a:lnTo>
                  <a:pt x="411" y="58"/>
                </a:lnTo>
                <a:lnTo>
                  <a:pt x="440" y="74"/>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4" name="Line 121"/>
          <p:cNvSpPr>
            <a:spLocks noChangeShapeType="1"/>
          </p:cNvSpPr>
          <p:nvPr/>
        </p:nvSpPr>
        <p:spPr bwMode="auto">
          <a:xfrm>
            <a:off x="2055496" y="2948376"/>
            <a:ext cx="69215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122"/>
          <p:cNvSpPr>
            <a:spLocks noChangeShapeType="1"/>
          </p:cNvSpPr>
          <p:nvPr/>
        </p:nvSpPr>
        <p:spPr bwMode="auto">
          <a:xfrm flipV="1">
            <a:off x="2042796" y="2256226"/>
            <a:ext cx="0" cy="6858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123"/>
          <p:cNvSpPr>
            <a:spLocks noChangeShapeType="1"/>
          </p:cNvSpPr>
          <p:nvPr/>
        </p:nvSpPr>
        <p:spPr bwMode="auto">
          <a:xfrm flipV="1">
            <a:off x="2741296" y="2256226"/>
            <a:ext cx="0" cy="6858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24"/>
          <p:cNvSpPr>
            <a:spLocks noChangeShapeType="1"/>
          </p:cNvSpPr>
          <p:nvPr/>
        </p:nvSpPr>
        <p:spPr bwMode="auto">
          <a:xfrm>
            <a:off x="3269934" y="2946790"/>
            <a:ext cx="1662112" cy="7937"/>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125"/>
          <p:cNvSpPr>
            <a:spLocks noChangeShapeType="1"/>
          </p:cNvSpPr>
          <p:nvPr/>
        </p:nvSpPr>
        <p:spPr bwMode="auto">
          <a:xfrm flipH="1" flipV="1">
            <a:off x="2734947" y="3183327"/>
            <a:ext cx="4763" cy="963613"/>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126"/>
          <p:cNvSpPr>
            <a:spLocks noChangeShapeType="1"/>
          </p:cNvSpPr>
          <p:nvPr/>
        </p:nvSpPr>
        <p:spPr bwMode="auto">
          <a:xfrm flipH="1" flipV="1">
            <a:off x="2036447" y="3189677"/>
            <a:ext cx="4763" cy="963613"/>
          </a:xfrm>
          <a:prstGeom prst="line">
            <a:avLst/>
          </a:prstGeom>
          <a:noFill/>
          <a:ln w="63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27"/>
          <p:cNvGrpSpPr>
            <a:grpSpLocks/>
          </p:cNvGrpSpPr>
          <p:nvPr/>
        </p:nvGrpSpPr>
        <p:grpSpPr bwMode="auto">
          <a:xfrm>
            <a:off x="6696077" y="3397640"/>
            <a:ext cx="4181475" cy="2584450"/>
            <a:chOff x="3464" y="2232"/>
            <a:chExt cx="2195" cy="1357"/>
          </a:xfrm>
        </p:grpSpPr>
        <p:pic>
          <p:nvPicPr>
            <p:cNvPr id="121" name="Picture 128" descr="1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87" y="2515"/>
              <a:ext cx="1272" cy="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29" descr="1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4" y="2232"/>
              <a:ext cx="1104"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3" name="Rectangle 130"/>
          <p:cNvSpPr>
            <a:spLocks noChangeArrowheads="1"/>
          </p:cNvSpPr>
          <p:nvPr/>
        </p:nvSpPr>
        <p:spPr bwMode="auto">
          <a:xfrm>
            <a:off x="680009" y="351133"/>
            <a:ext cx="777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r>
              <a:rPr lang="zh-CN" altLang="en-US" sz="2800" dirty="0">
                <a:solidFill>
                  <a:srgbClr val="0066CC"/>
                </a:solidFill>
                <a:latin typeface="华文细黑" panose="02010600040101010101" pitchFamily="2" charset="-122"/>
                <a:ea typeface="华文细黑" panose="02010600040101010101" pitchFamily="2" charset="-122"/>
              </a:rPr>
              <a:t>例</a:t>
            </a:r>
            <a:r>
              <a:rPr lang="en-US" altLang="zh-CN" sz="2800" dirty="0">
                <a:solidFill>
                  <a:srgbClr val="0066CC"/>
                </a:solidFill>
                <a:latin typeface="华文细黑" panose="02010600040101010101" pitchFamily="2" charset="-122"/>
                <a:ea typeface="华文细黑" panose="02010600040101010101" pitchFamily="2" charset="-122"/>
              </a:rPr>
              <a:t>:  </a:t>
            </a:r>
            <a:r>
              <a:rPr lang="zh-CN" altLang="en-US" sz="2800" dirty="0">
                <a:solidFill>
                  <a:srgbClr val="0066CC"/>
                </a:solidFill>
                <a:latin typeface="华文细黑" panose="02010600040101010101" pitchFamily="2" charset="-122"/>
                <a:ea typeface="华文细黑" panose="02010600040101010101" pitchFamily="2" charset="-122"/>
              </a:rPr>
              <a:t>完成两相贯体的正面投影。</a:t>
            </a:r>
          </a:p>
        </p:txBody>
      </p:sp>
      <p:sp>
        <p:nvSpPr>
          <p:cNvPr id="124" name="Text Box 131"/>
          <p:cNvSpPr txBox="1">
            <a:spLocks noChangeArrowheads="1"/>
          </p:cNvSpPr>
          <p:nvPr/>
        </p:nvSpPr>
        <p:spPr bwMode="auto">
          <a:xfrm>
            <a:off x="6964049" y="1280414"/>
            <a:ext cx="2628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dirty="0">
                <a:solidFill>
                  <a:srgbClr val="FF6666"/>
                </a:solidFill>
                <a:latin typeface="Times New Roman" panose="02020603050405020304" pitchFamily="18" charset="0"/>
                <a:ea typeface="华文细黑" panose="02010600040101010101" pitchFamily="2" charset="-122"/>
                <a:cs typeface="Times New Roman" panose="02020603050405020304" pitchFamily="18" charset="0"/>
              </a:rPr>
              <a:t>作图步骤</a:t>
            </a:r>
            <a:r>
              <a:rPr lang="en-US" altLang="zh-CN" dirty="0">
                <a:solidFill>
                  <a:srgbClr val="FF6666"/>
                </a:solidFill>
                <a:latin typeface="Times New Roman" panose="02020603050405020304" pitchFamily="18" charset="0"/>
                <a:ea typeface="华文细黑" panose="02010600040101010101" pitchFamily="2" charset="-122"/>
                <a:cs typeface="Times New Roman" panose="02020603050405020304" pitchFamily="18" charset="0"/>
              </a:rPr>
              <a:t>:</a:t>
            </a:r>
          </a:p>
        </p:txBody>
      </p:sp>
      <p:sp>
        <p:nvSpPr>
          <p:cNvPr id="125" name="Text Box 132"/>
          <p:cNvSpPr txBox="1">
            <a:spLocks noChangeArrowheads="1"/>
          </p:cNvSpPr>
          <p:nvPr/>
        </p:nvSpPr>
        <p:spPr bwMode="auto">
          <a:xfrm>
            <a:off x="6809308" y="1708473"/>
            <a:ext cx="454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dirty="0">
                <a:solidFill>
                  <a:schemeClr val="tx2"/>
                </a:solidFill>
                <a:latin typeface="Times New Roman" panose="02020603050405020304" pitchFamily="18" charset="0"/>
                <a:ea typeface="华文细黑" panose="02010600040101010101" pitchFamily="2" charset="-122"/>
                <a:cs typeface="Times New Roman" panose="02020603050405020304" pitchFamily="18" charset="0"/>
              </a:rPr>
              <a:t>(1)</a:t>
            </a:r>
            <a:r>
              <a:rPr lang="zh-CN" altLang="en-US" dirty="0">
                <a:solidFill>
                  <a:schemeClr val="tx2"/>
                </a:solidFill>
                <a:latin typeface="Times New Roman" panose="02020603050405020304" pitchFamily="18" charset="0"/>
                <a:ea typeface="华文细黑" panose="02010600040101010101" pitchFamily="2" charset="-122"/>
                <a:cs typeface="Times New Roman" panose="02020603050405020304" pitchFamily="18" charset="0"/>
              </a:rPr>
              <a:t>完成两圆柱外表面相贯的投影。</a:t>
            </a:r>
          </a:p>
        </p:txBody>
      </p:sp>
      <p:sp>
        <p:nvSpPr>
          <p:cNvPr id="126" name="Text Box 133"/>
          <p:cNvSpPr txBox="1">
            <a:spLocks noChangeArrowheads="1"/>
          </p:cNvSpPr>
          <p:nvPr/>
        </p:nvSpPr>
        <p:spPr bwMode="auto">
          <a:xfrm>
            <a:off x="6824347" y="2126779"/>
            <a:ext cx="53676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dirty="0">
                <a:solidFill>
                  <a:schemeClr val="hlink"/>
                </a:solidFill>
                <a:latin typeface="Times New Roman" panose="02020603050405020304" pitchFamily="18" charset="0"/>
                <a:ea typeface="华文细黑" panose="02010600040101010101" pitchFamily="2" charset="-122"/>
                <a:cs typeface="Times New Roman" panose="02020603050405020304" pitchFamily="18" charset="0"/>
              </a:rPr>
              <a:t>(2)</a:t>
            </a:r>
            <a:r>
              <a:rPr lang="zh-CN" altLang="en-US" dirty="0">
                <a:solidFill>
                  <a:schemeClr val="hlink"/>
                </a:solidFill>
                <a:latin typeface="Times New Roman" panose="02020603050405020304" pitchFamily="18" charset="0"/>
                <a:ea typeface="华文细黑" panose="02010600040101010101" pitchFamily="2" charset="-122"/>
                <a:cs typeface="Times New Roman" panose="02020603050405020304" pitchFamily="18" charset="0"/>
              </a:rPr>
              <a:t>完成外表面与内孔表面相贯的投影。</a:t>
            </a:r>
          </a:p>
        </p:txBody>
      </p:sp>
      <p:sp>
        <p:nvSpPr>
          <p:cNvPr id="127" name="Text Box 134"/>
          <p:cNvSpPr txBox="1">
            <a:spLocks noChangeArrowheads="1"/>
          </p:cNvSpPr>
          <p:nvPr/>
        </p:nvSpPr>
        <p:spPr bwMode="auto">
          <a:xfrm>
            <a:off x="6824346" y="2503287"/>
            <a:ext cx="46472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dirty="0">
                <a:solidFill>
                  <a:schemeClr val="tx2"/>
                </a:solidFill>
                <a:latin typeface="Times New Roman" panose="02020603050405020304" pitchFamily="18" charset="0"/>
                <a:ea typeface="华文细黑" panose="02010600040101010101" pitchFamily="2" charset="-122"/>
                <a:cs typeface="Times New Roman" panose="02020603050405020304" pitchFamily="18" charset="0"/>
              </a:rPr>
              <a:t>(3)</a:t>
            </a:r>
            <a:r>
              <a:rPr lang="zh-CN" altLang="en-US" dirty="0">
                <a:solidFill>
                  <a:schemeClr val="tx2"/>
                </a:solidFill>
                <a:latin typeface="Times New Roman" panose="02020603050405020304" pitchFamily="18" charset="0"/>
                <a:ea typeface="华文细黑" panose="02010600040101010101" pitchFamily="2" charset="-122"/>
                <a:cs typeface="Times New Roman" panose="02020603050405020304" pitchFamily="18" charset="0"/>
              </a:rPr>
              <a:t>完成两内孔表面相贯的投影。</a:t>
            </a:r>
          </a:p>
        </p:txBody>
      </p:sp>
      <p:sp>
        <p:nvSpPr>
          <p:cNvPr id="128" name="Oval 111"/>
          <p:cNvSpPr>
            <a:spLocks noChangeArrowheads="1"/>
          </p:cNvSpPr>
          <p:nvPr/>
        </p:nvSpPr>
        <p:spPr bwMode="auto">
          <a:xfrm>
            <a:off x="2823530" y="1991409"/>
            <a:ext cx="90488" cy="90488"/>
          </a:xfrm>
          <a:prstGeom prst="ellipse">
            <a:avLst/>
          </a:prstGeom>
          <a:solidFill>
            <a:srgbClr val="FF6600"/>
          </a:solidFill>
          <a:ln w="158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endParaRPr lang="zh-CN" altLang="zh-CN" sz="1800" b="0"/>
          </a:p>
        </p:txBody>
      </p:sp>
      <p:sp>
        <p:nvSpPr>
          <p:cNvPr id="129" name="Oval 111"/>
          <p:cNvSpPr>
            <a:spLocks noChangeArrowheads="1"/>
          </p:cNvSpPr>
          <p:nvPr/>
        </p:nvSpPr>
        <p:spPr bwMode="auto">
          <a:xfrm>
            <a:off x="1890080" y="1926820"/>
            <a:ext cx="90488" cy="90488"/>
          </a:xfrm>
          <a:prstGeom prst="ellipse">
            <a:avLst/>
          </a:prstGeom>
          <a:solidFill>
            <a:srgbClr val="FF6600"/>
          </a:solidFill>
          <a:ln w="15875">
            <a:solidFill>
              <a:schemeClr val="tx1"/>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gn="ctr"/>
            <a:endParaRPr lang="zh-CN" altLang="zh-CN" sz="1800" b="0"/>
          </a:p>
        </p:txBody>
      </p:sp>
    </p:spTree>
    <p:extLst>
      <p:ext uri="{BB962C8B-B14F-4D97-AF65-F5344CB8AC3E}">
        <p14:creationId xmlns:p14="http://schemas.microsoft.com/office/powerpoint/2010/main" val="32347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circle(in)">
                                      <p:cBhvr>
                                        <p:cTn id="7" dur="20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wipe(left)">
                                      <p:cBhvr>
                                        <p:cTn id="12" dur="10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wipe(left)">
                                      <p:cBhvr>
                                        <p:cTn id="17" dur="1000"/>
                                        <p:tgtEl>
                                          <p:spTgt spid="1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down)">
                                      <p:cBhvr>
                                        <p:cTn id="22" dur="1000"/>
                                        <p:tgtEl>
                                          <p:spTgt spid="1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ipe(down)">
                                      <p:cBhvr>
                                        <p:cTn id="25" dur="1000"/>
                                        <p:tgtEl>
                                          <p:spTgt spid="11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wipe(right)">
                                      <p:cBhvr>
                                        <p:cTn id="28" dur="1000"/>
                                        <p:tgtEl>
                                          <p:spTgt spid="109"/>
                                        </p:tgtEl>
                                      </p:cBhvr>
                                    </p:animEffect>
                                  </p:childTnLst>
                                </p:cTn>
                              </p:par>
                            </p:childTnLst>
                          </p:cTn>
                        </p:par>
                        <p:par>
                          <p:cTn id="29" fill="hold">
                            <p:stCondLst>
                              <p:cond delay="1000"/>
                            </p:stCondLst>
                            <p:childTnLst>
                              <p:par>
                                <p:cTn id="30" presetID="1" presetClass="exit" presetSubtype="0" fill="hold" grpId="1" nodeType="afterEffect">
                                  <p:stCondLst>
                                    <p:cond delay="0"/>
                                  </p:stCondLst>
                                  <p:childTnLst>
                                    <p:set>
                                      <p:cBhvr>
                                        <p:cTn id="31" dur="1" fill="hold">
                                          <p:stCondLst>
                                            <p:cond delay="0"/>
                                          </p:stCondLst>
                                        </p:cTn>
                                        <p:tgtEl>
                                          <p:spTgt spid="110"/>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1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right)">
                                      <p:cBhvr>
                                        <p:cTn id="40" dur="1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04"/>
                                        </p:tgtEl>
                                        <p:attrNameLst>
                                          <p:attrName>style.visibility</p:attrName>
                                        </p:attrNameLst>
                                      </p:cBhvr>
                                      <p:to>
                                        <p:strVal val="visible"/>
                                      </p:to>
                                    </p:set>
                                    <p:animEffect transition="in" filter="dissolve">
                                      <p:cBhvr>
                                        <p:cTn id="45" dur="1000"/>
                                        <p:tgtEl>
                                          <p:spTgt spid="104"/>
                                        </p:tgtEl>
                                      </p:cBhvr>
                                    </p:animEffect>
                                  </p:childTnLst>
                                </p:cTn>
                              </p:par>
                            </p:childTnLst>
                          </p:cTn>
                        </p:par>
                        <p:par>
                          <p:cTn id="46" fill="hold">
                            <p:stCondLst>
                              <p:cond delay="1000"/>
                            </p:stCondLst>
                            <p:childTnLst>
                              <p:par>
                                <p:cTn id="47" presetID="1" presetClass="exit" presetSubtype="0" fill="hold" grpId="1" nodeType="afterEffect">
                                  <p:stCondLst>
                                    <p:cond delay="0"/>
                                  </p:stCondLst>
                                  <p:childTnLst>
                                    <p:set>
                                      <p:cBhvr>
                                        <p:cTn id="48" dur="1" fill="hold">
                                          <p:stCondLst>
                                            <p:cond delay="0"/>
                                          </p:stCondLst>
                                        </p:cTn>
                                        <p:tgtEl>
                                          <p:spTgt spid="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right)">
                                      <p:cBhvr>
                                        <p:cTn id="53" dur="10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down)">
                                      <p:cBhvr>
                                        <p:cTn id="58" dur="10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right)">
                                      <p:cBhvr>
                                        <p:cTn id="63" dur="1000"/>
                                        <p:tgtEl>
                                          <p:spTgt spid="67"/>
                                        </p:tgtEl>
                                      </p:cBhvr>
                                    </p:animEffect>
                                  </p:childTnLst>
                                </p:cTn>
                              </p:par>
                            </p:childTnLst>
                          </p:cTn>
                        </p:par>
                        <p:par>
                          <p:cTn id="64" fill="hold">
                            <p:stCondLst>
                              <p:cond delay="1000"/>
                            </p:stCondLst>
                            <p:childTnLst>
                              <p:par>
                                <p:cTn id="65" presetID="22" presetClass="entr" presetSubtype="2"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right)">
                                      <p:cBhvr>
                                        <p:cTn id="67" dur="10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down)">
                                      <p:cBhvr>
                                        <p:cTn id="72" dur="1000"/>
                                        <p:tgtEl>
                                          <p:spTgt spid="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down)">
                                      <p:cBhvr>
                                        <p:cTn id="75" dur="1000"/>
                                        <p:tgtEl>
                                          <p:spTgt spid="5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103"/>
                                        </p:tgtEl>
                                        <p:attrNameLst>
                                          <p:attrName>style.visibility</p:attrName>
                                        </p:attrNameLst>
                                      </p:cBhvr>
                                      <p:to>
                                        <p:strVal val="visible"/>
                                      </p:to>
                                    </p:set>
                                    <p:animEffect transition="in" filter="dissolve">
                                      <p:cBhvr>
                                        <p:cTn id="78" dur="1000"/>
                                        <p:tgtEl>
                                          <p:spTgt spid="103"/>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7"/>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6"/>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grpId="0" nodeType="click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wipe(right)">
                                      <p:cBhvr>
                                        <p:cTn id="97" dur="1000"/>
                                        <p:tgtEl>
                                          <p:spTgt spid="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80"/>
                                        </p:tgtEl>
                                        <p:attrNameLst>
                                          <p:attrName>style.visibility</p:attrName>
                                        </p:attrNameLst>
                                      </p:cBhvr>
                                      <p:to>
                                        <p:strVal val="visible"/>
                                      </p:to>
                                    </p:set>
                                    <p:animEffect transition="in" filter="wipe(down)">
                                      <p:cBhvr>
                                        <p:cTn id="102" dur="1000"/>
                                        <p:tgtEl>
                                          <p:spTgt spid="8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nodeType="clickEffect">
                                  <p:stCondLst>
                                    <p:cond delay="0"/>
                                  </p:stCondLst>
                                  <p:childTnLst>
                                    <p:set>
                                      <p:cBhvr>
                                        <p:cTn id="106" dur="1" fill="hold">
                                          <p:stCondLst>
                                            <p:cond delay="0"/>
                                          </p:stCondLst>
                                        </p:cTn>
                                        <p:tgtEl>
                                          <p:spTgt spid="92"/>
                                        </p:tgtEl>
                                        <p:attrNameLst>
                                          <p:attrName>style.visibility</p:attrName>
                                        </p:attrNameLst>
                                      </p:cBhvr>
                                      <p:to>
                                        <p:strVal val="visible"/>
                                      </p:to>
                                    </p:set>
                                    <p:animEffect transition="in" filter="wipe(right)">
                                      <p:cBhvr>
                                        <p:cTn id="107" dur="1000"/>
                                        <p:tgtEl>
                                          <p:spTgt spid="92"/>
                                        </p:tgtEl>
                                      </p:cBhvr>
                                    </p:animEffect>
                                  </p:childTnLst>
                                </p:cTn>
                              </p:par>
                            </p:childTnLst>
                          </p:cTn>
                        </p:par>
                        <p:par>
                          <p:cTn id="108" fill="hold">
                            <p:stCondLst>
                              <p:cond delay="1000"/>
                            </p:stCondLst>
                            <p:childTnLst>
                              <p:par>
                                <p:cTn id="109" presetID="22" presetClass="entr" presetSubtype="2" fill="hold" grpId="0" nodeType="after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wipe(right)">
                                      <p:cBhvr>
                                        <p:cTn id="111" dur="1000"/>
                                        <p:tgtEl>
                                          <p:spTgt spid="47"/>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grpId="0" nodeType="click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dissolve">
                                      <p:cBhvr>
                                        <p:cTn id="116" dur="1000"/>
                                        <p:tgtEl>
                                          <p:spTgt spid="10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105"/>
                                        </p:tgtEl>
                                        <p:attrNameLst>
                                          <p:attrName>style.visibility</p:attrName>
                                        </p:attrNameLst>
                                      </p:cBhvr>
                                      <p:to>
                                        <p:strVal val="visible"/>
                                      </p:to>
                                    </p:set>
                                    <p:animEffect transition="in" filter="dissolve">
                                      <p:cBhvr>
                                        <p:cTn id="119" dur="1000"/>
                                        <p:tgtEl>
                                          <p:spTgt spid="10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wipe(down)">
                                      <p:cBhvr>
                                        <p:cTn id="124" dur="1000"/>
                                        <p:tgtEl>
                                          <p:spTgt spid="51"/>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wipe(down)">
                                      <p:cBhvr>
                                        <p:cTn id="127" dur="1000"/>
                                        <p:tgtEl>
                                          <p:spTgt spid="50"/>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07"/>
                                        </p:tgtEl>
                                        <p:attrNameLst>
                                          <p:attrName>style.visibility</p:attrName>
                                        </p:attrNameLst>
                                      </p:cBhvr>
                                      <p:to>
                                        <p:strVal val="visible"/>
                                      </p:to>
                                    </p:set>
                                    <p:animEffect transition="in" filter="dissolve">
                                      <p:cBhvr>
                                        <p:cTn id="132" dur="1000"/>
                                        <p:tgtEl>
                                          <p:spTgt spid="10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108"/>
                                        </p:tgtEl>
                                        <p:attrNameLst>
                                          <p:attrName>style.visibility</p:attrName>
                                        </p:attrNameLst>
                                      </p:cBhvr>
                                      <p:to>
                                        <p:strVal val="visible"/>
                                      </p:to>
                                    </p:set>
                                    <p:animEffect transition="in" filter="dissolve">
                                      <p:cBhvr>
                                        <p:cTn id="135" dur="1000"/>
                                        <p:tgtEl>
                                          <p:spTgt spid="108"/>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79"/>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80"/>
                                        </p:tgtEl>
                                        <p:attrNameLst>
                                          <p:attrName>style.visibility</p:attrName>
                                        </p:attrNameLst>
                                      </p:cBhvr>
                                      <p:to>
                                        <p:strVal val="hidden"/>
                                      </p:to>
                                    </p:set>
                                  </p:childTnLst>
                                </p:cTn>
                              </p:par>
                              <p:par>
                                <p:cTn id="142" presetID="1" presetClass="exit" presetSubtype="0" fill="hold" nodeType="withEffect">
                                  <p:stCondLst>
                                    <p:cond delay="0"/>
                                  </p:stCondLst>
                                  <p:childTnLst>
                                    <p:set>
                                      <p:cBhvr>
                                        <p:cTn id="143" dur="1" fill="hold">
                                          <p:stCondLst>
                                            <p:cond delay="0"/>
                                          </p:stCondLst>
                                        </p:cTn>
                                        <p:tgtEl>
                                          <p:spTgt spid="92"/>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7"/>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51"/>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50"/>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46"/>
                                        </p:tgtEl>
                                        <p:attrNameLst>
                                          <p:attrName>style.visibility</p:attrName>
                                        </p:attrNameLst>
                                      </p:cBhvr>
                                      <p:to>
                                        <p:strVal val="visible"/>
                                      </p:to>
                                    </p:set>
                                    <p:animEffect transition="in" filter="wipe(left)">
                                      <p:cBhvr>
                                        <p:cTn id="154" dur="1000"/>
                                        <p:tgtEl>
                                          <p:spTgt spid="46"/>
                                        </p:tgtEl>
                                      </p:cBhvr>
                                    </p:animEffect>
                                  </p:childTnLst>
                                </p:cTn>
                              </p:par>
                              <p:par>
                                <p:cTn id="155" presetID="1" presetClass="exit" presetSubtype="0" fill="hold" grpId="1" nodeType="withEffect">
                                  <p:stCondLst>
                                    <p:cond delay="0"/>
                                  </p:stCondLst>
                                  <p:childTnLst>
                                    <p:set>
                                      <p:cBhvr>
                                        <p:cTn id="156" dur="1" fill="hold">
                                          <p:stCondLst>
                                            <p:cond delay="0"/>
                                          </p:stCondLst>
                                        </p:cTn>
                                        <p:tgtEl>
                                          <p:spTgt spid="103"/>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107"/>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104"/>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8"/>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105"/>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06"/>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126"/>
                                        </p:tgtEl>
                                        <p:attrNameLst>
                                          <p:attrName>style.visibility</p:attrName>
                                        </p:attrNameLst>
                                      </p:cBhvr>
                                      <p:to>
                                        <p:strVal val="visible"/>
                                      </p:to>
                                    </p:set>
                                    <p:animEffect transition="in" filter="wipe(left)">
                                      <p:cBhvr>
                                        <p:cTn id="171" dur="1000"/>
                                        <p:tgtEl>
                                          <p:spTgt spid="12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118"/>
                                        </p:tgtEl>
                                        <p:attrNameLst>
                                          <p:attrName>style.visibility</p:attrName>
                                        </p:attrNameLst>
                                      </p:cBhvr>
                                      <p:to>
                                        <p:strVal val="visible"/>
                                      </p:to>
                                    </p:set>
                                    <p:animEffect transition="in" filter="wipe(down)">
                                      <p:cBhvr>
                                        <p:cTn id="176" dur="1000"/>
                                        <p:tgtEl>
                                          <p:spTgt spid="118"/>
                                        </p:tgtEl>
                                      </p:cBhvr>
                                    </p:animEffect>
                                  </p:childTnLst>
                                </p:cTn>
                              </p:par>
                              <p:par>
                                <p:cTn id="177" presetID="22" presetClass="entr" presetSubtype="4" fill="hold" grpId="0" nodeType="withEffect">
                                  <p:stCondLst>
                                    <p:cond delay="0"/>
                                  </p:stCondLst>
                                  <p:childTnLst>
                                    <p:set>
                                      <p:cBhvr>
                                        <p:cTn id="178" dur="1" fill="hold">
                                          <p:stCondLst>
                                            <p:cond delay="0"/>
                                          </p:stCondLst>
                                        </p:cTn>
                                        <p:tgtEl>
                                          <p:spTgt spid="119"/>
                                        </p:tgtEl>
                                        <p:attrNameLst>
                                          <p:attrName>style.visibility</p:attrName>
                                        </p:attrNameLst>
                                      </p:cBhvr>
                                      <p:to>
                                        <p:strVal val="visible"/>
                                      </p:to>
                                    </p:set>
                                    <p:animEffect transition="in" filter="wipe(down)">
                                      <p:cBhvr>
                                        <p:cTn id="179" dur="1000"/>
                                        <p:tgtEl>
                                          <p:spTgt spid="119"/>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grpId="0" nodeType="clickEffect">
                                  <p:stCondLst>
                                    <p:cond delay="0"/>
                                  </p:stCondLst>
                                  <p:childTnLst>
                                    <p:set>
                                      <p:cBhvr>
                                        <p:cTn id="183" dur="1" fill="hold">
                                          <p:stCondLst>
                                            <p:cond delay="0"/>
                                          </p:stCondLst>
                                        </p:cTn>
                                        <p:tgtEl>
                                          <p:spTgt spid="32"/>
                                        </p:tgtEl>
                                        <p:attrNameLst>
                                          <p:attrName>style.visibility</p:attrName>
                                        </p:attrNameLst>
                                      </p:cBhvr>
                                      <p:to>
                                        <p:strVal val="visible"/>
                                      </p:to>
                                    </p:set>
                                    <p:animEffect transition="in" filter="wipe(down)">
                                      <p:cBhvr>
                                        <p:cTn id="184" dur="1000"/>
                                        <p:tgtEl>
                                          <p:spTgt spid="32"/>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33"/>
                                        </p:tgtEl>
                                        <p:attrNameLst>
                                          <p:attrName>style.visibility</p:attrName>
                                        </p:attrNameLst>
                                      </p:cBhvr>
                                      <p:to>
                                        <p:strVal val="visible"/>
                                      </p:to>
                                    </p:set>
                                    <p:animEffect transition="in" filter="wipe(down)">
                                      <p:cBhvr>
                                        <p:cTn id="187" dur="1000"/>
                                        <p:tgtEl>
                                          <p:spTgt spid="33"/>
                                        </p:tgtEl>
                                      </p:cBhvr>
                                    </p:animEffect>
                                  </p:childTnLst>
                                </p:cTn>
                              </p:par>
                            </p:childTnLst>
                          </p:cTn>
                        </p:par>
                        <p:par>
                          <p:cTn id="188" fill="hold">
                            <p:stCondLst>
                              <p:cond delay="1000"/>
                            </p:stCondLst>
                            <p:childTnLst>
                              <p:par>
                                <p:cTn id="189" presetID="1" presetClass="exit" presetSubtype="0" fill="hold" grpId="1" nodeType="afterEffect">
                                  <p:stCondLst>
                                    <p:cond delay="0"/>
                                  </p:stCondLst>
                                  <p:childTnLst>
                                    <p:set>
                                      <p:cBhvr>
                                        <p:cTn id="190" dur="1" fill="hold">
                                          <p:stCondLst>
                                            <p:cond delay="0"/>
                                          </p:stCondLst>
                                        </p:cTn>
                                        <p:tgtEl>
                                          <p:spTgt spid="118"/>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119"/>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2" fill="hold" grpId="0" nodeType="clickEffect">
                                  <p:stCondLst>
                                    <p:cond delay="0"/>
                                  </p:stCondLst>
                                  <p:childTnLst>
                                    <p:set>
                                      <p:cBhvr>
                                        <p:cTn id="196" dur="1" fill="hold">
                                          <p:stCondLst>
                                            <p:cond delay="0"/>
                                          </p:stCondLst>
                                        </p:cTn>
                                        <p:tgtEl>
                                          <p:spTgt spid="117"/>
                                        </p:tgtEl>
                                        <p:attrNameLst>
                                          <p:attrName>style.visibility</p:attrName>
                                        </p:attrNameLst>
                                      </p:cBhvr>
                                      <p:to>
                                        <p:strVal val="visible"/>
                                      </p:to>
                                    </p:set>
                                    <p:animEffect transition="in" filter="wipe(right)">
                                      <p:cBhvr>
                                        <p:cTn id="197" dur="1000"/>
                                        <p:tgtEl>
                                          <p:spTgt spid="117"/>
                                        </p:tgtEl>
                                      </p:cBhvr>
                                    </p:animEffect>
                                  </p:childTnLst>
                                </p:cTn>
                              </p:par>
                              <p:par>
                                <p:cTn id="198" presetID="22" presetClass="entr" presetSubtype="2" fill="hold" grpId="0" nodeType="withEffect">
                                  <p:stCondLst>
                                    <p:cond delay="0"/>
                                  </p:stCondLst>
                                  <p:childTnLst>
                                    <p:set>
                                      <p:cBhvr>
                                        <p:cTn id="199" dur="1" fill="hold">
                                          <p:stCondLst>
                                            <p:cond delay="0"/>
                                          </p:stCondLst>
                                        </p:cTn>
                                        <p:tgtEl>
                                          <p:spTgt spid="5"/>
                                        </p:tgtEl>
                                        <p:attrNameLst>
                                          <p:attrName>style.visibility</p:attrName>
                                        </p:attrNameLst>
                                      </p:cBhvr>
                                      <p:to>
                                        <p:strVal val="visible"/>
                                      </p:to>
                                    </p:set>
                                    <p:animEffect transition="in" filter="wipe(right)">
                                      <p:cBhvr>
                                        <p:cTn id="200" dur="1000"/>
                                        <p:tgtEl>
                                          <p:spTgt spid="5"/>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grpId="0" nodeType="clickEffect">
                                  <p:stCondLst>
                                    <p:cond delay="0"/>
                                  </p:stCondLst>
                                  <p:childTnLst>
                                    <p:set>
                                      <p:cBhvr>
                                        <p:cTn id="204" dur="1" fill="hold">
                                          <p:stCondLst>
                                            <p:cond delay="0"/>
                                          </p:stCondLst>
                                        </p:cTn>
                                        <p:tgtEl>
                                          <p:spTgt spid="2"/>
                                        </p:tgtEl>
                                        <p:attrNameLst>
                                          <p:attrName>style.visibility</p:attrName>
                                        </p:attrNameLst>
                                      </p:cBhvr>
                                      <p:to>
                                        <p:strVal val="visible"/>
                                      </p:to>
                                    </p:set>
                                    <p:animEffect transition="in" filter="wipe(right)">
                                      <p:cBhvr>
                                        <p:cTn id="205" dur="1000"/>
                                        <p:tgtEl>
                                          <p:spTgt spid="2"/>
                                        </p:tgtEl>
                                      </p:cBhvr>
                                    </p:animEffect>
                                  </p:childTnLst>
                                </p:cTn>
                              </p:par>
                              <p:par>
                                <p:cTn id="206" presetID="22" presetClass="entr" presetSubtype="2" fill="hold" grpId="0" nodeType="withEffect">
                                  <p:stCondLst>
                                    <p:cond delay="0"/>
                                  </p:stCondLst>
                                  <p:childTnLst>
                                    <p:set>
                                      <p:cBhvr>
                                        <p:cTn id="207" dur="1" fill="hold">
                                          <p:stCondLst>
                                            <p:cond delay="0"/>
                                          </p:stCondLst>
                                        </p:cTn>
                                        <p:tgtEl>
                                          <p:spTgt spid="34"/>
                                        </p:tgtEl>
                                        <p:attrNameLst>
                                          <p:attrName>style.visibility</p:attrName>
                                        </p:attrNameLst>
                                      </p:cBhvr>
                                      <p:to>
                                        <p:strVal val="visible"/>
                                      </p:to>
                                    </p:set>
                                    <p:animEffect transition="in" filter="wipe(right)">
                                      <p:cBhvr>
                                        <p:cTn id="208" dur="1000"/>
                                        <p:tgtEl>
                                          <p:spTgt spid="34"/>
                                        </p:tgtEl>
                                      </p:cBhvr>
                                    </p:animEffect>
                                  </p:childTnLst>
                                </p:cTn>
                              </p:par>
                            </p:childTnLst>
                          </p:cTn>
                        </p:par>
                        <p:par>
                          <p:cTn id="209" fill="hold">
                            <p:stCondLst>
                              <p:cond delay="1000"/>
                            </p:stCondLst>
                            <p:childTnLst>
                              <p:par>
                                <p:cTn id="210" presetID="1" presetClass="exit" presetSubtype="0" fill="hold" grpId="1" nodeType="afterEffect">
                                  <p:stCondLst>
                                    <p:cond delay="0"/>
                                  </p:stCondLst>
                                  <p:childTnLst>
                                    <p:set>
                                      <p:cBhvr>
                                        <p:cTn id="211" dur="1" fill="hold">
                                          <p:stCondLst>
                                            <p:cond delay="0"/>
                                          </p:stCondLst>
                                        </p:cTn>
                                        <p:tgtEl>
                                          <p:spTgt spid="117"/>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5"/>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22" presetClass="entr" presetSubtype="2" fill="hold" grpId="0" nodeType="clickEffect">
                                  <p:stCondLst>
                                    <p:cond delay="0"/>
                                  </p:stCondLst>
                                  <p:childTnLst>
                                    <p:set>
                                      <p:cBhvr>
                                        <p:cTn id="217" dur="1" fill="hold">
                                          <p:stCondLst>
                                            <p:cond delay="0"/>
                                          </p:stCondLst>
                                        </p:cTn>
                                        <p:tgtEl>
                                          <p:spTgt spid="7"/>
                                        </p:tgtEl>
                                        <p:attrNameLst>
                                          <p:attrName>style.visibility</p:attrName>
                                        </p:attrNameLst>
                                      </p:cBhvr>
                                      <p:to>
                                        <p:strVal val="visible"/>
                                      </p:to>
                                    </p:set>
                                    <p:animEffect transition="in" filter="wipe(right)">
                                      <p:cBhvr>
                                        <p:cTn id="218" dur="1000"/>
                                        <p:tgtEl>
                                          <p:spTgt spid="7"/>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nodeType="clickEffect">
                                  <p:stCondLst>
                                    <p:cond delay="0"/>
                                  </p:stCondLst>
                                  <p:childTnLst>
                                    <p:set>
                                      <p:cBhvr>
                                        <p:cTn id="222" dur="1" fill="hold">
                                          <p:stCondLst>
                                            <p:cond delay="0"/>
                                          </p:stCondLst>
                                        </p:cTn>
                                        <p:tgtEl>
                                          <p:spTgt spid="113"/>
                                        </p:tgtEl>
                                        <p:attrNameLst>
                                          <p:attrName>style.visibility</p:attrName>
                                        </p:attrNameLst>
                                      </p:cBhvr>
                                      <p:to>
                                        <p:strVal val="visible"/>
                                      </p:to>
                                    </p:set>
                                    <p:animEffect transition="in" filter="wipe(left)">
                                      <p:cBhvr>
                                        <p:cTn id="223" dur="500"/>
                                        <p:tgtEl>
                                          <p:spTgt spid="113"/>
                                        </p:tgtEl>
                                      </p:cBhvr>
                                    </p:animEffect>
                                  </p:childTnLst>
                                </p:cTn>
                              </p:par>
                            </p:childTnLst>
                          </p:cTn>
                        </p:par>
                        <p:par>
                          <p:cTn id="224" fill="hold">
                            <p:stCondLst>
                              <p:cond delay="500"/>
                            </p:stCondLst>
                            <p:childTnLst>
                              <p:par>
                                <p:cTn id="225" presetID="1" presetClass="exit" presetSubtype="0" fill="hold" grpId="1" nodeType="afterEffect">
                                  <p:stCondLst>
                                    <p:cond delay="0"/>
                                  </p:stCondLst>
                                  <p:childTnLst>
                                    <p:set>
                                      <p:cBhvr>
                                        <p:cTn id="226" dur="1" fill="hold">
                                          <p:stCondLst>
                                            <p:cond delay="0"/>
                                          </p:stCondLst>
                                        </p:cTn>
                                        <p:tgtEl>
                                          <p:spTgt spid="7"/>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112"/>
                                        </p:tgtEl>
                                        <p:attrNameLst>
                                          <p:attrName>style.visibility</p:attrName>
                                        </p:attrNameLst>
                                      </p:cBhvr>
                                      <p:to>
                                        <p:strVal val="visible"/>
                                      </p:to>
                                    </p:set>
                                    <p:animEffect transition="in" filter="wipe(left)">
                                      <p:cBhvr>
                                        <p:cTn id="231" dur="1000"/>
                                        <p:tgtEl>
                                          <p:spTgt spid="112"/>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127"/>
                                        </p:tgtEl>
                                        <p:attrNameLst>
                                          <p:attrName>style.visibility</p:attrName>
                                        </p:attrNameLst>
                                      </p:cBhvr>
                                      <p:to>
                                        <p:strVal val="visible"/>
                                      </p:to>
                                    </p:set>
                                    <p:animEffect transition="in" filter="wipe(left)">
                                      <p:cBhvr>
                                        <p:cTn id="236" dur="1000"/>
                                        <p:tgtEl>
                                          <p:spTgt spid="127"/>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4" fill="hold" grpId="0" nodeType="clickEffect">
                                  <p:stCondLst>
                                    <p:cond delay="0"/>
                                  </p:stCondLst>
                                  <p:childTnLst>
                                    <p:set>
                                      <p:cBhvr>
                                        <p:cTn id="240" dur="1" fill="hold">
                                          <p:stCondLst>
                                            <p:cond delay="0"/>
                                          </p:stCondLst>
                                        </p:cTn>
                                        <p:tgtEl>
                                          <p:spTgt spid="42"/>
                                        </p:tgtEl>
                                        <p:attrNameLst>
                                          <p:attrName>style.visibility</p:attrName>
                                        </p:attrNameLst>
                                      </p:cBhvr>
                                      <p:to>
                                        <p:strVal val="visible"/>
                                      </p:to>
                                    </p:set>
                                    <p:animEffect transition="in" filter="wipe(down)">
                                      <p:cBhvr>
                                        <p:cTn id="241" dur="1000"/>
                                        <p:tgtEl>
                                          <p:spTgt spid="42"/>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43"/>
                                        </p:tgtEl>
                                        <p:attrNameLst>
                                          <p:attrName>style.visibility</p:attrName>
                                        </p:attrNameLst>
                                      </p:cBhvr>
                                      <p:to>
                                        <p:strVal val="visible"/>
                                      </p:to>
                                    </p:set>
                                    <p:animEffect transition="in" filter="wipe(down)">
                                      <p:cBhvr>
                                        <p:cTn id="244" dur="1000"/>
                                        <p:tgtEl>
                                          <p:spTgt spid="43"/>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114"/>
                                        </p:tgtEl>
                                        <p:attrNameLst>
                                          <p:attrName>style.visibility</p:attrName>
                                        </p:attrNameLst>
                                      </p:cBhvr>
                                      <p:to>
                                        <p:strVal val="visible"/>
                                      </p:to>
                                    </p:set>
                                    <p:animEffect transition="in" filter="wipe(left)">
                                      <p:cBhvr>
                                        <p:cTn id="249" dur="1000"/>
                                        <p:tgtEl>
                                          <p:spTgt spid="114"/>
                                        </p:tgtEl>
                                      </p:cBhvr>
                                    </p:animEffect>
                                  </p:childTnLst>
                                </p:cTn>
                              </p:par>
                              <p:par>
                                <p:cTn id="250" presetID="22" presetClass="entr" presetSubtype="8" fill="hold" grpId="0" nodeType="withEffect">
                                  <p:stCondLst>
                                    <p:cond delay="0"/>
                                  </p:stCondLst>
                                  <p:childTnLst>
                                    <p:set>
                                      <p:cBhvr>
                                        <p:cTn id="251" dur="1" fill="hold">
                                          <p:stCondLst>
                                            <p:cond delay="0"/>
                                          </p:stCondLst>
                                        </p:cTn>
                                        <p:tgtEl>
                                          <p:spTgt spid="3"/>
                                        </p:tgtEl>
                                        <p:attrNameLst>
                                          <p:attrName>style.visibility</p:attrName>
                                        </p:attrNameLst>
                                      </p:cBhvr>
                                      <p:to>
                                        <p:strVal val="visible"/>
                                      </p:to>
                                    </p:set>
                                    <p:animEffect transition="in" filter="wipe(left)">
                                      <p:cBhvr>
                                        <p:cTn id="252" dur="1000"/>
                                        <p:tgtEl>
                                          <p:spTgt spid="3"/>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4" fill="hold" grpId="0" nodeType="clickEffect">
                                  <p:stCondLst>
                                    <p:cond delay="0"/>
                                  </p:stCondLst>
                                  <p:childTnLst>
                                    <p:set>
                                      <p:cBhvr>
                                        <p:cTn id="256" dur="1" fill="hold">
                                          <p:stCondLst>
                                            <p:cond delay="0"/>
                                          </p:stCondLst>
                                        </p:cTn>
                                        <p:tgtEl>
                                          <p:spTgt spid="115"/>
                                        </p:tgtEl>
                                        <p:attrNameLst>
                                          <p:attrName>style.visibility</p:attrName>
                                        </p:attrNameLst>
                                      </p:cBhvr>
                                      <p:to>
                                        <p:strVal val="visible"/>
                                      </p:to>
                                    </p:set>
                                    <p:animEffect transition="in" filter="wipe(down)">
                                      <p:cBhvr>
                                        <p:cTn id="257" dur="1000"/>
                                        <p:tgtEl>
                                          <p:spTgt spid="115"/>
                                        </p:tgtEl>
                                      </p:cBhvr>
                                    </p:animEffect>
                                  </p:childTnLst>
                                </p:cTn>
                              </p:par>
                              <p:par>
                                <p:cTn id="258" presetID="22" presetClass="entr" presetSubtype="4" fill="hold" grpId="0" nodeType="withEffect">
                                  <p:stCondLst>
                                    <p:cond delay="0"/>
                                  </p:stCondLst>
                                  <p:childTnLst>
                                    <p:set>
                                      <p:cBhvr>
                                        <p:cTn id="259" dur="1" fill="hold">
                                          <p:stCondLst>
                                            <p:cond delay="0"/>
                                          </p:stCondLst>
                                        </p:cTn>
                                        <p:tgtEl>
                                          <p:spTgt spid="116"/>
                                        </p:tgtEl>
                                        <p:attrNameLst>
                                          <p:attrName>style.visibility</p:attrName>
                                        </p:attrNameLst>
                                      </p:cBhvr>
                                      <p:to>
                                        <p:strVal val="visible"/>
                                      </p:to>
                                    </p:set>
                                    <p:animEffect transition="in" filter="wipe(down)">
                                      <p:cBhvr>
                                        <p:cTn id="260" dur="1000"/>
                                        <p:tgtEl>
                                          <p:spTgt spid="116"/>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28"/>
                                        </p:tgtEl>
                                        <p:attrNameLst>
                                          <p:attrName>style.visibility</p:attrName>
                                        </p:attrNameLst>
                                      </p:cBhvr>
                                      <p:to>
                                        <p:strVal val="visible"/>
                                      </p:to>
                                    </p:set>
                                    <p:animEffect transition="in" filter="dissolve">
                                      <p:cBhvr>
                                        <p:cTn id="263" dur="1000"/>
                                        <p:tgtEl>
                                          <p:spTgt spid="128"/>
                                        </p:tgtEl>
                                      </p:cBhvr>
                                    </p:animEffect>
                                  </p:childTnLst>
                                </p:cTn>
                              </p:par>
                              <p:par>
                                <p:cTn id="264" presetID="1" presetClass="exit" presetSubtype="0" fill="hold" grpId="1" nodeType="withEffect">
                                  <p:stCondLst>
                                    <p:cond delay="0"/>
                                  </p:stCondLst>
                                  <p:childTnLst>
                                    <p:set>
                                      <p:cBhvr>
                                        <p:cTn id="265" dur="1" fill="hold">
                                          <p:stCondLst>
                                            <p:cond delay="0"/>
                                          </p:stCondLst>
                                        </p:cTn>
                                        <p:tgtEl>
                                          <p:spTgt spid="128"/>
                                        </p:tgtEl>
                                        <p:attrNameLst>
                                          <p:attrName>style.visibility</p:attrName>
                                        </p:attrNameLst>
                                      </p:cBhvr>
                                      <p:to>
                                        <p:strVal val="hidden"/>
                                      </p:to>
                                    </p:set>
                                  </p:childTnLst>
                                </p:cTn>
                              </p:par>
                              <p:par>
                                <p:cTn id="266" presetID="9" presetClass="entr" presetSubtype="0" fill="hold" grpId="0" nodeType="withEffect">
                                  <p:stCondLst>
                                    <p:cond delay="0"/>
                                  </p:stCondLst>
                                  <p:childTnLst>
                                    <p:set>
                                      <p:cBhvr>
                                        <p:cTn id="267" dur="1" fill="hold">
                                          <p:stCondLst>
                                            <p:cond delay="0"/>
                                          </p:stCondLst>
                                        </p:cTn>
                                        <p:tgtEl>
                                          <p:spTgt spid="129"/>
                                        </p:tgtEl>
                                        <p:attrNameLst>
                                          <p:attrName>style.visibility</p:attrName>
                                        </p:attrNameLst>
                                      </p:cBhvr>
                                      <p:to>
                                        <p:strVal val="visible"/>
                                      </p:to>
                                    </p:set>
                                    <p:animEffect transition="in" filter="dissolve">
                                      <p:cBhvr>
                                        <p:cTn id="268" dur="1000"/>
                                        <p:tgtEl>
                                          <p:spTgt spid="129"/>
                                        </p:tgtEl>
                                      </p:cBhvr>
                                    </p:animEffect>
                                  </p:childTnLst>
                                </p:cTn>
                              </p:par>
                              <p:par>
                                <p:cTn id="269" presetID="1" presetClass="exit" presetSubtype="0" fill="hold" grpId="1" nodeType="withEffect">
                                  <p:stCondLst>
                                    <p:cond delay="0"/>
                                  </p:stCondLst>
                                  <p:childTnLst>
                                    <p:set>
                                      <p:cBhvr>
                                        <p:cTn id="270" dur="1" fill="hold">
                                          <p:stCondLst>
                                            <p:cond delay="0"/>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5" grpId="0" animBg="1"/>
      <p:bldP spid="5" grpId="1" animBg="1"/>
      <p:bldP spid="6" grpId="0" animBg="1"/>
      <p:bldP spid="6" grpId="1" animBg="1"/>
      <p:bldP spid="7" grpId="0" animBg="1"/>
      <p:bldP spid="7" grpId="1" animBg="1"/>
      <p:bldP spid="32" grpId="0" animBg="1"/>
      <p:bldP spid="33" grpId="0" animBg="1"/>
      <p:bldP spid="34" grpId="0" animBg="1"/>
      <p:bldP spid="42" grpId="0" animBg="1"/>
      <p:bldP spid="43" grpId="0" animBg="1"/>
      <p:bldP spid="47" grpId="0" animBg="1"/>
      <p:bldP spid="47" grpId="1" animBg="1"/>
      <p:bldP spid="48" grpId="0" animBg="1"/>
      <p:bldP spid="48" grpId="1" animBg="1"/>
      <p:bldP spid="50" grpId="0" animBg="1"/>
      <p:bldP spid="50" grpId="1" animBg="1"/>
      <p:bldP spid="51" grpId="0" animBg="1"/>
      <p:bldP spid="51" grpId="1" animBg="1"/>
      <p:bldP spid="52" grpId="0" animBg="1"/>
      <p:bldP spid="52" grpId="1" animBg="1"/>
      <p:bldP spid="53" grpId="0" animBg="1"/>
      <p:bldP spid="53" grpId="1" animBg="1"/>
      <p:bldP spid="79" grpId="0" animBg="1"/>
      <p:bldP spid="79"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4" grpId="0" animBg="1"/>
      <p:bldP spid="115" grpId="0" animBg="1"/>
      <p:bldP spid="116" grpId="0" animBg="1"/>
      <p:bldP spid="117" grpId="0" animBg="1"/>
      <p:bldP spid="117" grpId="1" animBg="1"/>
      <p:bldP spid="118" grpId="0" animBg="1"/>
      <p:bldP spid="118" grpId="1" animBg="1"/>
      <p:bldP spid="119" grpId="0" animBg="1"/>
      <p:bldP spid="119" grpId="1" animBg="1"/>
      <p:bldP spid="124" grpId="0"/>
      <p:bldP spid="125" grpId="0"/>
      <p:bldP spid="126" grpId="0"/>
      <p:bldP spid="127" grpId="0"/>
      <p:bldP spid="128" grpId="0" animBg="1"/>
      <p:bldP spid="128" grpId="1" animBg="1"/>
      <p:bldP spid="129" grpId="0" animBg="1"/>
      <p:bldP spid="129"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1390651" y="3925888"/>
            <a:ext cx="8977314"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indent="-449263">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dirty="0">
                <a:solidFill>
                  <a:schemeClr val="hlink"/>
                </a:solidFill>
                <a:latin typeface="华文细黑" panose="02010600040101010101" pitchFamily="2" charset="-122"/>
                <a:ea typeface="华文细黑" panose="02010600040101010101" pitchFamily="2" charset="-122"/>
              </a:rPr>
              <a:t>选择辅助平面的原则</a:t>
            </a:r>
            <a:r>
              <a:rPr lang="zh-CN" altLang="en-US" dirty="0">
                <a:latin typeface="华文细黑" panose="02010600040101010101" pitchFamily="2" charset="-122"/>
                <a:ea typeface="华文细黑" panose="02010600040101010101" pitchFamily="2" charset="-122"/>
              </a:rPr>
              <a:t>：</a:t>
            </a:r>
          </a:p>
          <a:p>
            <a:pPr>
              <a:lnSpc>
                <a:spcPct val="120000"/>
              </a:lnSpc>
            </a:pPr>
            <a:r>
              <a:rPr lang="zh-CN" altLang="en-US" dirty="0">
                <a:latin typeface="华文细黑" panose="02010600040101010101" pitchFamily="2" charset="-122"/>
                <a:ea typeface="华文细黑" panose="02010600040101010101" pitchFamily="2" charset="-122"/>
              </a:rPr>
              <a:t>⑴ 所选辅助平面与两曲面立体表面的辅助截交线的投影应是简单易画的</a:t>
            </a:r>
            <a:r>
              <a:rPr lang="zh-CN" altLang="en-US" dirty="0">
                <a:solidFill>
                  <a:srgbClr val="C00000"/>
                </a:solidFill>
                <a:latin typeface="华文细黑" panose="02010600040101010101" pitchFamily="2" charset="-122"/>
                <a:ea typeface="华文细黑" panose="02010600040101010101" pitchFamily="2" charset="-122"/>
              </a:rPr>
              <a:t>直线</a:t>
            </a:r>
            <a:r>
              <a:rPr lang="zh-CN" altLang="en-US" dirty="0">
                <a:latin typeface="华文细黑" panose="02010600040101010101" pitchFamily="2" charset="-122"/>
                <a:ea typeface="华文细黑" panose="02010600040101010101" pitchFamily="2" charset="-122"/>
              </a:rPr>
              <a:t>或</a:t>
            </a:r>
            <a:r>
              <a:rPr lang="zh-CN" altLang="en-US" dirty="0">
                <a:solidFill>
                  <a:srgbClr val="C00000"/>
                </a:solidFill>
                <a:latin typeface="华文细黑" panose="02010600040101010101" pitchFamily="2" charset="-122"/>
                <a:ea typeface="华文细黑" panose="02010600040101010101" pitchFamily="2" charset="-122"/>
              </a:rPr>
              <a:t>圆</a:t>
            </a:r>
            <a:r>
              <a:rPr lang="zh-CN" altLang="en-US" dirty="0">
                <a:latin typeface="华文细黑" panose="02010600040101010101" pitchFamily="2" charset="-122"/>
                <a:ea typeface="华文细黑" panose="02010600040101010101" pitchFamily="2" charset="-122"/>
              </a:rPr>
              <a:t>。常选用特殊位置平面作为辅面。</a:t>
            </a:r>
          </a:p>
          <a:p>
            <a:pPr>
              <a:lnSpc>
                <a:spcPct val="120000"/>
              </a:lnSpc>
            </a:pPr>
            <a:r>
              <a:rPr lang="zh-CN" altLang="en-US" dirty="0">
                <a:solidFill>
                  <a:srgbClr val="003300"/>
                </a:solidFill>
                <a:latin typeface="华文细黑" panose="02010600040101010101" pitchFamily="2" charset="-122"/>
                <a:ea typeface="华文细黑" panose="02010600040101010101" pitchFamily="2" charset="-122"/>
              </a:rPr>
              <a:t>⑵ 辅助平面应位于两曲面立体的</a:t>
            </a:r>
            <a:r>
              <a:rPr lang="zh-CN" altLang="en-US" dirty="0">
                <a:solidFill>
                  <a:srgbClr val="FF0000"/>
                </a:solidFill>
                <a:latin typeface="华文细黑" panose="02010600040101010101" pitchFamily="2" charset="-122"/>
                <a:ea typeface="华文细黑" panose="02010600040101010101" pitchFamily="2" charset="-122"/>
              </a:rPr>
              <a:t>共有区域内</a:t>
            </a:r>
            <a:r>
              <a:rPr lang="zh-CN" altLang="en-US" dirty="0">
                <a:solidFill>
                  <a:srgbClr val="003300"/>
                </a:solidFill>
                <a:latin typeface="华文细黑" panose="02010600040101010101" pitchFamily="2" charset="-122"/>
                <a:ea typeface="华文细黑" panose="02010600040101010101" pitchFamily="2" charset="-122"/>
              </a:rPr>
              <a:t>，否则得不到共有点。</a:t>
            </a:r>
          </a:p>
        </p:txBody>
      </p:sp>
      <p:sp>
        <p:nvSpPr>
          <p:cNvPr id="3" name="Rectangle 12"/>
          <p:cNvSpPr txBox="1">
            <a:spLocks noChangeArrowheads="1"/>
          </p:cNvSpPr>
          <p:nvPr/>
        </p:nvSpPr>
        <p:spPr>
          <a:xfrm>
            <a:off x="811214" y="370682"/>
            <a:ext cx="6781800" cy="5715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rgbClr val="FF6666"/>
                </a:solidFill>
                <a:latin typeface="华文细黑" panose="02010600040101010101" pitchFamily="2" charset="-122"/>
                <a:ea typeface="华文细黑" panose="02010600040101010101" pitchFamily="2" charset="-122"/>
              </a:rPr>
              <a:t>2. </a:t>
            </a:r>
            <a:r>
              <a:rPr lang="zh-CN" altLang="en-US" sz="3200" b="1" dirty="0">
                <a:solidFill>
                  <a:srgbClr val="FF6666"/>
                </a:solidFill>
                <a:latin typeface="华文细黑" panose="02010600040101010101" pitchFamily="2" charset="-122"/>
                <a:ea typeface="华文细黑" panose="02010600040101010101" pitchFamily="2" charset="-122"/>
              </a:rPr>
              <a:t>利用辅助平面法求相贯线</a:t>
            </a:r>
          </a:p>
        </p:txBody>
      </p:sp>
      <p:grpSp>
        <p:nvGrpSpPr>
          <p:cNvPr id="4" name="Group 14"/>
          <p:cNvGrpSpPr>
            <a:grpSpLocks/>
          </p:cNvGrpSpPr>
          <p:nvPr/>
        </p:nvGrpSpPr>
        <p:grpSpPr bwMode="auto">
          <a:xfrm>
            <a:off x="4838700" y="2149475"/>
            <a:ext cx="2457450" cy="1619250"/>
            <a:chOff x="1952" y="1218"/>
            <a:chExt cx="1548" cy="1020"/>
          </a:xfrm>
        </p:grpSpPr>
        <p:pic>
          <p:nvPicPr>
            <p:cNvPr id="5" name="Picture 1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52" y="1218"/>
              <a:ext cx="1548" cy="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16"/>
            <p:cNvSpPr>
              <a:spLocks noChangeArrowheads="1"/>
            </p:cNvSpPr>
            <p:nvPr/>
          </p:nvSpPr>
          <p:spPr bwMode="auto">
            <a:xfrm>
              <a:off x="2475" y="1464"/>
              <a:ext cx="438" cy="243"/>
            </a:xfrm>
            <a:custGeom>
              <a:avLst/>
              <a:gdLst>
                <a:gd name="T0" fmla="*/ 3 w 438"/>
                <a:gd name="T1" fmla="*/ 0 h 243"/>
                <a:gd name="T2" fmla="*/ 0 w 438"/>
                <a:gd name="T3" fmla="*/ 54 h 243"/>
                <a:gd name="T4" fmla="*/ 24 w 438"/>
                <a:gd name="T5" fmla="*/ 108 h 243"/>
                <a:gd name="T6" fmla="*/ 72 w 438"/>
                <a:gd name="T7" fmla="*/ 162 h 243"/>
                <a:gd name="T8" fmla="*/ 120 w 438"/>
                <a:gd name="T9" fmla="*/ 186 h 243"/>
                <a:gd name="T10" fmla="*/ 165 w 438"/>
                <a:gd name="T11" fmla="*/ 210 h 243"/>
                <a:gd name="T12" fmla="*/ 204 w 438"/>
                <a:gd name="T13" fmla="*/ 222 h 243"/>
                <a:gd name="T14" fmla="*/ 252 w 438"/>
                <a:gd name="T15" fmla="*/ 234 h 243"/>
                <a:gd name="T16" fmla="*/ 321 w 438"/>
                <a:gd name="T17" fmla="*/ 240 h 243"/>
                <a:gd name="T18" fmla="*/ 360 w 438"/>
                <a:gd name="T19" fmla="*/ 243 h 243"/>
                <a:gd name="T20" fmla="*/ 420 w 438"/>
                <a:gd name="T21" fmla="*/ 240 h 243"/>
                <a:gd name="T22" fmla="*/ 438 w 438"/>
                <a:gd name="T23" fmla="*/ 23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43">
                  <a:moveTo>
                    <a:pt x="3" y="0"/>
                  </a:moveTo>
                  <a:lnTo>
                    <a:pt x="0" y="54"/>
                  </a:lnTo>
                  <a:lnTo>
                    <a:pt x="24" y="108"/>
                  </a:lnTo>
                  <a:lnTo>
                    <a:pt x="72" y="162"/>
                  </a:lnTo>
                  <a:lnTo>
                    <a:pt x="120" y="186"/>
                  </a:lnTo>
                  <a:lnTo>
                    <a:pt x="165" y="210"/>
                  </a:lnTo>
                  <a:lnTo>
                    <a:pt x="204" y="222"/>
                  </a:lnTo>
                  <a:lnTo>
                    <a:pt x="252" y="234"/>
                  </a:lnTo>
                  <a:lnTo>
                    <a:pt x="321" y="240"/>
                  </a:lnTo>
                  <a:lnTo>
                    <a:pt x="360" y="243"/>
                  </a:lnTo>
                  <a:lnTo>
                    <a:pt x="420" y="240"/>
                  </a:lnTo>
                  <a:lnTo>
                    <a:pt x="438" y="237"/>
                  </a:lnTo>
                </a:path>
              </a:pathLst>
            </a:custGeom>
            <a:noFill/>
            <a:ln w="12700">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 name="Oval 17"/>
            <p:cNvSpPr>
              <a:spLocks noChangeAspect="1" noChangeArrowheads="1"/>
            </p:cNvSpPr>
            <p:nvPr/>
          </p:nvSpPr>
          <p:spPr bwMode="auto">
            <a:xfrm>
              <a:off x="2448" y="1441"/>
              <a:ext cx="57" cy="57"/>
            </a:xfrm>
            <a:prstGeom prst="ellipse">
              <a:avLst/>
            </a:prstGeom>
            <a:solidFill>
              <a:schemeClr val="bg1"/>
            </a:solidFill>
            <a:ln w="19050">
              <a:solidFill>
                <a:schemeClr val="bg2"/>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 name="Oval 18"/>
            <p:cNvSpPr>
              <a:spLocks noChangeAspect="1" noChangeArrowheads="1"/>
            </p:cNvSpPr>
            <p:nvPr/>
          </p:nvSpPr>
          <p:spPr bwMode="auto">
            <a:xfrm>
              <a:off x="2879" y="1674"/>
              <a:ext cx="57" cy="57"/>
            </a:xfrm>
            <a:prstGeom prst="ellipse">
              <a:avLst/>
            </a:prstGeom>
            <a:solidFill>
              <a:schemeClr val="bg1"/>
            </a:solidFill>
            <a:ln w="19050">
              <a:solidFill>
                <a:schemeClr val="bg2"/>
              </a:solidFill>
              <a:round/>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9" name="Freeform 19"/>
          <p:cNvSpPr>
            <a:spLocks noChangeArrowheads="1"/>
          </p:cNvSpPr>
          <p:nvPr/>
        </p:nvSpPr>
        <p:spPr bwMode="auto">
          <a:xfrm>
            <a:off x="4202114" y="1646239"/>
            <a:ext cx="3495675" cy="2109787"/>
          </a:xfrm>
          <a:custGeom>
            <a:avLst/>
            <a:gdLst>
              <a:gd name="T0" fmla="*/ 0 w 2202"/>
              <a:gd name="T1" fmla="*/ 817 h 1329"/>
              <a:gd name="T2" fmla="*/ 1252 w 2202"/>
              <a:gd name="T3" fmla="*/ 0 h 1329"/>
              <a:gd name="T4" fmla="*/ 2202 w 2202"/>
              <a:gd name="T5" fmla="*/ 535 h 1329"/>
              <a:gd name="T6" fmla="*/ 914 w 2202"/>
              <a:gd name="T7" fmla="*/ 1329 h 1329"/>
              <a:gd name="T8" fmla="*/ 0 w 2202"/>
              <a:gd name="T9" fmla="*/ 817 h 1329"/>
            </a:gdLst>
            <a:ahLst/>
            <a:cxnLst>
              <a:cxn ang="0">
                <a:pos x="T0" y="T1"/>
              </a:cxn>
              <a:cxn ang="0">
                <a:pos x="T2" y="T3"/>
              </a:cxn>
              <a:cxn ang="0">
                <a:pos x="T4" y="T5"/>
              </a:cxn>
              <a:cxn ang="0">
                <a:pos x="T6" y="T7"/>
              </a:cxn>
              <a:cxn ang="0">
                <a:pos x="T8" y="T9"/>
              </a:cxn>
            </a:cxnLst>
            <a:rect l="0" t="0" r="r" b="b"/>
            <a:pathLst>
              <a:path w="2202" h="1329">
                <a:moveTo>
                  <a:pt x="0" y="817"/>
                </a:moveTo>
                <a:lnTo>
                  <a:pt x="1252" y="0"/>
                </a:lnTo>
                <a:lnTo>
                  <a:pt x="2202" y="535"/>
                </a:lnTo>
                <a:lnTo>
                  <a:pt x="914" y="1329"/>
                </a:lnTo>
                <a:lnTo>
                  <a:pt x="0" y="817"/>
                </a:lnTo>
                <a:close/>
              </a:path>
            </a:pathLst>
          </a:custGeom>
          <a:solidFill>
            <a:srgbClr val="0066FF">
              <a:alpha val="36862"/>
            </a:srgbClr>
          </a:solidFill>
          <a:ln w="9525">
            <a:solidFill>
              <a:schemeClr val="accent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pic>
        <p:nvPicPr>
          <p:cNvPr id="10" name="Picture 2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38613" y="809625"/>
            <a:ext cx="20193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7111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192838" y="2093913"/>
            <a:ext cx="1077912" cy="1827212"/>
            <a:chOff x="2941" y="1487"/>
            <a:chExt cx="679" cy="1151"/>
          </a:xfrm>
        </p:grpSpPr>
        <p:sp>
          <p:nvSpPr>
            <p:cNvPr id="3" name="Freeform 3"/>
            <p:cNvSpPr>
              <a:spLocks noChangeArrowheads="1"/>
            </p:cNvSpPr>
            <p:nvPr/>
          </p:nvSpPr>
          <p:spPr bwMode="auto">
            <a:xfrm>
              <a:off x="2941" y="1487"/>
              <a:ext cx="1" cy="778"/>
            </a:xfrm>
            <a:custGeom>
              <a:avLst/>
              <a:gdLst>
                <a:gd name="T0" fmla="*/ 0 w 1"/>
                <a:gd name="T1" fmla="*/ 0 h 3893"/>
                <a:gd name="T2" fmla="*/ 0 w 1"/>
                <a:gd name="T3" fmla="*/ 3893 h 3893"/>
                <a:gd name="T4" fmla="*/ 1 w 1"/>
                <a:gd name="T5" fmla="*/ 3893 h 3893"/>
              </a:gdLst>
              <a:ahLst/>
              <a:cxnLst>
                <a:cxn ang="0">
                  <a:pos x="T0" y="T1"/>
                </a:cxn>
                <a:cxn ang="0">
                  <a:pos x="T2" y="T3"/>
                </a:cxn>
                <a:cxn ang="0">
                  <a:pos x="T4" y="T5"/>
                </a:cxn>
              </a:cxnLst>
              <a:rect l="0" t="0" r="r" b="b"/>
              <a:pathLst>
                <a:path w="1" h="3893">
                  <a:moveTo>
                    <a:pt x="0" y="0"/>
                  </a:moveTo>
                  <a:lnTo>
                    <a:pt x="0" y="3893"/>
                  </a:lnTo>
                  <a:lnTo>
                    <a:pt x="1" y="389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 name="Freeform 4"/>
            <p:cNvSpPr>
              <a:spLocks noChangeArrowheads="1"/>
            </p:cNvSpPr>
            <p:nvPr/>
          </p:nvSpPr>
          <p:spPr bwMode="auto">
            <a:xfrm>
              <a:off x="3619" y="1487"/>
              <a:ext cx="1" cy="778"/>
            </a:xfrm>
            <a:custGeom>
              <a:avLst/>
              <a:gdLst>
                <a:gd name="T0" fmla="*/ 0 w 1"/>
                <a:gd name="T1" fmla="*/ 0 h 3893"/>
                <a:gd name="T2" fmla="*/ 0 w 1"/>
                <a:gd name="T3" fmla="*/ 3893 h 3893"/>
                <a:gd name="T4" fmla="*/ 1 w 1"/>
                <a:gd name="T5" fmla="*/ 3893 h 3893"/>
              </a:gdLst>
              <a:ahLst/>
              <a:cxnLst>
                <a:cxn ang="0">
                  <a:pos x="T0" y="T1"/>
                </a:cxn>
                <a:cxn ang="0">
                  <a:pos x="T2" y="T3"/>
                </a:cxn>
                <a:cxn ang="0">
                  <a:pos x="T4" y="T5"/>
                </a:cxn>
              </a:cxnLst>
              <a:rect l="0" t="0" r="r" b="b"/>
              <a:pathLst>
                <a:path w="1" h="3893">
                  <a:moveTo>
                    <a:pt x="0" y="0"/>
                  </a:moveTo>
                  <a:lnTo>
                    <a:pt x="0" y="3893"/>
                  </a:lnTo>
                  <a:lnTo>
                    <a:pt x="1" y="389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 name="Freeform 5"/>
            <p:cNvSpPr>
              <a:spLocks noChangeArrowheads="1"/>
            </p:cNvSpPr>
            <p:nvPr/>
          </p:nvSpPr>
          <p:spPr bwMode="auto">
            <a:xfrm>
              <a:off x="2941" y="2315"/>
              <a:ext cx="1" cy="323"/>
            </a:xfrm>
            <a:custGeom>
              <a:avLst/>
              <a:gdLst>
                <a:gd name="T0" fmla="*/ 0 w 1"/>
                <a:gd name="T1" fmla="*/ 0 h 1614"/>
                <a:gd name="T2" fmla="*/ 0 w 1"/>
                <a:gd name="T3" fmla="*/ 1614 h 1614"/>
                <a:gd name="T4" fmla="*/ 1 w 1"/>
                <a:gd name="T5" fmla="*/ 1614 h 1614"/>
              </a:gdLst>
              <a:ahLst/>
              <a:cxnLst>
                <a:cxn ang="0">
                  <a:pos x="T0" y="T1"/>
                </a:cxn>
                <a:cxn ang="0">
                  <a:pos x="T2" y="T3"/>
                </a:cxn>
                <a:cxn ang="0">
                  <a:pos x="T4" y="T5"/>
                </a:cxn>
              </a:cxnLst>
              <a:rect l="0" t="0" r="r" b="b"/>
              <a:pathLst>
                <a:path w="1" h="1614">
                  <a:moveTo>
                    <a:pt x="0" y="0"/>
                  </a:moveTo>
                  <a:lnTo>
                    <a:pt x="0" y="1614"/>
                  </a:lnTo>
                  <a:lnTo>
                    <a:pt x="1" y="161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 name="Freeform 6"/>
            <p:cNvSpPr>
              <a:spLocks noChangeArrowheads="1"/>
            </p:cNvSpPr>
            <p:nvPr/>
          </p:nvSpPr>
          <p:spPr bwMode="auto">
            <a:xfrm>
              <a:off x="3280" y="2408"/>
              <a:ext cx="1" cy="230"/>
            </a:xfrm>
            <a:custGeom>
              <a:avLst/>
              <a:gdLst>
                <a:gd name="T0" fmla="*/ 0 w 1"/>
                <a:gd name="T1" fmla="*/ 0 h 1148"/>
                <a:gd name="T2" fmla="*/ 0 w 1"/>
                <a:gd name="T3" fmla="*/ 1148 h 1148"/>
                <a:gd name="T4" fmla="*/ 1 w 1"/>
                <a:gd name="T5" fmla="*/ 1148 h 1148"/>
              </a:gdLst>
              <a:ahLst/>
              <a:cxnLst>
                <a:cxn ang="0">
                  <a:pos x="T0" y="T1"/>
                </a:cxn>
                <a:cxn ang="0">
                  <a:pos x="T2" y="T3"/>
                </a:cxn>
                <a:cxn ang="0">
                  <a:pos x="T4" y="T5"/>
                </a:cxn>
              </a:cxnLst>
              <a:rect l="0" t="0" r="r" b="b"/>
              <a:pathLst>
                <a:path w="1" h="1148">
                  <a:moveTo>
                    <a:pt x="0" y="0"/>
                  </a:moveTo>
                  <a:lnTo>
                    <a:pt x="0" y="1148"/>
                  </a:lnTo>
                  <a:lnTo>
                    <a:pt x="1" y="114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 name="Freeform 7"/>
            <p:cNvSpPr>
              <a:spLocks noChangeArrowheads="1"/>
            </p:cNvSpPr>
            <p:nvPr/>
          </p:nvSpPr>
          <p:spPr bwMode="auto">
            <a:xfrm>
              <a:off x="3021" y="2537"/>
              <a:ext cx="179" cy="2"/>
            </a:xfrm>
            <a:custGeom>
              <a:avLst/>
              <a:gdLst>
                <a:gd name="T0" fmla="*/ 0 w 893"/>
                <a:gd name="T1" fmla="*/ 0 h 2"/>
                <a:gd name="T2" fmla="*/ 892 w 893"/>
                <a:gd name="T3" fmla="*/ 0 h 2"/>
                <a:gd name="T4" fmla="*/ 893 w 893"/>
                <a:gd name="T5" fmla="*/ 0 h 2"/>
              </a:gdLst>
              <a:ahLst/>
              <a:cxnLst>
                <a:cxn ang="0">
                  <a:pos x="T0" y="T1"/>
                </a:cxn>
                <a:cxn ang="0">
                  <a:pos x="T2" y="T3"/>
                </a:cxn>
                <a:cxn ang="0">
                  <a:pos x="T4" y="T5"/>
                </a:cxn>
              </a:cxnLst>
              <a:rect l="0" t="0" r="r" b="b"/>
              <a:pathLst>
                <a:path w="893" h="2">
                  <a:moveTo>
                    <a:pt x="0" y="0"/>
                  </a:moveTo>
                  <a:lnTo>
                    <a:pt x="892" y="0"/>
                  </a:lnTo>
                  <a:lnTo>
                    <a:pt x="89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 name="Freeform 8"/>
            <p:cNvSpPr>
              <a:spLocks noChangeArrowheads="1"/>
            </p:cNvSpPr>
            <p:nvPr/>
          </p:nvSpPr>
          <p:spPr bwMode="auto">
            <a:xfrm>
              <a:off x="2941" y="2524"/>
              <a:ext cx="80" cy="26"/>
            </a:xfrm>
            <a:custGeom>
              <a:avLst/>
              <a:gdLst>
                <a:gd name="T0" fmla="*/ 402 w 402"/>
                <a:gd name="T1" fmla="*/ 0 h 134"/>
                <a:gd name="T2" fmla="*/ 402 w 402"/>
                <a:gd name="T3" fmla="*/ 134 h 134"/>
                <a:gd name="T4" fmla="*/ 0 w 402"/>
                <a:gd name="T5" fmla="*/ 67 h 134"/>
                <a:gd name="T6" fmla="*/ 402 w 402"/>
                <a:gd name="T7" fmla="*/ 0 h 134"/>
              </a:gdLst>
              <a:ahLst/>
              <a:cxnLst>
                <a:cxn ang="0">
                  <a:pos x="T0" y="T1"/>
                </a:cxn>
                <a:cxn ang="0">
                  <a:pos x="T2" y="T3"/>
                </a:cxn>
                <a:cxn ang="0">
                  <a:pos x="T4" y="T5"/>
                </a:cxn>
                <a:cxn ang="0">
                  <a:pos x="T6" y="T7"/>
                </a:cxn>
              </a:cxnLst>
              <a:rect l="0" t="0" r="r" b="b"/>
              <a:pathLst>
                <a:path w="402" h="134">
                  <a:moveTo>
                    <a:pt x="402" y="0"/>
                  </a:moveTo>
                  <a:lnTo>
                    <a:pt x="402" y="134"/>
                  </a:lnTo>
                  <a:lnTo>
                    <a:pt x="0" y="67"/>
                  </a:lnTo>
                  <a:lnTo>
                    <a:pt x="402" y="0"/>
                  </a:lnTo>
                  <a:close/>
                </a:path>
              </a:pathLst>
            </a:custGeom>
            <a:solidFill>
              <a:srgbClr val="0000FF"/>
            </a:solidFill>
            <a:ln w="952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 name="Freeform 9"/>
            <p:cNvSpPr>
              <a:spLocks noChangeArrowheads="1"/>
            </p:cNvSpPr>
            <p:nvPr/>
          </p:nvSpPr>
          <p:spPr bwMode="auto">
            <a:xfrm>
              <a:off x="2941" y="2524"/>
              <a:ext cx="80" cy="26"/>
            </a:xfrm>
            <a:custGeom>
              <a:avLst/>
              <a:gdLst>
                <a:gd name="T0" fmla="*/ 402 w 402"/>
                <a:gd name="T1" fmla="*/ 0 h 134"/>
                <a:gd name="T2" fmla="*/ 402 w 402"/>
                <a:gd name="T3" fmla="*/ 134 h 134"/>
                <a:gd name="T4" fmla="*/ 0 w 402"/>
                <a:gd name="T5" fmla="*/ 67 h 134"/>
                <a:gd name="T6" fmla="*/ 402 w 402"/>
                <a:gd name="T7" fmla="*/ 0 h 134"/>
              </a:gdLst>
              <a:ahLst/>
              <a:cxnLst>
                <a:cxn ang="0">
                  <a:pos x="T0" y="T1"/>
                </a:cxn>
                <a:cxn ang="0">
                  <a:pos x="T2" y="T3"/>
                </a:cxn>
                <a:cxn ang="0">
                  <a:pos x="T4" y="T5"/>
                </a:cxn>
                <a:cxn ang="0">
                  <a:pos x="T6" y="T7"/>
                </a:cxn>
              </a:cxnLst>
              <a:rect l="0" t="0" r="r" b="b"/>
              <a:pathLst>
                <a:path w="402" h="134">
                  <a:moveTo>
                    <a:pt x="402" y="0"/>
                  </a:moveTo>
                  <a:lnTo>
                    <a:pt x="402" y="134"/>
                  </a:lnTo>
                  <a:lnTo>
                    <a:pt x="0" y="67"/>
                  </a:lnTo>
                  <a:lnTo>
                    <a:pt x="40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 name="Freeform 10"/>
            <p:cNvSpPr>
              <a:spLocks noChangeArrowheads="1"/>
            </p:cNvSpPr>
            <p:nvPr/>
          </p:nvSpPr>
          <p:spPr bwMode="auto">
            <a:xfrm>
              <a:off x="3200" y="2524"/>
              <a:ext cx="80" cy="26"/>
            </a:xfrm>
            <a:custGeom>
              <a:avLst/>
              <a:gdLst>
                <a:gd name="T0" fmla="*/ 0 w 403"/>
                <a:gd name="T1" fmla="*/ 0 h 134"/>
                <a:gd name="T2" fmla="*/ 0 w 403"/>
                <a:gd name="T3" fmla="*/ 134 h 134"/>
                <a:gd name="T4" fmla="*/ 403 w 403"/>
                <a:gd name="T5" fmla="*/ 67 h 134"/>
                <a:gd name="T6" fmla="*/ 0 w 403"/>
                <a:gd name="T7" fmla="*/ 0 h 134"/>
              </a:gdLst>
              <a:ahLst/>
              <a:cxnLst>
                <a:cxn ang="0">
                  <a:pos x="T0" y="T1"/>
                </a:cxn>
                <a:cxn ang="0">
                  <a:pos x="T2" y="T3"/>
                </a:cxn>
                <a:cxn ang="0">
                  <a:pos x="T4" y="T5"/>
                </a:cxn>
                <a:cxn ang="0">
                  <a:pos x="T6" y="T7"/>
                </a:cxn>
              </a:cxnLst>
              <a:rect l="0" t="0" r="r" b="b"/>
              <a:pathLst>
                <a:path w="403" h="134">
                  <a:moveTo>
                    <a:pt x="0" y="0"/>
                  </a:moveTo>
                  <a:lnTo>
                    <a:pt x="0" y="134"/>
                  </a:lnTo>
                  <a:lnTo>
                    <a:pt x="403" y="67"/>
                  </a:lnTo>
                  <a:lnTo>
                    <a:pt x="0" y="0"/>
                  </a:lnTo>
                  <a:close/>
                </a:path>
              </a:pathLst>
            </a:custGeom>
            <a:solidFill>
              <a:srgbClr val="0000FF"/>
            </a:solidFill>
            <a:ln w="952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 name="Freeform 11"/>
            <p:cNvSpPr>
              <a:spLocks noChangeArrowheads="1"/>
            </p:cNvSpPr>
            <p:nvPr/>
          </p:nvSpPr>
          <p:spPr bwMode="auto">
            <a:xfrm>
              <a:off x="3200" y="2524"/>
              <a:ext cx="80" cy="26"/>
            </a:xfrm>
            <a:custGeom>
              <a:avLst/>
              <a:gdLst>
                <a:gd name="T0" fmla="*/ 0 w 403"/>
                <a:gd name="T1" fmla="*/ 0 h 134"/>
                <a:gd name="T2" fmla="*/ 0 w 403"/>
                <a:gd name="T3" fmla="*/ 134 h 134"/>
                <a:gd name="T4" fmla="*/ 403 w 403"/>
                <a:gd name="T5" fmla="*/ 67 h 134"/>
                <a:gd name="T6" fmla="*/ 0 w 403"/>
                <a:gd name="T7" fmla="*/ 0 h 134"/>
              </a:gdLst>
              <a:ahLst/>
              <a:cxnLst>
                <a:cxn ang="0">
                  <a:pos x="T0" y="T1"/>
                </a:cxn>
                <a:cxn ang="0">
                  <a:pos x="T2" y="T3"/>
                </a:cxn>
                <a:cxn ang="0">
                  <a:pos x="T4" y="T5"/>
                </a:cxn>
                <a:cxn ang="0">
                  <a:pos x="T6" y="T7"/>
                </a:cxn>
              </a:cxnLst>
              <a:rect l="0" t="0" r="r" b="b"/>
              <a:pathLst>
                <a:path w="403" h="134">
                  <a:moveTo>
                    <a:pt x="0" y="0"/>
                  </a:moveTo>
                  <a:lnTo>
                    <a:pt x="0" y="134"/>
                  </a:lnTo>
                  <a:lnTo>
                    <a:pt x="403" y="67"/>
                  </a:lnTo>
                  <a:lnTo>
                    <a:pt x="0"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 name="Freeform 12"/>
            <p:cNvSpPr>
              <a:spLocks noChangeArrowheads="1"/>
            </p:cNvSpPr>
            <p:nvPr/>
          </p:nvSpPr>
          <p:spPr bwMode="auto">
            <a:xfrm>
              <a:off x="3619" y="2315"/>
              <a:ext cx="1" cy="323"/>
            </a:xfrm>
            <a:custGeom>
              <a:avLst/>
              <a:gdLst>
                <a:gd name="T0" fmla="*/ 0 w 1"/>
                <a:gd name="T1" fmla="*/ 0 h 1614"/>
                <a:gd name="T2" fmla="*/ 0 w 1"/>
                <a:gd name="T3" fmla="*/ 1614 h 1614"/>
                <a:gd name="T4" fmla="*/ 1 w 1"/>
                <a:gd name="T5" fmla="*/ 1614 h 1614"/>
              </a:gdLst>
              <a:ahLst/>
              <a:cxnLst>
                <a:cxn ang="0">
                  <a:pos x="T0" y="T1"/>
                </a:cxn>
                <a:cxn ang="0">
                  <a:pos x="T2" y="T3"/>
                </a:cxn>
                <a:cxn ang="0">
                  <a:pos x="T4" y="T5"/>
                </a:cxn>
              </a:cxnLst>
              <a:rect l="0" t="0" r="r" b="b"/>
              <a:pathLst>
                <a:path w="1" h="1614">
                  <a:moveTo>
                    <a:pt x="0" y="0"/>
                  </a:moveTo>
                  <a:lnTo>
                    <a:pt x="0" y="1614"/>
                  </a:lnTo>
                  <a:lnTo>
                    <a:pt x="1" y="161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 name="Freeform 13"/>
            <p:cNvSpPr>
              <a:spLocks noChangeArrowheads="1"/>
            </p:cNvSpPr>
            <p:nvPr/>
          </p:nvSpPr>
          <p:spPr bwMode="auto">
            <a:xfrm>
              <a:off x="3361" y="2537"/>
              <a:ext cx="178" cy="2"/>
            </a:xfrm>
            <a:custGeom>
              <a:avLst/>
              <a:gdLst>
                <a:gd name="T0" fmla="*/ 0 w 894"/>
                <a:gd name="T1" fmla="*/ 0 h 2"/>
                <a:gd name="T2" fmla="*/ 893 w 894"/>
                <a:gd name="T3" fmla="*/ 0 h 2"/>
                <a:gd name="T4" fmla="*/ 894 w 894"/>
                <a:gd name="T5" fmla="*/ 0 h 2"/>
              </a:gdLst>
              <a:ahLst/>
              <a:cxnLst>
                <a:cxn ang="0">
                  <a:pos x="T0" y="T1"/>
                </a:cxn>
                <a:cxn ang="0">
                  <a:pos x="T2" y="T3"/>
                </a:cxn>
                <a:cxn ang="0">
                  <a:pos x="T4" y="T5"/>
                </a:cxn>
              </a:cxnLst>
              <a:rect l="0" t="0" r="r" b="b"/>
              <a:pathLst>
                <a:path w="894" h="2">
                  <a:moveTo>
                    <a:pt x="0" y="0"/>
                  </a:moveTo>
                  <a:lnTo>
                    <a:pt x="893" y="0"/>
                  </a:lnTo>
                  <a:lnTo>
                    <a:pt x="894"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 name="Freeform 14"/>
            <p:cNvSpPr>
              <a:spLocks noChangeArrowheads="1"/>
            </p:cNvSpPr>
            <p:nvPr/>
          </p:nvSpPr>
          <p:spPr bwMode="auto">
            <a:xfrm>
              <a:off x="3280" y="2524"/>
              <a:ext cx="81" cy="26"/>
            </a:xfrm>
            <a:custGeom>
              <a:avLst/>
              <a:gdLst>
                <a:gd name="T0" fmla="*/ 401 w 401"/>
                <a:gd name="T1" fmla="*/ 0 h 134"/>
                <a:gd name="T2" fmla="*/ 401 w 401"/>
                <a:gd name="T3" fmla="*/ 134 h 134"/>
                <a:gd name="T4" fmla="*/ 0 w 401"/>
                <a:gd name="T5" fmla="*/ 67 h 134"/>
                <a:gd name="T6" fmla="*/ 401 w 401"/>
                <a:gd name="T7" fmla="*/ 0 h 134"/>
              </a:gdLst>
              <a:ahLst/>
              <a:cxnLst>
                <a:cxn ang="0">
                  <a:pos x="T0" y="T1"/>
                </a:cxn>
                <a:cxn ang="0">
                  <a:pos x="T2" y="T3"/>
                </a:cxn>
                <a:cxn ang="0">
                  <a:pos x="T4" y="T5"/>
                </a:cxn>
                <a:cxn ang="0">
                  <a:pos x="T6" y="T7"/>
                </a:cxn>
              </a:cxnLst>
              <a:rect l="0" t="0" r="r" b="b"/>
              <a:pathLst>
                <a:path w="401" h="134">
                  <a:moveTo>
                    <a:pt x="401" y="0"/>
                  </a:moveTo>
                  <a:lnTo>
                    <a:pt x="401" y="134"/>
                  </a:lnTo>
                  <a:lnTo>
                    <a:pt x="0" y="67"/>
                  </a:lnTo>
                  <a:lnTo>
                    <a:pt x="401" y="0"/>
                  </a:lnTo>
                  <a:close/>
                </a:path>
              </a:pathLst>
            </a:custGeom>
            <a:solidFill>
              <a:srgbClr val="0000FF"/>
            </a:solidFill>
            <a:ln w="952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 name="Freeform 15"/>
            <p:cNvSpPr>
              <a:spLocks noChangeArrowheads="1"/>
            </p:cNvSpPr>
            <p:nvPr/>
          </p:nvSpPr>
          <p:spPr bwMode="auto">
            <a:xfrm>
              <a:off x="3280" y="2524"/>
              <a:ext cx="81" cy="26"/>
            </a:xfrm>
            <a:custGeom>
              <a:avLst/>
              <a:gdLst>
                <a:gd name="T0" fmla="*/ 401 w 401"/>
                <a:gd name="T1" fmla="*/ 0 h 134"/>
                <a:gd name="T2" fmla="*/ 401 w 401"/>
                <a:gd name="T3" fmla="*/ 134 h 134"/>
                <a:gd name="T4" fmla="*/ 0 w 401"/>
                <a:gd name="T5" fmla="*/ 67 h 134"/>
                <a:gd name="T6" fmla="*/ 401 w 401"/>
                <a:gd name="T7" fmla="*/ 0 h 134"/>
              </a:gdLst>
              <a:ahLst/>
              <a:cxnLst>
                <a:cxn ang="0">
                  <a:pos x="T0" y="T1"/>
                </a:cxn>
                <a:cxn ang="0">
                  <a:pos x="T2" y="T3"/>
                </a:cxn>
                <a:cxn ang="0">
                  <a:pos x="T4" y="T5"/>
                </a:cxn>
                <a:cxn ang="0">
                  <a:pos x="T6" y="T7"/>
                </a:cxn>
              </a:cxnLst>
              <a:rect l="0" t="0" r="r" b="b"/>
              <a:pathLst>
                <a:path w="401" h="134">
                  <a:moveTo>
                    <a:pt x="401" y="0"/>
                  </a:moveTo>
                  <a:lnTo>
                    <a:pt x="401" y="134"/>
                  </a:lnTo>
                  <a:lnTo>
                    <a:pt x="0" y="67"/>
                  </a:lnTo>
                  <a:lnTo>
                    <a:pt x="40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 name="Freeform 16"/>
            <p:cNvSpPr>
              <a:spLocks noChangeArrowheads="1"/>
            </p:cNvSpPr>
            <p:nvPr/>
          </p:nvSpPr>
          <p:spPr bwMode="auto">
            <a:xfrm>
              <a:off x="3539" y="2524"/>
              <a:ext cx="80" cy="26"/>
            </a:xfrm>
            <a:custGeom>
              <a:avLst/>
              <a:gdLst>
                <a:gd name="T0" fmla="*/ 0 w 402"/>
                <a:gd name="T1" fmla="*/ 0 h 134"/>
                <a:gd name="T2" fmla="*/ 0 w 402"/>
                <a:gd name="T3" fmla="*/ 134 h 134"/>
                <a:gd name="T4" fmla="*/ 402 w 402"/>
                <a:gd name="T5" fmla="*/ 67 h 134"/>
                <a:gd name="T6" fmla="*/ 0 w 402"/>
                <a:gd name="T7" fmla="*/ 0 h 134"/>
              </a:gdLst>
              <a:ahLst/>
              <a:cxnLst>
                <a:cxn ang="0">
                  <a:pos x="T0" y="T1"/>
                </a:cxn>
                <a:cxn ang="0">
                  <a:pos x="T2" y="T3"/>
                </a:cxn>
                <a:cxn ang="0">
                  <a:pos x="T4" y="T5"/>
                </a:cxn>
                <a:cxn ang="0">
                  <a:pos x="T6" y="T7"/>
                </a:cxn>
              </a:cxnLst>
              <a:rect l="0" t="0" r="r" b="b"/>
              <a:pathLst>
                <a:path w="402" h="134">
                  <a:moveTo>
                    <a:pt x="0" y="0"/>
                  </a:moveTo>
                  <a:lnTo>
                    <a:pt x="0" y="134"/>
                  </a:lnTo>
                  <a:lnTo>
                    <a:pt x="402" y="67"/>
                  </a:lnTo>
                  <a:lnTo>
                    <a:pt x="0" y="0"/>
                  </a:lnTo>
                  <a:close/>
                </a:path>
              </a:pathLst>
            </a:custGeom>
            <a:solidFill>
              <a:srgbClr val="0000FF"/>
            </a:solidFill>
            <a:ln w="952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 name="Freeform 17"/>
            <p:cNvSpPr>
              <a:spLocks noChangeArrowheads="1"/>
            </p:cNvSpPr>
            <p:nvPr/>
          </p:nvSpPr>
          <p:spPr bwMode="auto">
            <a:xfrm>
              <a:off x="3539" y="2524"/>
              <a:ext cx="80" cy="26"/>
            </a:xfrm>
            <a:custGeom>
              <a:avLst/>
              <a:gdLst>
                <a:gd name="T0" fmla="*/ 0 w 402"/>
                <a:gd name="T1" fmla="*/ 0 h 134"/>
                <a:gd name="T2" fmla="*/ 0 w 402"/>
                <a:gd name="T3" fmla="*/ 134 h 134"/>
                <a:gd name="T4" fmla="*/ 402 w 402"/>
                <a:gd name="T5" fmla="*/ 67 h 134"/>
                <a:gd name="T6" fmla="*/ 0 w 402"/>
                <a:gd name="T7" fmla="*/ 0 h 134"/>
              </a:gdLst>
              <a:ahLst/>
              <a:cxnLst>
                <a:cxn ang="0">
                  <a:pos x="T0" y="T1"/>
                </a:cxn>
                <a:cxn ang="0">
                  <a:pos x="T2" y="T3"/>
                </a:cxn>
                <a:cxn ang="0">
                  <a:pos x="T4" y="T5"/>
                </a:cxn>
                <a:cxn ang="0">
                  <a:pos x="T6" y="T7"/>
                </a:cxn>
              </a:cxnLst>
              <a:rect l="0" t="0" r="r" b="b"/>
              <a:pathLst>
                <a:path w="402" h="134">
                  <a:moveTo>
                    <a:pt x="0" y="0"/>
                  </a:moveTo>
                  <a:lnTo>
                    <a:pt x="0" y="134"/>
                  </a:lnTo>
                  <a:lnTo>
                    <a:pt x="402" y="67"/>
                  </a:lnTo>
                  <a:lnTo>
                    <a:pt x="0"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 name="Text Box 18"/>
            <p:cNvSpPr txBox="1">
              <a:spLocks noChangeArrowheads="1"/>
            </p:cNvSpPr>
            <p:nvPr/>
          </p:nvSpPr>
          <p:spPr bwMode="auto">
            <a:xfrm>
              <a:off x="3408" y="2304"/>
              <a:ext cx="1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Times New Roman" panose="02020603050405020304" pitchFamily="18" charset="0"/>
                </a:rPr>
                <a:t>y</a:t>
              </a:r>
            </a:p>
          </p:txBody>
        </p:sp>
        <p:sp>
          <p:nvSpPr>
            <p:cNvPr id="19" name="Text Box 19"/>
            <p:cNvSpPr txBox="1">
              <a:spLocks noChangeArrowheads="1"/>
            </p:cNvSpPr>
            <p:nvPr/>
          </p:nvSpPr>
          <p:spPr bwMode="auto">
            <a:xfrm>
              <a:off x="3072" y="2304"/>
              <a:ext cx="1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Times New Roman" panose="02020603050405020304" pitchFamily="18" charset="0"/>
                </a:rPr>
                <a:t>y</a:t>
              </a:r>
            </a:p>
          </p:txBody>
        </p:sp>
      </p:grpSp>
      <p:grpSp>
        <p:nvGrpSpPr>
          <p:cNvPr id="20" name="Group 20"/>
          <p:cNvGrpSpPr>
            <a:grpSpLocks/>
          </p:cNvGrpSpPr>
          <p:nvPr/>
        </p:nvGrpSpPr>
        <p:grpSpPr bwMode="auto">
          <a:xfrm>
            <a:off x="1895476" y="812800"/>
            <a:ext cx="6111875" cy="5645150"/>
            <a:chOff x="234" y="680"/>
            <a:chExt cx="3850" cy="3556"/>
          </a:xfrm>
        </p:grpSpPr>
        <p:grpSp>
          <p:nvGrpSpPr>
            <p:cNvPr id="21" name="Group 21"/>
            <p:cNvGrpSpPr>
              <a:grpSpLocks/>
            </p:cNvGrpSpPr>
            <p:nvPr/>
          </p:nvGrpSpPr>
          <p:grpSpPr bwMode="auto">
            <a:xfrm>
              <a:off x="234" y="680"/>
              <a:ext cx="3047" cy="3556"/>
              <a:chOff x="1614" y="1042"/>
              <a:chExt cx="1907" cy="2225"/>
            </a:xfrm>
          </p:grpSpPr>
          <p:sp>
            <p:nvSpPr>
              <p:cNvPr id="65" name="Freeform 22"/>
              <p:cNvSpPr>
                <a:spLocks noChangeArrowheads="1"/>
              </p:cNvSpPr>
              <p:nvPr/>
            </p:nvSpPr>
            <p:spPr bwMode="auto">
              <a:xfrm>
                <a:off x="3520" y="1042"/>
                <a:ext cx="1" cy="94"/>
              </a:xfrm>
              <a:custGeom>
                <a:avLst/>
                <a:gdLst>
                  <a:gd name="T0" fmla="*/ 0 w 1"/>
                  <a:gd name="T1" fmla="*/ 0 h 753"/>
                  <a:gd name="T2" fmla="*/ 0 w 1"/>
                  <a:gd name="T3" fmla="*/ 753 h 753"/>
                  <a:gd name="T4" fmla="*/ 1 w 1"/>
                  <a:gd name="T5" fmla="*/ 753 h 753"/>
                </a:gdLst>
                <a:ahLst/>
                <a:cxnLst>
                  <a:cxn ang="0">
                    <a:pos x="T0" y="T1"/>
                  </a:cxn>
                  <a:cxn ang="0">
                    <a:pos x="T2" y="T3"/>
                  </a:cxn>
                  <a:cxn ang="0">
                    <a:pos x="T4" y="T5"/>
                  </a:cxn>
                </a:cxnLst>
                <a:rect l="0" t="0" r="r" b="b"/>
                <a:pathLst>
                  <a:path w="1" h="753">
                    <a:moveTo>
                      <a:pt x="0" y="0"/>
                    </a:moveTo>
                    <a:lnTo>
                      <a:pt x="0" y="753"/>
                    </a:lnTo>
                    <a:lnTo>
                      <a:pt x="1" y="75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 name="Freeform 23"/>
              <p:cNvSpPr>
                <a:spLocks noChangeArrowheads="1"/>
              </p:cNvSpPr>
              <p:nvPr/>
            </p:nvSpPr>
            <p:spPr bwMode="auto">
              <a:xfrm>
                <a:off x="3520" y="1168"/>
                <a:ext cx="1" cy="32"/>
              </a:xfrm>
              <a:custGeom>
                <a:avLst/>
                <a:gdLst>
                  <a:gd name="T0" fmla="*/ 0 w 1"/>
                  <a:gd name="T1" fmla="*/ 0 h 255"/>
                  <a:gd name="T2" fmla="*/ 0 w 1"/>
                  <a:gd name="T3" fmla="*/ 255 h 255"/>
                  <a:gd name="T4" fmla="*/ 1 w 1"/>
                  <a:gd name="T5" fmla="*/ 255 h 255"/>
                </a:gdLst>
                <a:ahLst/>
                <a:cxnLst>
                  <a:cxn ang="0">
                    <a:pos x="T0" y="T1"/>
                  </a:cxn>
                  <a:cxn ang="0">
                    <a:pos x="T2" y="T3"/>
                  </a:cxn>
                  <a:cxn ang="0">
                    <a:pos x="T4" y="T5"/>
                  </a:cxn>
                </a:cxnLst>
                <a:rect l="0" t="0" r="r" b="b"/>
                <a:pathLst>
                  <a:path w="1" h="255">
                    <a:moveTo>
                      <a:pt x="0" y="0"/>
                    </a:moveTo>
                    <a:lnTo>
                      <a:pt x="0" y="255"/>
                    </a:lnTo>
                    <a:lnTo>
                      <a:pt x="1" y="2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 name="Freeform 24"/>
              <p:cNvSpPr>
                <a:spLocks noChangeArrowheads="1"/>
              </p:cNvSpPr>
              <p:nvPr/>
            </p:nvSpPr>
            <p:spPr bwMode="auto">
              <a:xfrm>
                <a:off x="3520" y="1231"/>
                <a:ext cx="1" cy="160"/>
              </a:xfrm>
              <a:custGeom>
                <a:avLst/>
                <a:gdLst>
                  <a:gd name="T0" fmla="*/ 0 w 1"/>
                  <a:gd name="T1" fmla="*/ 0 h 1277"/>
                  <a:gd name="T2" fmla="*/ 0 w 1"/>
                  <a:gd name="T3" fmla="*/ 1277 h 1277"/>
                  <a:gd name="T4" fmla="*/ 1 w 1"/>
                  <a:gd name="T5" fmla="*/ 1277 h 1277"/>
                </a:gdLst>
                <a:ahLst/>
                <a:cxnLst>
                  <a:cxn ang="0">
                    <a:pos x="T0" y="T1"/>
                  </a:cxn>
                  <a:cxn ang="0">
                    <a:pos x="T2" y="T3"/>
                  </a:cxn>
                  <a:cxn ang="0">
                    <a:pos x="T4" y="T5"/>
                  </a:cxn>
                </a:cxnLst>
                <a:rect l="0" t="0" r="r" b="b"/>
                <a:pathLst>
                  <a:path w="1" h="1277">
                    <a:moveTo>
                      <a:pt x="0" y="0"/>
                    </a:moveTo>
                    <a:lnTo>
                      <a:pt x="0" y="1277"/>
                    </a:lnTo>
                    <a:lnTo>
                      <a:pt x="1" y="127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 name="Freeform 25"/>
              <p:cNvSpPr>
                <a:spLocks noChangeArrowheads="1"/>
              </p:cNvSpPr>
              <p:nvPr/>
            </p:nvSpPr>
            <p:spPr bwMode="auto">
              <a:xfrm>
                <a:off x="3520" y="1423"/>
                <a:ext cx="1" cy="32"/>
              </a:xfrm>
              <a:custGeom>
                <a:avLst/>
                <a:gdLst>
                  <a:gd name="T0" fmla="*/ 0 w 1"/>
                  <a:gd name="T1" fmla="*/ 0 h 255"/>
                  <a:gd name="T2" fmla="*/ 0 w 1"/>
                  <a:gd name="T3" fmla="*/ 255 h 255"/>
                  <a:gd name="T4" fmla="*/ 1 w 1"/>
                  <a:gd name="T5" fmla="*/ 255 h 255"/>
                </a:gdLst>
                <a:ahLst/>
                <a:cxnLst>
                  <a:cxn ang="0">
                    <a:pos x="T0" y="T1"/>
                  </a:cxn>
                  <a:cxn ang="0">
                    <a:pos x="T2" y="T3"/>
                  </a:cxn>
                  <a:cxn ang="0">
                    <a:pos x="T4" y="T5"/>
                  </a:cxn>
                </a:cxnLst>
                <a:rect l="0" t="0" r="r" b="b"/>
                <a:pathLst>
                  <a:path w="1" h="255">
                    <a:moveTo>
                      <a:pt x="0" y="0"/>
                    </a:moveTo>
                    <a:lnTo>
                      <a:pt x="0" y="255"/>
                    </a:lnTo>
                    <a:lnTo>
                      <a:pt x="1" y="2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 name="Freeform 26"/>
              <p:cNvSpPr>
                <a:spLocks noChangeArrowheads="1"/>
              </p:cNvSpPr>
              <p:nvPr/>
            </p:nvSpPr>
            <p:spPr bwMode="auto">
              <a:xfrm>
                <a:off x="3520" y="1487"/>
                <a:ext cx="1" cy="160"/>
              </a:xfrm>
              <a:custGeom>
                <a:avLst/>
                <a:gdLst>
                  <a:gd name="T0" fmla="*/ 0 w 1"/>
                  <a:gd name="T1" fmla="*/ 0 h 1278"/>
                  <a:gd name="T2" fmla="*/ 0 w 1"/>
                  <a:gd name="T3" fmla="*/ 1278 h 1278"/>
                  <a:gd name="T4" fmla="*/ 1 w 1"/>
                  <a:gd name="T5" fmla="*/ 1278 h 1278"/>
                </a:gdLst>
                <a:ahLst/>
                <a:cxnLst>
                  <a:cxn ang="0">
                    <a:pos x="T0" y="T1"/>
                  </a:cxn>
                  <a:cxn ang="0">
                    <a:pos x="T2" y="T3"/>
                  </a:cxn>
                  <a:cxn ang="0">
                    <a:pos x="T4" y="T5"/>
                  </a:cxn>
                </a:cxnLst>
                <a:rect l="0" t="0" r="r" b="b"/>
                <a:pathLst>
                  <a:path w="1" h="1278">
                    <a:moveTo>
                      <a:pt x="0" y="0"/>
                    </a:moveTo>
                    <a:lnTo>
                      <a:pt x="0" y="1278"/>
                    </a:lnTo>
                    <a:lnTo>
                      <a:pt x="1" y="127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 name="Freeform 27"/>
              <p:cNvSpPr>
                <a:spLocks noChangeArrowheads="1"/>
              </p:cNvSpPr>
              <p:nvPr/>
            </p:nvSpPr>
            <p:spPr bwMode="auto">
              <a:xfrm>
                <a:off x="3520" y="1679"/>
                <a:ext cx="1" cy="31"/>
              </a:xfrm>
              <a:custGeom>
                <a:avLst/>
                <a:gdLst>
                  <a:gd name="T0" fmla="*/ 0 w 1"/>
                  <a:gd name="T1" fmla="*/ 0 h 256"/>
                  <a:gd name="T2" fmla="*/ 0 w 1"/>
                  <a:gd name="T3" fmla="*/ 256 h 256"/>
                  <a:gd name="T4" fmla="*/ 1 w 1"/>
                  <a:gd name="T5" fmla="*/ 256 h 256"/>
                </a:gdLst>
                <a:ahLst/>
                <a:cxnLst>
                  <a:cxn ang="0">
                    <a:pos x="T0" y="T1"/>
                  </a:cxn>
                  <a:cxn ang="0">
                    <a:pos x="T2" y="T3"/>
                  </a:cxn>
                  <a:cxn ang="0">
                    <a:pos x="T4" y="T5"/>
                  </a:cxn>
                </a:cxnLst>
                <a:rect l="0" t="0" r="r" b="b"/>
                <a:pathLst>
                  <a:path w="1" h="256">
                    <a:moveTo>
                      <a:pt x="0" y="0"/>
                    </a:moveTo>
                    <a:lnTo>
                      <a:pt x="0" y="256"/>
                    </a:lnTo>
                    <a:lnTo>
                      <a:pt x="1" y="25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 name="Freeform 28"/>
              <p:cNvSpPr>
                <a:spLocks noChangeArrowheads="1"/>
              </p:cNvSpPr>
              <p:nvPr/>
            </p:nvSpPr>
            <p:spPr bwMode="auto">
              <a:xfrm>
                <a:off x="3520" y="1742"/>
                <a:ext cx="1" cy="160"/>
              </a:xfrm>
              <a:custGeom>
                <a:avLst/>
                <a:gdLst>
                  <a:gd name="T0" fmla="*/ 0 w 1"/>
                  <a:gd name="T1" fmla="*/ 0 h 1278"/>
                  <a:gd name="T2" fmla="*/ 0 w 1"/>
                  <a:gd name="T3" fmla="*/ 1278 h 1278"/>
                  <a:gd name="T4" fmla="*/ 1 w 1"/>
                  <a:gd name="T5" fmla="*/ 1278 h 1278"/>
                </a:gdLst>
                <a:ahLst/>
                <a:cxnLst>
                  <a:cxn ang="0">
                    <a:pos x="T0" y="T1"/>
                  </a:cxn>
                  <a:cxn ang="0">
                    <a:pos x="T2" y="T3"/>
                  </a:cxn>
                  <a:cxn ang="0">
                    <a:pos x="T4" y="T5"/>
                  </a:cxn>
                </a:cxnLst>
                <a:rect l="0" t="0" r="r" b="b"/>
                <a:pathLst>
                  <a:path w="1" h="1278">
                    <a:moveTo>
                      <a:pt x="0" y="0"/>
                    </a:moveTo>
                    <a:lnTo>
                      <a:pt x="0" y="1278"/>
                    </a:lnTo>
                    <a:lnTo>
                      <a:pt x="1" y="127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 name="Freeform 29"/>
              <p:cNvSpPr>
                <a:spLocks noChangeArrowheads="1"/>
              </p:cNvSpPr>
              <p:nvPr/>
            </p:nvSpPr>
            <p:spPr bwMode="auto">
              <a:xfrm>
                <a:off x="3520" y="1934"/>
                <a:ext cx="1" cy="32"/>
              </a:xfrm>
              <a:custGeom>
                <a:avLst/>
                <a:gdLst>
                  <a:gd name="T0" fmla="*/ 0 w 1"/>
                  <a:gd name="T1" fmla="*/ 0 h 255"/>
                  <a:gd name="T2" fmla="*/ 0 w 1"/>
                  <a:gd name="T3" fmla="*/ 255 h 255"/>
                  <a:gd name="T4" fmla="*/ 1 w 1"/>
                  <a:gd name="T5" fmla="*/ 255 h 255"/>
                </a:gdLst>
                <a:ahLst/>
                <a:cxnLst>
                  <a:cxn ang="0">
                    <a:pos x="T0" y="T1"/>
                  </a:cxn>
                  <a:cxn ang="0">
                    <a:pos x="T2" y="T3"/>
                  </a:cxn>
                  <a:cxn ang="0">
                    <a:pos x="T4" y="T5"/>
                  </a:cxn>
                </a:cxnLst>
                <a:rect l="0" t="0" r="r" b="b"/>
                <a:pathLst>
                  <a:path w="1" h="255">
                    <a:moveTo>
                      <a:pt x="0" y="0"/>
                    </a:moveTo>
                    <a:lnTo>
                      <a:pt x="0" y="255"/>
                    </a:lnTo>
                    <a:lnTo>
                      <a:pt x="1" y="2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 name="Freeform 30"/>
              <p:cNvSpPr>
                <a:spLocks noChangeArrowheads="1"/>
              </p:cNvSpPr>
              <p:nvPr/>
            </p:nvSpPr>
            <p:spPr bwMode="auto">
              <a:xfrm>
                <a:off x="3520" y="1998"/>
                <a:ext cx="1" cy="94"/>
              </a:xfrm>
              <a:custGeom>
                <a:avLst/>
                <a:gdLst>
                  <a:gd name="T0" fmla="*/ 0 w 1"/>
                  <a:gd name="T1" fmla="*/ 0 h 753"/>
                  <a:gd name="T2" fmla="*/ 0 w 1"/>
                  <a:gd name="T3" fmla="*/ 753 h 753"/>
                  <a:gd name="T4" fmla="*/ 1 w 1"/>
                  <a:gd name="T5" fmla="*/ 753 h 753"/>
                </a:gdLst>
                <a:ahLst/>
                <a:cxnLst>
                  <a:cxn ang="0">
                    <a:pos x="T0" y="T1"/>
                  </a:cxn>
                  <a:cxn ang="0">
                    <a:pos x="T2" y="T3"/>
                  </a:cxn>
                  <a:cxn ang="0">
                    <a:pos x="T4" y="T5"/>
                  </a:cxn>
                </a:cxnLst>
                <a:rect l="0" t="0" r="r" b="b"/>
                <a:pathLst>
                  <a:path w="1" h="753">
                    <a:moveTo>
                      <a:pt x="0" y="0"/>
                    </a:moveTo>
                    <a:lnTo>
                      <a:pt x="0" y="753"/>
                    </a:lnTo>
                    <a:lnTo>
                      <a:pt x="1" y="75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 name="Freeform 31"/>
              <p:cNvSpPr>
                <a:spLocks noChangeArrowheads="1"/>
              </p:cNvSpPr>
              <p:nvPr/>
            </p:nvSpPr>
            <p:spPr bwMode="auto">
              <a:xfrm>
                <a:off x="2315" y="1042"/>
                <a:ext cx="1" cy="87"/>
              </a:xfrm>
              <a:custGeom>
                <a:avLst/>
                <a:gdLst>
                  <a:gd name="T0" fmla="*/ 0 w 1"/>
                  <a:gd name="T1" fmla="*/ 0 h 701"/>
                  <a:gd name="T2" fmla="*/ 0 w 1"/>
                  <a:gd name="T3" fmla="*/ 701 h 701"/>
                  <a:gd name="T4" fmla="*/ 1 w 1"/>
                  <a:gd name="T5" fmla="*/ 701 h 701"/>
                </a:gdLst>
                <a:ahLst/>
                <a:cxnLst>
                  <a:cxn ang="0">
                    <a:pos x="T0" y="T1"/>
                  </a:cxn>
                  <a:cxn ang="0">
                    <a:pos x="T2" y="T3"/>
                  </a:cxn>
                  <a:cxn ang="0">
                    <a:pos x="T4" y="T5"/>
                  </a:cxn>
                </a:cxnLst>
                <a:rect l="0" t="0" r="r" b="b"/>
                <a:pathLst>
                  <a:path w="1" h="701">
                    <a:moveTo>
                      <a:pt x="0" y="0"/>
                    </a:moveTo>
                    <a:lnTo>
                      <a:pt x="0" y="701"/>
                    </a:lnTo>
                    <a:lnTo>
                      <a:pt x="1" y="70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 name="Freeform 32"/>
              <p:cNvSpPr>
                <a:spLocks noChangeArrowheads="1"/>
              </p:cNvSpPr>
              <p:nvPr/>
            </p:nvSpPr>
            <p:spPr bwMode="auto">
              <a:xfrm>
                <a:off x="2315" y="1161"/>
                <a:ext cx="1" cy="32"/>
              </a:xfrm>
              <a:custGeom>
                <a:avLst/>
                <a:gdLst>
                  <a:gd name="T0" fmla="*/ 0 w 1"/>
                  <a:gd name="T1" fmla="*/ 0 h 255"/>
                  <a:gd name="T2" fmla="*/ 0 w 1"/>
                  <a:gd name="T3" fmla="*/ 255 h 255"/>
                  <a:gd name="T4" fmla="*/ 1 w 1"/>
                  <a:gd name="T5" fmla="*/ 255 h 255"/>
                </a:gdLst>
                <a:ahLst/>
                <a:cxnLst>
                  <a:cxn ang="0">
                    <a:pos x="T0" y="T1"/>
                  </a:cxn>
                  <a:cxn ang="0">
                    <a:pos x="T2" y="T3"/>
                  </a:cxn>
                  <a:cxn ang="0">
                    <a:pos x="T4" y="T5"/>
                  </a:cxn>
                </a:cxnLst>
                <a:rect l="0" t="0" r="r" b="b"/>
                <a:pathLst>
                  <a:path w="1" h="255">
                    <a:moveTo>
                      <a:pt x="0" y="0"/>
                    </a:moveTo>
                    <a:lnTo>
                      <a:pt x="0" y="255"/>
                    </a:lnTo>
                    <a:lnTo>
                      <a:pt x="1" y="2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 name="Freeform 33"/>
              <p:cNvSpPr>
                <a:spLocks noChangeArrowheads="1"/>
              </p:cNvSpPr>
              <p:nvPr/>
            </p:nvSpPr>
            <p:spPr bwMode="auto">
              <a:xfrm>
                <a:off x="2315" y="1225"/>
                <a:ext cx="1" cy="160"/>
              </a:xfrm>
              <a:custGeom>
                <a:avLst/>
                <a:gdLst>
                  <a:gd name="T0" fmla="*/ 0 w 1"/>
                  <a:gd name="T1" fmla="*/ 0 h 1277"/>
                  <a:gd name="T2" fmla="*/ 0 w 1"/>
                  <a:gd name="T3" fmla="*/ 1277 h 1277"/>
                  <a:gd name="T4" fmla="*/ 1 w 1"/>
                  <a:gd name="T5" fmla="*/ 1277 h 1277"/>
                </a:gdLst>
                <a:ahLst/>
                <a:cxnLst>
                  <a:cxn ang="0">
                    <a:pos x="T0" y="T1"/>
                  </a:cxn>
                  <a:cxn ang="0">
                    <a:pos x="T2" y="T3"/>
                  </a:cxn>
                  <a:cxn ang="0">
                    <a:pos x="T4" y="T5"/>
                  </a:cxn>
                </a:cxnLst>
                <a:rect l="0" t="0" r="r" b="b"/>
                <a:pathLst>
                  <a:path w="1" h="1277">
                    <a:moveTo>
                      <a:pt x="0" y="0"/>
                    </a:moveTo>
                    <a:lnTo>
                      <a:pt x="0" y="1277"/>
                    </a:lnTo>
                    <a:lnTo>
                      <a:pt x="1" y="127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7" name="Freeform 34"/>
              <p:cNvSpPr>
                <a:spLocks noChangeArrowheads="1"/>
              </p:cNvSpPr>
              <p:nvPr/>
            </p:nvSpPr>
            <p:spPr bwMode="auto">
              <a:xfrm>
                <a:off x="2315" y="1417"/>
                <a:ext cx="1" cy="31"/>
              </a:xfrm>
              <a:custGeom>
                <a:avLst/>
                <a:gdLst>
                  <a:gd name="T0" fmla="*/ 0 w 1"/>
                  <a:gd name="T1" fmla="*/ 0 h 255"/>
                  <a:gd name="T2" fmla="*/ 0 w 1"/>
                  <a:gd name="T3" fmla="*/ 255 h 255"/>
                  <a:gd name="T4" fmla="*/ 1 w 1"/>
                  <a:gd name="T5" fmla="*/ 255 h 255"/>
                </a:gdLst>
                <a:ahLst/>
                <a:cxnLst>
                  <a:cxn ang="0">
                    <a:pos x="T0" y="T1"/>
                  </a:cxn>
                  <a:cxn ang="0">
                    <a:pos x="T2" y="T3"/>
                  </a:cxn>
                  <a:cxn ang="0">
                    <a:pos x="T4" y="T5"/>
                  </a:cxn>
                </a:cxnLst>
                <a:rect l="0" t="0" r="r" b="b"/>
                <a:pathLst>
                  <a:path w="1" h="255">
                    <a:moveTo>
                      <a:pt x="0" y="0"/>
                    </a:moveTo>
                    <a:lnTo>
                      <a:pt x="0" y="255"/>
                    </a:lnTo>
                    <a:lnTo>
                      <a:pt x="1" y="2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8" name="Freeform 35"/>
              <p:cNvSpPr>
                <a:spLocks noChangeArrowheads="1"/>
              </p:cNvSpPr>
              <p:nvPr/>
            </p:nvSpPr>
            <p:spPr bwMode="auto">
              <a:xfrm>
                <a:off x="2315" y="1480"/>
                <a:ext cx="1" cy="160"/>
              </a:xfrm>
              <a:custGeom>
                <a:avLst/>
                <a:gdLst>
                  <a:gd name="T0" fmla="*/ 0 w 1"/>
                  <a:gd name="T1" fmla="*/ 0 h 1278"/>
                  <a:gd name="T2" fmla="*/ 0 w 1"/>
                  <a:gd name="T3" fmla="*/ 1278 h 1278"/>
                  <a:gd name="T4" fmla="*/ 1 w 1"/>
                  <a:gd name="T5" fmla="*/ 1278 h 1278"/>
                </a:gdLst>
                <a:ahLst/>
                <a:cxnLst>
                  <a:cxn ang="0">
                    <a:pos x="T0" y="T1"/>
                  </a:cxn>
                  <a:cxn ang="0">
                    <a:pos x="T2" y="T3"/>
                  </a:cxn>
                  <a:cxn ang="0">
                    <a:pos x="T4" y="T5"/>
                  </a:cxn>
                </a:cxnLst>
                <a:rect l="0" t="0" r="r" b="b"/>
                <a:pathLst>
                  <a:path w="1" h="1278">
                    <a:moveTo>
                      <a:pt x="0" y="0"/>
                    </a:moveTo>
                    <a:lnTo>
                      <a:pt x="0" y="1278"/>
                    </a:lnTo>
                    <a:lnTo>
                      <a:pt x="1" y="127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9" name="Freeform 36"/>
              <p:cNvSpPr>
                <a:spLocks noChangeArrowheads="1"/>
              </p:cNvSpPr>
              <p:nvPr/>
            </p:nvSpPr>
            <p:spPr bwMode="auto">
              <a:xfrm>
                <a:off x="2315" y="1672"/>
                <a:ext cx="1" cy="32"/>
              </a:xfrm>
              <a:custGeom>
                <a:avLst/>
                <a:gdLst>
                  <a:gd name="T0" fmla="*/ 0 w 1"/>
                  <a:gd name="T1" fmla="*/ 0 h 255"/>
                  <a:gd name="T2" fmla="*/ 0 w 1"/>
                  <a:gd name="T3" fmla="*/ 255 h 255"/>
                  <a:gd name="T4" fmla="*/ 1 w 1"/>
                  <a:gd name="T5" fmla="*/ 255 h 255"/>
                </a:gdLst>
                <a:ahLst/>
                <a:cxnLst>
                  <a:cxn ang="0">
                    <a:pos x="T0" y="T1"/>
                  </a:cxn>
                  <a:cxn ang="0">
                    <a:pos x="T2" y="T3"/>
                  </a:cxn>
                  <a:cxn ang="0">
                    <a:pos x="T4" y="T5"/>
                  </a:cxn>
                </a:cxnLst>
                <a:rect l="0" t="0" r="r" b="b"/>
                <a:pathLst>
                  <a:path w="1" h="255">
                    <a:moveTo>
                      <a:pt x="0" y="0"/>
                    </a:moveTo>
                    <a:lnTo>
                      <a:pt x="0" y="255"/>
                    </a:lnTo>
                    <a:lnTo>
                      <a:pt x="1" y="2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0" name="Freeform 37"/>
              <p:cNvSpPr>
                <a:spLocks noChangeArrowheads="1"/>
              </p:cNvSpPr>
              <p:nvPr/>
            </p:nvSpPr>
            <p:spPr bwMode="auto">
              <a:xfrm>
                <a:off x="2315" y="1736"/>
                <a:ext cx="1" cy="159"/>
              </a:xfrm>
              <a:custGeom>
                <a:avLst/>
                <a:gdLst>
                  <a:gd name="T0" fmla="*/ 0 w 1"/>
                  <a:gd name="T1" fmla="*/ 0 h 1276"/>
                  <a:gd name="T2" fmla="*/ 0 w 1"/>
                  <a:gd name="T3" fmla="*/ 1276 h 1276"/>
                  <a:gd name="T4" fmla="*/ 1 w 1"/>
                  <a:gd name="T5" fmla="*/ 1276 h 1276"/>
                </a:gdLst>
                <a:ahLst/>
                <a:cxnLst>
                  <a:cxn ang="0">
                    <a:pos x="T0" y="T1"/>
                  </a:cxn>
                  <a:cxn ang="0">
                    <a:pos x="T2" y="T3"/>
                  </a:cxn>
                  <a:cxn ang="0">
                    <a:pos x="T4" y="T5"/>
                  </a:cxn>
                </a:cxnLst>
                <a:rect l="0" t="0" r="r" b="b"/>
                <a:pathLst>
                  <a:path w="1" h="1276">
                    <a:moveTo>
                      <a:pt x="0" y="0"/>
                    </a:moveTo>
                    <a:lnTo>
                      <a:pt x="0" y="1276"/>
                    </a:lnTo>
                    <a:lnTo>
                      <a:pt x="1" y="127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1" name="Freeform 38"/>
              <p:cNvSpPr>
                <a:spLocks noChangeArrowheads="1"/>
              </p:cNvSpPr>
              <p:nvPr/>
            </p:nvSpPr>
            <p:spPr bwMode="auto">
              <a:xfrm>
                <a:off x="2315" y="1927"/>
                <a:ext cx="1" cy="32"/>
              </a:xfrm>
              <a:custGeom>
                <a:avLst/>
                <a:gdLst>
                  <a:gd name="T0" fmla="*/ 0 w 1"/>
                  <a:gd name="T1" fmla="*/ 0 h 255"/>
                  <a:gd name="T2" fmla="*/ 0 w 1"/>
                  <a:gd name="T3" fmla="*/ 255 h 255"/>
                  <a:gd name="T4" fmla="*/ 1 w 1"/>
                  <a:gd name="T5" fmla="*/ 255 h 255"/>
                </a:gdLst>
                <a:ahLst/>
                <a:cxnLst>
                  <a:cxn ang="0">
                    <a:pos x="T0" y="T1"/>
                  </a:cxn>
                  <a:cxn ang="0">
                    <a:pos x="T2" y="T3"/>
                  </a:cxn>
                  <a:cxn ang="0">
                    <a:pos x="T4" y="T5"/>
                  </a:cxn>
                </a:cxnLst>
                <a:rect l="0" t="0" r="r" b="b"/>
                <a:pathLst>
                  <a:path w="1" h="255">
                    <a:moveTo>
                      <a:pt x="0" y="0"/>
                    </a:moveTo>
                    <a:lnTo>
                      <a:pt x="0" y="255"/>
                    </a:lnTo>
                    <a:lnTo>
                      <a:pt x="1" y="2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2" name="Freeform 39"/>
              <p:cNvSpPr>
                <a:spLocks noChangeArrowheads="1"/>
              </p:cNvSpPr>
              <p:nvPr/>
            </p:nvSpPr>
            <p:spPr bwMode="auto">
              <a:xfrm>
                <a:off x="2315" y="1991"/>
                <a:ext cx="1" cy="88"/>
              </a:xfrm>
              <a:custGeom>
                <a:avLst/>
                <a:gdLst>
                  <a:gd name="T0" fmla="*/ 0 w 1"/>
                  <a:gd name="T1" fmla="*/ 0 h 701"/>
                  <a:gd name="T2" fmla="*/ 0 w 1"/>
                  <a:gd name="T3" fmla="*/ 701 h 701"/>
                  <a:gd name="T4" fmla="*/ 1 w 1"/>
                  <a:gd name="T5" fmla="*/ 701 h 701"/>
                </a:gdLst>
                <a:ahLst/>
                <a:cxnLst>
                  <a:cxn ang="0">
                    <a:pos x="T0" y="T1"/>
                  </a:cxn>
                  <a:cxn ang="0">
                    <a:pos x="T2" y="T3"/>
                  </a:cxn>
                  <a:cxn ang="0">
                    <a:pos x="T4" y="T5"/>
                  </a:cxn>
                </a:cxnLst>
                <a:rect l="0" t="0" r="r" b="b"/>
                <a:pathLst>
                  <a:path w="1" h="701">
                    <a:moveTo>
                      <a:pt x="0" y="0"/>
                    </a:moveTo>
                    <a:lnTo>
                      <a:pt x="0" y="701"/>
                    </a:lnTo>
                    <a:lnTo>
                      <a:pt x="1" y="70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3" name="Freeform 40"/>
              <p:cNvSpPr>
                <a:spLocks noChangeArrowheads="1"/>
              </p:cNvSpPr>
              <p:nvPr/>
            </p:nvSpPr>
            <p:spPr bwMode="auto">
              <a:xfrm>
                <a:off x="2315" y="3153"/>
                <a:ext cx="1" cy="114"/>
              </a:xfrm>
              <a:custGeom>
                <a:avLst/>
                <a:gdLst>
                  <a:gd name="T0" fmla="*/ 0 w 1"/>
                  <a:gd name="T1" fmla="*/ 912 h 912"/>
                  <a:gd name="T2" fmla="*/ 0 w 1"/>
                  <a:gd name="T3" fmla="*/ 0 h 912"/>
                  <a:gd name="T4" fmla="*/ 1 w 1"/>
                  <a:gd name="T5" fmla="*/ 0 h 912"/>
                </a:gdLst>
                <a:ahLst/>
                <a:cxnLst>
                  <a:cxn ang="0">
                    <a:pos x="T0" y="T1"/>
                  </a:cxn>
                  <a:cxn ang="0">
                    <a:pos x="T2" y="T3"/>
                  </a:cxn>
                  <a:cxn ang="0">
                    <a:pos x="T4" y="T5"/>
                  </a:cxn>
                </a:cxnLst>
                <a:rect l="0" t="0" r="r" b="b"/>
                <a:pathLst>
                  <a:path w="1" h="912">
                    <a:moveTo>
                      <a:pt x="0" y="912"/>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4" name="Freeform 41"/>
              <p:cNvSpPr>
                <a:spLocks noChangeArrowheads="1"/>
              </p:cNvSpPr>
              <p:nvPr/>
            </p:nvSpPr>
            <p:spPr bwMode="auto">
              <a:xfrm>
                <a:off x="2315" y="3089"/>
                <a:ext cx="1" cy="32"/>
              </a:xfrm>
              <a:custGeom>
                <a:avLst/>
                <a:gdLst>
                  <a:gd name="T0" fmla="*/ 0 w 1"/>
                  <a:gd name="T1" fmla="*/ 256 h 256"/>
                  <a:gd name="T2" fmla="*/ 0 w 1"/>
                  <a:gd name="T3" fmla="*/ 0 h 256"/>
                  <a:gd name="T4" fmla="*/ 1 w 1"/>
                  <a:gd name="T5" fmla="*/ 0 h 256"/>
                </a:gdLst>
                <a:ahLst/>
                <a:cxnLst>
                  <a:cxn ang="0">
                    <a:pos x="T0" y="T1"/>
                  </a:cxn>
                  <a:cxn ang="0">
                    <a:pos x="T2" y="T3"/>
                  </a:cxn>
                  <a:cxn ang="0">
                    <a:pos x="T4" y="T5"/>
                  </a:cxn>
                </a:cxnLst>
                <a:rect l="0" t="0" r="r" b="b"/>
                <a:pathLst>
                  <a:path w="1" h="256">
                    <a:moveTo>
                      <a:pt x="0" y="256"/>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5" name="Freeform 42"/>
              <p:cNvSpPr>
                <a:spLocks noChangeArrowheads="1"/>
              </p:cNvSpPr>
              <p:nvPr/>
            </p:nvSpPr>
            <p:spPr bwMode="auto">
              <a:xfrm>
                <a:off x="2315" y="2897"/>
                <a:ext cx="1" cy="160"/>
              </a:xfrm>
              <a:custGeom>
                <a:avLst/>
                <a:gdLst>
                  <a:gd name="T0" fmla="*/ 0 w 1"/>
                  <a:gd name="T1" fmla="*/ 1277 h 1277"/>
                  <a:gd name="T2" fmla="*/ 0 w 1"/>
                  <a:gd name="T3" fmla="*/ 0 h 1277"/>
                  <a:gd name="T4" fmla="*/ 1 w 1"/>
                  <a:gd name="T5" fmla="*/ 0 h 1277"/>
                </a:gdLst>
                <a:ahLst/>
                <a:cxnLst>
                  <a:cxn ang="0">
                    <a:pos x="T0" y="T1"/>
                  </a:cxn>
                  <a:cxn ang="0">
                    <a:pos x="T2" y="T3"/>
                  </a:cxn>
                  <a:cxn ang="0">
                    <a:pos x="T4" y="T5"/>
                  </a:cxn>
                </a:cxnLst>
                <a:rect l="0" t="0" r="r" b="b"/>
                <a:pathLst>
                  <a:path w="1" h="1277">
                    <a:moveTo>
                      <a:pt x="0" y="1277"/>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6" name="Freeform 43"/>
              <p:cNvSpPr>
                <a:spLocks noChangeArrowheads="1"/>
              </p:cNvSpPr>
              <p:nvPr/>
            </p:nvSpPr>
            <p:spPr bwMode="auto">
              <a:xfrm>
                <a:off x="2315" y="2833"/>
                <a:ext cx="1" cy="32"/>
              </a:xfrm>
              <a:custGeom>
                <a:avLst/>
                <a:gdLst>
                  <a:gd name="T0" fmla="*/ 0 w 1"/>
                  <a:gd name="T1" fmla="*/ 255 h 255"/>
                  <a:gd name="T2" fmla="*/ 0 w 1"/>
                  <a:gd name="T3" fmla="*/ 0 h 255"/>
                  <a:gd name="T4" fmla="*/ 1 w 1"/>
                  <a:gd name="T5" fmla="*/ 0 h 255"/>
                </a:gdLst>
                <a:ahLst/>
                <a:cxnLst>
                  <a:cxn ang="0">
                    <a:pos x="T0" y="T1"/>
                  </a:cxn>
                  <a:cxn ang="0">
                    <a:pos x="T2" y="T3"/>
                  </a:cxn>
                  <a:cxn ang="0">
                    <a:pos x="T4" y="T5"/>
                  </a:cxn>
                </a:cxnLst>
                <a:rect l="0" t="0" r="r" b="b"/>
                <a:pathLst>
                  <a:path w="1" h="255">
                    <a:moveTo>
                      <a:pt x="0" y="255"/>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7" name="Freeform 44"/>
              <p:cNvSpPr>
                <a:spLocks noChangeArrowheads="1"/>
              </p:cNvSpPr>
              <p:nvPr/>
            </p:nvSpPr>
            <p:spPr bwMode="auto">
              <a:xfrm>
                <a:off x="2315" y="2642"/>
                <a:ext cx="1" cy="160"/>
              </a:xfrm>
              <a:custGeom>
                <a:avLst/>
                <a:gdLst>
                  <a:gd name="T0" fmla="*/ 0 w 1"/>
                  <a:gd name="T1" fmla="*/ 1277 h 1277"/>
                  <a:gd name="T2" fmla="*/ 0 w 1"/>
                  <a:gd name="T3" fmla="*/ 0 h 1277"/>
                  <a:gd name="T4" fmla="*/ 1 w 1"/>
                  <a:gd name="T5" fmla="*/ 0 h 1277"/>
                </a:gdLst>
                <a:ahLst/>
                <a:cxnLst>
                  <a:cxn ang="0">
                    <a:pos x="T0" y="T1"/>
                  </a:cxn>
                  <a:cxn ang="0">
                    <a:pos x="T2" y="T3"/>
                  </a:cxn>
                  <a:cxn ang="0">
                    <a:pos x="T4" y="T5"/>
                  </a:cxn>
                </a:cxnLst>
                <a:rect l="0" t="0" r="r" b="b"/>
                <a:pathLst>
                  <a:path w="1" h="1277">
                    <a:moveTo>
                      <a:pt x="0" y="1277"/>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8" name="Freeform 45"/>
              <p:cNvSpPr>
                <a:spLocks noChangeArrowheads="1"/>
              </p:cNvSpPr>
              <p:nvPr/>
            </p:nvSpPr>
            <p:spPr bwMode="auto">
              <a:xfrm>
                <a:off x="2315" y="2578"/>
                <a:ext cx="1" cy="32"/>
              </a:xfrm>
              <a:custGeom>
                <a:avLst/>
                <a:gdLst>
                  <a:gd name="T0" fmla="*/ 0 w 1"/>
                  <a:gd name="T1" fmla="*/ 255 h 255"/>
                  <a:gd name="T2" fmla="*/ 0 w 1"/>
                  <a:gd name="T3" fmla="*/ 0 h 255"/>
                  <a:gd name="T4" fmla="*/ 1 w 1"/>
                  <a:gd name="T5" fmla="*/ 0 h 255"/>
                </a:gdLst>
                <a:ahLst/>
                <a:cxnLst>
                  <a:cxn ang="0">
                    <a:pos x="T0" y="T1"/>
                  </a:cxn>
                  <a:cxn ang="0">
                    <a:pos x="T2" y="T3"/>
                  </a:cxn>
                  <a:cxn ang="0">
                    <a:pos x="T4" y="T5"/>
                  </a:cxn>
                </a:cxnLst>
                <a:rect l="0" t="0" r="r" b="b"/>
                <a:pathLst>
                  <a:path w="1" h="255">
                    <a:moveTo>
                      <a:pt x="0" y="255"/>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9" name="Freeform 46"/>
              <p:cNvSpPr>
                <a:spLocks noChangeArrowheads="1"/>
              </p:cNvSpPr>
              <p:nvPr/>
            </p:nvSpPr>
            <p:spPr bwMode="auto">
              <a:xfrm>
                <a:off x="2315" y="2386"/>
                <a:ext cx="1" cy="160"/>
              </a:xfrm>
              <a:custGeom>
                <a:avLst/>
                <a:gdLst>
                  <a:gd name="T0" fmla="*/ 0 w 1"/>
                  <a:gd name="T1" fmla="*/ 1278 h 1278"/>
                  <a:gd name="T2" fmla="*/ 0 w 1"/>
                  <a:gd name="T3" fmla="*/ 0 h 1278"/>
                  <a:gd name="T4" fmla="*/ 1 w 1"/>
                  <a:gd name="T5" fmla="*/ 0 h 1278"/>
                </a:gdLst>
                <a:ahLst/>
                <a:cxnLst>
                  <a:cxn ang="0">
                    <a:pos x="T0" y="T1"/>
                  </a:cxn>
                  <a:cxn ang="0">
                    <a:pos x="T2" y="T3"/>
                  </a:cxn>
                  <a:cxn ang="0">
                    <a:pos x="T4" y="T5"/>
                  </a:cxn>
                </a:cxnLst>
                <a:rect l="0" t="0" r="r" b="b"/>
                <a:pathLst>
                  <a:path w="1" h="1278">
                    <a:moveTo>
                      <a:pt x="0" y="1278"/>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0" name="Freeform 47"/>
              <p:cNvSpPr>
                <a:spLocks noChangeArrowheads="1"/>
              </p:cNvSpPr>
              <p:nvPr/>
            </p:nvSpPr>
            <p:spPr bwMode="auto">
              <a:xfrm>
                <a:off x="2315" y="2323"/>
                <a:ext cx="1" cy="31"/>
              </a:xfrm>
              <a:custGeom>
                <a:avLst/>
                <a:gdLst>
                  <a:gd name="T0" fmla="*/ 0 w 1"/>
                  <a:gd name="T1" fmla="*/ 255 h 255"/>
                  <a:gd name="T2" fmla="*/ 0 w 1"/>
                  <a:gd name="T3" fmla="*/ 0 h 255"/>
                  <a:gd name="T4" fmla="*/ 1 w 1"/>
                  <a:gd name="T5" fmla="*/ 0 h 255"/>
                </a:gdLst>
                <a:ahLst/>
                <a:cxnLst>
                  <a:cxn ang="0">
                    <a:pos x="T0" y="T1"/>
                  </a:cxn>
                  <a:cxn ang="0">
                    <a:pos x="T2" y="T3"/>
                  </a:cxn>
                  <a:cxn ang="0">
                    <a:pos x="T4" y="T5"/>
                  </a:cxn>
                </a:cxnLst>
                <a:rect l="0" t="0" r="r" b="b"/>
                <a:pathLst>
                  <a:path w="1" h="255">
                    <a:moveTo>
                      <a:pt x="0" y="255"/>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1" name="Freeform 48"/>
              <p:cNvSpPr>
                <a:spLocks noChangeArrowheads="1"/>
              </p:cNvSpPr>
              <p:nvPr/>
            </p:nvSpPr>
            <p:spPr bwMode="auto">
              <a:xfrm>
                <a:off x="2315" y="2177"/>
                <a:ext cx="1" cy="114"/>
              </a:xfrm>
              <a:custGeom>
                <a:avLst/>
                <a:gdLst>
                  <a:gd name="T0" fmla="*/ 0 w 1"/>
                  <a:gd name="T1" fmla="*/ 912 h 912"/>
                  <a:gd name="T2" fmla="*/ 0 w 1"/>
                  <a:gd name="T3" fmla="*/ 0 h 912"/>
                  <a:gd name="T4" fmla="*/ 1 w 1"/>
                  <a:gd name="T5" fmla="*/ 0 h 912"/>
                </a:gdLst>
                <a:ahLst/>
                <a:cxnLst>
                  <a:cxn ang="0">
                    <a:pos x="T0" y="T1"/>
                  </a:cxn>
                  <a:cxn ang="0">
                    <a:pos x="T2" y="T3"/>
                  </a:cxn>
                  <a:cxn ang="0">
                    <a:pos x="T4" y="T5"/>
                  </a:cxn>
                </a:cxnLst>
                <a:rect l="0" t="0" r="r" b="b"/>
                <a:pathLst>
                  <a:path w="1" h="912">
                    <a:moveTo>
                      <a:pt x="0" y="912"/>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2" name="Freeform 49"/>
              <p:cNvSpPr>
                <a:spLocks noChangeArrowheads="1"/>
              </p:cNvSpPr>
              <p:nvPr/>
            </p:nvSpPr>
            <p:spPr bwMode="auto">
              <a:xfrm>
                <a:off x="2674" y="2719"/>
                <a:ext cx="199" cy="1"/>
              </a:xfrm>
              <a:custGeom>
                <a:avLst/>
                <a:gdLst>
                  <a:gd name="T0" fmla="*/ 1591 w 1591"/>
                  <a:gd name="T1" fmla="*/ 0 h 1"/>
                  <a:gd name="T2" fmla="*/ 0 w 1591"/>
                  <a:gd name="T3" fmla="*/ 0 h 1"/>
                  <a:gd name="T4" fmla="*/ 1 w 1591"/>
                  <a:gd name="T5" fmla="*/ 0 h 1"/>
                </a:gdLst>
                <a:ahLst/>
                <a:cxnLst>
                  <a:cxn ang="0">
                    <a:pos x="T0" y="T1"/>
                  </a:cxn>
                  <a:cxn ang="0">
                    <a:pos x="T2" y="T3"/>
                  </a:cxn>
                  <a:cxn ang="0">
                    <a:pos x="T4" y="T5"/>
                  </a:cxn>
                </a:cxnLst>
                <a:rect l="0" t="0" r="r" b="b"/>
                <a:pathLst>
                  <a:path w="1591" h="1">
                    <a:moveTo>
                      <a:pt x="159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3" name="Freeform 50"/>
              <p:cNvSpPr>
                <a:spLocks noChangeArrowheads="1"/>
              </p:cNvSpPr>
              <p:nvPr/>
            </p:nvSpPr>
            <p:spPr bwMode="auto">
              <a:xfrm>
                <a:off x="2610" y="2719"/>
                <a:ext cx="32" cy="1"/>
              </a:xfrm>
              <a:custGeom>
                <a:avLst/>
                <a:gdLst>
                  <a:gd name="T0" fmla="*/ 255 w 255"/>
                  <a:gd name="T1" fmla="*/ 0 h 1"/>
                  <a:gd name="T2" fmla="*/ 0 w 255"/>
                  <a:gd name="T3" fmla="*/ 0 h 1"/>
                  <a:gd name="T4" fmla="*/ 1 w 255"/>
                  <a:gd name="T5" fmla="*/ 0 h 1"/>
                </a:gdLst>
                <a:ahLst/>
                <a:cxnLst>
                  <a:cxn ang="0">
                    <a:pos x="T0" y="T1"/>
                  </a:cxn>
                  <a:cxn ang="0">
                    <a:pos x="T2" y="T3"/>
                  </a:cxn>
                  <a:cxn ang="0">
                    <a:pos x="T4" y="T5"/>
                  </a:cxn>
                </a:cxnLst>
                <a:rect l="0" t="0" r="r" b="b"/>
                <a:pathLst>
                  <a:path w="255" h="1">
                    <a:moveTo>
                      <a:pt x="255"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4" name="Freeform 51"/>
              <p:cNvSpPr>
                <a:spLocks noChangeArrowheads="1"/>
              </p:cNvSpPr>
              <p:nvPr/>
            </p:nvSpPr>
            <p:spPr bwMode="auto">
              <a:xfrm>
                <a:off x="2419" y="2719"/>
                <a:ext cx="159" cy="1"/>
              </a:xfrm>
              <a:custGeom>
                <a:avLst/>
                <a:gdLst>
                  <a:gd name="T0" fmla="*/ 1276 w 1276"/>
                  <a:gd name="T1" fmla="*/ 0 h 1"/>
                  <a:gd name="T2" fmla="*/ 0 w 1276"/>
                  <a:gd name="T3" fmla="*/ 0 h 1"/>
                  <a:gd name="T4" fmla="*/ 1 w 1276"/>
                  <a:gd name="T5" fmla="*/ 0 h 1"/>
                </a:gdLst>
                <a:ahLst/>
                <a:cxnLst>
                  <a:cxn ang="0">
                    <a:pos x="T0" y="T1"/>
                  </a:cxn>
                  <a:cxn ang="0">
                    <a:pos x="T2" y="T3"/>
                  </a:cxn>
                  <a:cxn ang="0">
                    <a:pos x="T4" y="T5"/>
                  </a:cxn>
                </a:cxnLst>
                <a:rect l="0" t="0" r="r" b="b"/>
                <a:pathLst>
                  <a:path w="1276" h="1">
                    <a:moveTo>
                      <a:pt x="1276"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5" name="Freeform 52"/>
              <p:cNvSpPr>
                <a:spLocks noChangeArrowheads="1"/>
              </p:cNvSpPr>
              <p:nvPr/>
            </p:nvSpPr>
            <p:spPr bwMode="auto">
              <a:xfrm>
                <a:off x="2355" y="2719"/>
                <a:ext cx="32" cy="1"/>
              </a:xfrm>
              <a:custGeom>
                <a:avLst/>
                <a:gdLst>
                  <a:gd name="T0" fmla="*/ 255 w 255"/>
                  <a:gd name="T1" fmla="*/ 0 h 1"/>
                  <a:gd name="T2" fmla="*/ 0 w 255"/>
                  <a:gd name="T3" fmla="*/ 0 h 1"/>
                  <a:gd name="T4" fmla="*/ 2 w 255"/>
                  <a:gd name="T5" fmla="*/ 0 h 1"/>
                </a:gdLst>
                <a:ahLst/>
                <a:cxnLst>
                  <a:cxn ang="0">
                    <a:pos x="T0" y="T1"/>
                  </a:cxn>
                  <a:cxn ang="0">
                    <a:pos x="T2" y="T3"/>
                  </a:cxn>
                  <a:cxn ang="0">
                    <a:pos x="T4" y="T5"/>
                  </a:cxn>
                </a:cxnLst>
                <a:rect l="0" t="0" r="r" b="b"/>
                <a:pathLst>
                  <a:path w="255" h="1">
                    <a:moveTo>
                      <a:pt x="255" y="0"/>
                    </a:moveTo>
                    <a:lnTo>
                      <a:pt x="0" y="0"/>
                    </a:lnTo>
                    <a:lnTo>
                      <a:pt x="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6" name="Freeform 53"/>
              <p:cNvSpPr>
                <a:spLocks noChangeArrowheads="1"/>
              </p:cNvSpPr>
              <p:nvPr/>
            </p:nvSpPr>
            <p:spPr bwMode="auto">
              <a:xfrm>
                <a:off x="2164" y="2719"/>
                <a:ext cx="159" cy="1"/>
              </a:xfrm>
              <a:custGeom>
                <a:avLst/>
                <a:gdLst>
                  <a:gd name="T0" fmla="*/ 1275 w 1275"/>
                  <a:gd name="T1" fmla="*/ 0 h 1"/>
                  <a:gd name="T2" fmla="*/ 0 w 1275"/>
                  <a:gd name="T3" fmla="*/ 0 h 1"/>
                  <a:gd name="T4" fmla="*/ 1 w 1275"/>
                  <a:gd name="T5" fmla="*/ 0 h 1"/>
                </a:gdLst>
                <a:ahLst/>
                <a:cxnLst>
                  <a:cxn ang="0">
                    <a:pos x="T0" y="T1"/>
                  </a:cxn>
                  <a:cxn ang="0">
                    <a:pos x="T2" y="T3"/>
                  </a:cxn>
                  <a:cxn ang="0">
                    <a:pos x="T4" y="T5"/>
                  </a:cxn>
                </a:cxnLst>
                <a:rect l="0" t="0" r="r" b="b"/>
                <a:pathLst>
                  <a:path w="1275" h="1">
                    <a:moveTo>
                      <a:pt x="1275"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7" name="Freeform 54"/>
              <p:cNvSpPr>
                <a:spLocks noChangeArrowheads="1"/>
              </p:cNvSpPr>
              <p:nvPr/>
            </p:nvSpPr>
            <p:spPr bwMode="auto">
              <a:xfrm>
                <a:off x="2100" y="2719"/>
                <a:ext cx="32" cy="1"/>
              </a:xfrm>
              <a:custGeom>
                <a:avLst/>
                <a:gdLst>
                  <a:gd name="T0" fmla="*/ 255 w 255"/>
                  <a:gd name="T1" fmla="*/ 0 h 1"/>
                  <a:gd name="T2" fmla="*/ 0 w 255"/>
                  <a:gd name="T3" fmla="*/ 0 h 1"/>
                  <a:gd name="T4" fmla="*/ 1 w 255"/>
                  <a:gd name="T5" fmla="*/ 0 h 1"/>
                </a:gdLst>
                <a:ahLst/>
                <a:cxnLst>
                  <a:cxn ang="0">
                    <a:pos x="T0" y="T1"/>
                  </a:cxn>
                  <a:cxn ang="0">
                    <a:pos x="T2" y="T3"/>
                  </a:cxn>
                  <a:cxn ang="0">
                    <a:pos x="T4" y="T5"/>
                  </a:cxn>
                </a:cxnLst>
                <a:rect l="0" t="0" r="r" b="b"/>
                <a:pathLst>
                  <a:path w="255" h="1">
                    <a:moveTo>
                      <a:pt x="255"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8" name="Freeform 55"/>
              <p:cNvSpPr>
                <a:spLocks noChangeArrowheads="1"/>
              </p:cNvSpPr>
              <p:nvPr/>
            </p:nvSpPr>
            <p:spPr bwMode="auto">
              <a:xfrm>
                <a:off x="1908" y="2719"/>
                <a:ext cx="160" cy="1"/>
              </a:xfrm>
              <a:custGeom>
                <a:avLst/>
                <a:gdLst>
                  <a:gd name="T0" fmla="*/ 1276 w 1276"/>
                  <a:gd name="T1" fmla="*/ 0 h 1"/>
                  <a:gd name="T2" fmla="*/ 0 w 1276"/>
                  <a:gd name="T3" fmla="*/ 0 h 1"/>
                  <a:gd name="T4" fmla="*/ 1 w 1276"/>
                  <a:gd name="T5" fmla="*/ 0 h 1"/>
                </a:gdLst>
                <a:ahLst/>
                <a:cxnLst>
                  <a:cxn ang="0">
                    <a:pos x="T0" y="T1"/>
                  </a:cxn>
                  <a:cxn ang="0">
                    <a:pos x="T2" y="T3"/>
                  </a:cxn>
                  <a:cxn ang="0">
                    <a:pos x="T4" y="T5"/>
                  </a:cxn>
                </a:cxnLst>
                <a:rect l="0" t="0" r="r" b="b"/>
                <a:pathLst>
                  <a:path w="1276" h="1">
                    <a:moveTo>
                      <a:pt x="1276"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9" name="Freeform 56"/>
              <p:cNvSpPr>
                <a:spLocks noChangeArrowheads="1"/>
              </p:cNvSpPr>
              <p:nvPr/>
            </p:nvSpPr>
            <p:spPr bwMode="auto">
              <a:xfrm>
                <a:off x="1845" y="2719"/>
                <a:ext cx="31" cy="1"/>
              </a:xfrm>
              <a:custGeom>
                <a:avLst/>
                <a:gdLst>
                  <a:gd name="T0" fmla="*/ 256 w 256"/>
                  <a:gd name="T1" fmla="*/ 0 h 1"/>
                  <a:gd name="T2" fmla="*/ 0 w 256"/>
                  <a:gd name="T3" fmla="*/ 0 h 1"/>
                  <a:gd name="T4" fmla="*/ 1 w 256"/>
                  <a:gd name="T5" fmla="*/ 0 h 1"/>
                </a:gdLst>
                <a:ahLst/>
                <a:cxnLst>
                  <a:cxn ang="0">
                    <a:pos x="T0" y="T1"/>
                  </a:cxn>
                  <a:cxn ang="0">
                    <a:pos x="T2" y="T3"/>
                  </a:cxn>
                  <a:cxn ang="0">
                    <a:pos x="T4" y="T5"/>
                  </a:cxn>
                </a:cxnLst>
                <a:rect l="0" t="0" r="r" b="b"/>
                <a:pathLst>
                  <a:path w="256" h="1">
                    <a:moveTo>
                      <a:pt x="256"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0" name="Freeform 57"/>
              <p:cNvSpPr>
                <a:spLocks noChangeArrowheads="1"/>
              </p:cNvSpPr>
              <p:nvPr/>
            </p:nvSpPr>
            <p:spPr bwMode="auto">
              <a:xfrm>
                <a:off x="1614" y="2719"/>
                <a:ext cx="199" cy="1"/>
              </a:xfrm>
              <a:custGeom>
                <a:avLst/>
                <a:gdLst>
                  <a:gd name="T0" fmla="*/ 1591 w 1591"/>
                  <a:gd name="T1" fmla="*/ 0 h 1"/>
                  <a:gd name="T2" fmla="*/ 0 w 1591"/>
                  <a:gd name="T3" fmla="*/ 0 h 1"/>
                  <a:gd name="T4" fmla="*/ 1 w 1591"/>
                  <a:gd name="T5" fmla="*/ 0 h 1"/>
                </a:gdLst>
                <a:ahLst/>
                <a:cxnLst>
                  <a:cxn ang="0">
                    <a:pos x="T0" y="T1"/>
                  </a:cxn>
                  <a:cxn ang="0">
                    <a:pos x="T2" y="T3"/>
                  </a:cxn>
                  <a:cxn ang="0">
                    <a:pos x="T4" y="T5"/>
                  </a:cxn>
                </a:cxnLst>
                <a:rect l="0" t="0" r="r" b="b"/>
                <a:pathLst>
                  <a:path w="1591" h="1">
                    <a:moveTo>
                      <a:pt x="159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22" name="Group 58"/>
            <p:cNvGrpSpPr>
              <a:grpSpLocks/>
            </p:cNvGrpSpPr>
            <p:nvPr/>
          </p:nvGrpSpPr>
          <p:grpSpPr bwMode="auto">
            <a:xfrm>
              <a:off x="234" y="738"/>
              <a:ext cx="3850" cy="3423"/>
              <a:chOff x="234" y="738"/>
              <a:chExt cx="3850" cy="3423"/>
            </a:xfrm>
          </p:grpSpPr>
          <p:grpSp>
            <p:nvGrpSpPr>
              <p:cNvPr id="23" name="Group 59"/>
              <p:cNvGrpSpPr>
                <a:grpSpLocks/>
              </p:cNvGrpSpPr>
              <p:nvPr/>
            </p:nvGrpSpPr>
            <p:grpSpPr bwMode="auto">
              <a:xfrm>
                <a:off x="311" y="738"/>
                <a:ext cx="3773" cy="3423"/>
                <a:chOff x="311" y="738"/>
                <a:chExt cx="3773" cy="3423"/>
              </a:xfrm>
            </p:grpSpPr>
            <p:grpSp>
              <p:nvGrpSpPr>
                <p:cNvPr id="35" name="Group 60"/>
                <p:cNvGrpSpPr>
                  <a:grpSpLocks/>
                </p:cNvGrpSpPr>
                <p:nvPr/>
              </p:nvGrpSpPr>
              <p:grpSpPr bwMode="auto">
                <a:xfrm>
                  <a:off x="311" y="738"/>
                  <a:ext cx="3773" cy="3423"/>
                  <a:chOff x="311" y="738"/>
                  <a:chExt cx="3773" cy="3423"/>
                </a:xfrm>
              </p:grpSpPr>
              <p:sp>
                <p:nvSpPr>
                  <p:cNvPr id="49" name="Freeform 61"/>
                  <p:cNvSpPr>
                    <a:spLocks noChangeArrowheads="1"/>
                  </p:cNvSpPr>
                  <p:nvPr/>
                </p:nvSpPr>
                <p:spPr bwMode="auto">
                  <a:xfrm>
                    <a:off x="552" y="2266"/>
                    <a:ext cx="1605" cy="1"/>
                  </a:xfrm>
                  <a:custGeom>
                    <a:avLst/>
                    <a:gdLst>
                      <a:gd name="T0" fmla="*/ 8036 w 8036"/>
                      <a:gd name="T1" fmla="*/ 0 h 1"/>
                      <a:gd name="T2" fmla="*/ 0 w 8036"/>
                      <a:gd name="T3" fmla="*/ 0 h 1"/>
                      <a:gd name="T4" fmla="*/ 1 w 8036"/>
                      <a:gd name="T5" fmla="*/ 0 h 1"/>
                    </a:gdLst>
                    <a:ahLst/>
                    <a:cxnLst>
                      <a:cxn ang="0">
                        <a:pos x="T0" y="T1"/>
                      </a:cxn>
                      <a:cxn ang="0">
                        <a:pos x="T2" y="T3"/>
                      </a:cxn>
                      <a:cxn ang="0">
                        <a:pos x="T4" y="T5"/>
                      </a:cxn>
                    </a:cxnLst>
                    <a:rect l="0" t="0" r="r" b="b"/>
                    <a:pathLst>
                      <a:path w="8036" h="1">
                        <a:moveTo>
                          <a:pt x="8036"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 name="Freeform 62"/>
                  <p:cNvSpPr>
                    <a:spLocks noChangeArrowheads="1"/>
                  </p:cNvSpPr>
                  <p:nvPr/>
                </p:nvSpPr>
                <p:spPr bwMode="auto">
                  <a:xfrm>
                    <a:off x="311" y="1301"/>
                    <a:ext cx="2" cy="803"/>
                  </a:xfrm>
                  <a:custGeom>
                    <a:avLst/>
                    <a:gdLst>
                      <a:gd name="T0" fmla="*/ 0 w 1"/>
                      <a:gd name="T1" fmla="*/ 4023 h 4023"/>
                      <a:gd name="T2" fmla="*/ 0 w 1"/>
                      <a:gd name="T3" fmla="*/ 0 h 4023"/>
                      <a:gd name="T4" fmla="*/ 1 w 1"/>
                      <a:gd name="T5" fmla="*/ 0 h 4023"/>
                    </a:gdLst>
                    <a:ahLst/>
                    <a:cxnLst>
                      <a:cxn ang="0">
                        <a:pos x="T0" y="T1"/>
                      </a:cxn>
                      <a:cxn ang="0">
                        <a:pos x="T2" y="T3"/>
                      </a:cxn>
                      <a:cxn ang="0">
                        <a:pos x="T4" y="T5"/>
                      </a:cxn>
                    </a:cxnLst>
                    <a:rect l="0" t="0" r="r" b="b"/>
                    <a:pathLst>
                      <a:path w="1" h="4023">
                        <a:moveTo>
                          <a:pt x="0" y="402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 name="Freeform 63"/>
                  <p:cNvSpPr>
                    <a:spLocks noChangeArrowheads="1"/>
                  </p:cNvSpPr>
                  <p:nvPr/>
                </p:nvSpPr>
                <p:spPr bwMode="auto">
                  <a:xfrm>
                    <a:off x="311" y="1301"/>
                    <a:ext cx="748" cy="1"/>
                  </a:xfrm>
                  <a:custGeom>
                    <a:avLst/>
                    <a:gdLst>
                      <a:gd name="T0" fmla="*/ 3743 w 3743"/>
                      <a:gd name="T1" fmla="*/ 0 h 1"/>
                      <a:gd name="T2" fmla="*/ 0 w 3743"/>
                      <a:gd name="T3" fmla="*/ 0 h 1"/>
                      <a:gd name="T4" fmla="*/ 1 w 3743"/>
                      <a:gd name="T5" fmla="*/ 0 h 1"/>
                    </a:gdLst>
                    <a:ahLst/>
                    <a:cxnLst>
                      <a:cxn ang="0">
                        <a:pos x="T0" y="T1"/>
                      </a:cxn>
                      <a:cxn ang="0">
                        <a:pos x="T2" y="T3"/>
                      </a:cxn>
                      <a:cxn ang="0">
                        <a:pos x="T4" y="T5"/>
                      </a:cxn>
                    </a:cxnLst>
                    <a:rect l="0" t="0" r="r" b="b"/>
                    <a:pathLst>
                      <a:path w="3743" h="1">
                        <a:moveTo>
                          <a:pt x="3743"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 name="Freeform 64"/>
                  <p:cNvSpPr>
                    <a:spLocks noChangeArrowheads="1"/>
                  </p:cNvSpPr>
                  <p:nvPr/>
                </p:nvSpPr>
                <p:spPr bwMode="auto">
                  <a:xfrm>
                    <a:off x="311" y="2104"/>
                    <a:ext cx="326" cy="2"/>
                  </a:xfrm>
                  <a:custGeom>
                    <a:avLst/>
                    <a:gdLst>
                      <a:gd name="T0" fmla="*/ 0 w 1630"/>
                      <a:gd name="T1" fmla="*/ 0 h 2"/>
                      <a:gd name="T2" fmla="*/ 1629 w 1630"/>
                      <a:gd name="T3" fmla="*/ 0 h 2"/>
                      <a:gd name="T4" fmla="*/ 1630 w 1630"/>
                      <a:gd name="T5" fmla="*/ 0 h 2"/>
                    </a:gdLst>
                    <a:ahLst/>
                    <a:cxnLst>
                      <a:cxn ang="0">
                        <a:pos x="T0" y="T1"/>
                      </a:cxn>
                      <a:cxn ang="0">
                        <a:pos x="T2" y="T3"/>
                      </a:cxn>
                      <a:cxn ang="0">
                        <a:pos x="T4" y="T5"/>
                      </a:cxn>
                    </a:cxnLst>
                    <a:rect l="0" t="0" r="r" b="b"/>
                    <a:pathLst>
                      <a:path w="1630" h="2">
                        <a:moveTo>
                          <a:pt x="0" y="0"/>
                        </a:moveTo>
                        <a:lnTo>
                          <a:pt x="1629" y="0"/>
                        </a:lnTo>
                        <a:lnTo>
                          <a:pt x="1630"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 name="Freeform 65"/>
                  <p:cNvSpPr>
                    <a:spLocks noChangeArrowheads="1"/>
                  </p:cNvSpPr>
                  <p:nvPr/>
                </p:nvSpPr>
                <p:spPr bwMode="auto">
                  <a:xfrm>
                    <a:off x="1355" y="738"/>
                    <a:ext cx="802" cy="1528"/>
                  </a:xfrm>
                  <a:custGeom>
                    <a:avLst/>
                    <a:gdLst>
                      <a:gd name="T0" fmla="*/ 4018 w 4018"/>
                      <a:gd name="T1" fmla="*/ 7642 h 7642"/>
                      <a:gd name="T2" fmla="*/ 0 w 4018"/>
                      <a:gd name="T3" fmla="*/ 0 h 7642"/>
                      <a:gd name="T4" fmla="*/ 1 w 4018"/>
                      <a:gd name="T5" fmla="*/ 0 h 7642"/>
                    </a:gdLst>
                    <a:ahLst/>
                    <a:cxnLst>
                      <a:cxn ang="0">
                        <a:pos x="T0" y="T1"/>
                      </a:cxn>
                      <a:cxn ang="0">
                        <a:pos x="T2" y="T3"/>
                      </a:cxn>
                      <a:cxn ang="0">
                        <a:pos x="T4" y="T5"/>
                      </a:cxn>
                    </a:cxnLst>
                    <a:rect l="0" t="0" r="r" b="b"/>
                    <a:pathLst>
                      <a:path w="4018" h="7642">
                        <a:moveTo>
                          <a:pt x="4018" y="7642"/>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 name="Freeform 66"/>
                  <p:cNvSpPr>
                    <a:spLocks noChangeArrowheads="1"/>
                  </p:cNvSpPr>
                  <p:nvPr/>
                </p:nvSpPr>
                <p:spPr bwMode="auto">
                  <a:xfrm>
                    <a:off x="552" y="2104"/>
                    <a:ext cx="85" cy="162"/>
                  </a:xfrm>
                  <a:custGeom>
                    <a:avLst/>
                    <a:gdLst>
                      <a:gd name="T0" fmla="*/ 423 w 423"/>
                      <a:gd name="T1" fmla="*/ 0 h 803"/>
                      <a:gd name="T2" fmla="*/ 0 w 423"/>
                      <a:gd name="T3" fmla="*/ 803 h 803"/>
                      <a:gd name="T4" fmla="*/ 1 w 423"/>
                      <a:gd name="T5" fmla="*/ 803 h 803"/>
                    </a:gdLst>
                    <a:ahLst/>
                    <a:cxnLst>
                      <a:cxn ang="0">
                        <a:pos x="T0" y="T1"/>
                      </a:cxn>
                      <a:cxn ang="0">
                        <a:pos x="T2" y="T3"/>
                      </a:cxn>
                      <a:cxn ang="0">
                        <a:pos x="T4" y="T5"/>
                      </a:cxn>
                    </a:cxnLst>
                    <a:rect l="0" t="0" r="r" b="b"/>
                    <a:pathLst>
                      <a:path w="423" h="803">
                        <a:moveTo>
                          <a:pt x="423" y="0"/>
                        </a:moveTo>
                        <a:lnTo>
                          <a:pt x="0" y="803"/>
                        </a:lnTo>
                        <a:lnTo>
                          <a:pt x="1" y="80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 name="Freeform 67"/>
                  <p:cNvSpPr>
                    <a:spLocks noChangeArrowheads="1"/>
                  </p:cNvSpPr>
                  <p:nvPr/>
                </p:nvSpPr>
                <p:spPr bwMode="auto">
                  <a:xfrm>
                    <a:off x="1059" y="738"/>
                    <a:ext cx="296" cy="563"/>
                  </a:xfrm>
                  <a:custGeom>
                    <a:avLst/>
                    <a:gdLst>
                      <a:gd name="T0" fmla="*/ 1481 w 1481"/>
                      <a:gd name="T1" fmla="*/ 0 h 2816"/>
                      <a:gd name="T2" fmla="*/ 0 w 1481"/>
                      <a:gd name="T3" fmla="*/ 2816 h 2816"/>
                      <a:gd name="T4" fmla="*/ 1 w 1481"/>
                      <a:gd name="T5" fmla="*/ 2816 h 2816"/>
                    </a:gdLst>
                    <a:ahLst/>
                    <a:cxnLst>
                      <a:cxn ang="0">
                        <a:pos x="T0" y="T1"/>
                      </a:cxn>
                      <a:cxn ang="0">
                        <a:pos x="T2" y="T3"/>
                      </a:cxn>
                      <a:cxn ang="0">
                        <a:pos x="T4" y="T5"/>
                      </a:cxn>
                    </a:cxnLst>
                    <a:rect l="0" t="0" r="r" b="b"/>
                    <a:pathLst>
                      <a:path w="1481" h="2816">
                        <a:moveTo>
                          <a:pt x="1481" y="0"/>
                        </a:moveTo>
                        <a:lnTo>
                          <a:pt x="0" y="2816"/>
                        </a:lnTo>
                        <a:lnTo>
                          <a:pt x="1" y="281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 name="Freeform 68"/>
                  <p:cNvSpPr>
                    <a:spLocks noChangeArrowheads="1"/>
                  </p:cNvSpPr>
                  <p:nvPr/>
                </p:nvSpPr>
                <p:spPr bwMode="auto">
                  <a:xfrm>
                    <a:off x="659" y="2560"/>
                    <a:ext cx="1495" cy="1601"/>
                  </a:xfrm>
                  <a:custGeom>
                    <a:avLst/>
                    <a:gdLst>
                      <a:gd name="T0" fmla="*/ 0 w 7479"/>
                      <a:gd name="T1" fmla="*/ 6022 h 8020"/>
                      <a:gd name="T2" fmla="*/ 453 w 7479"/>
                      <a:gd name="T3" fmla="*/ 6655 h 8020"/>
                      <a:gd name="T4" fmla="*/ 1019 w 7479"/>
                      <a:gd name="T5" fmla="*/ 7190 h 8020"/>
                      <a:gd name="T6" fmla="*/ 1676 w 7479"/>
                      <a:gd name="T7" fmla="*/ 7605 h 8020"/>
                      <a:gd name="T8" fmla="*/ 2402 w 7479"/>
                      <a:gd name="T9" fmla="*/ 7885 h 8020"/>
                      <a:gd name="T10" fmla="*/ 3168 w 7479"/>
                      <a:gd name="T11" fmla="*/ 8020 h 8020"/>
                      <a:gd name="T12" fmla="*/ 3947 w 7479"/>
                      <a:gd name="T13" fmla="*/ 8005 h 8020"/>
                      <a:gd name="T14" fmla="*/ 4706 w 7479"/>
                      <a:gd name="T15" fmla="*/ 7840 h 8020"/>
                      <a:gd name="T16" fmla="*/ 5421 w 7479"/>
                      <a:gd name="T17" fmla="*/ 7532 h 8020"/>
                      <a:gd name="T18" fmla="*/ 6063 w 7479"/>
                      <a:gd name="T19" fmla="*/ 7092 h 8020"/>
                      <a:gd name="T20" fmla="*/ 6607 w 7479"/>
                      <a:gd name="T21" fmla="*/ 6535 h 8020"/>
                      <a:gd name="T22" fmla="*/ 7035 w 7479"/>
                      <a:gd name="T23" fmla="*/ 5885 h 8020"/>
                      <a:gd name="T24" fmla="*/ 7329 w 7479"/>
                      <a:gd name="T25" fmla="*/ 5164 h 8020"/>
                      <a:gd name="T26" fmla="*/ 7479 w 7479"/>
                      <a:gd name="T27" fmla="*/ 4400 h 8020"/>
                      <a:gd name="T28" fmla="*/ 7479 w 7479"/>
                      <a:gd name="T29" fmla="*/ 3621 h 8020"/>
                      <a:gd name="T30" fmla="*/ 7329 w 7479"/>
                      <a:gd name="T31" fmla="*/ 2857 h 8020"/>
                      <a:gd name="T32" fmla="*/ 7035 w 7479"/>
                      <a:gd name="T33" fmla="*/ 2136 h 8020"/>
                      <a:gd name="T34" fmla="*/ 6607 w 7479"/>
                      <a:gd name="T35" fmla="*/ 1485 h 8020"/>
                      <a:gd name="T36" fmla="*/ 6063 w 7479"/>
                      <a:gd name="T37" fmla="*/ 928 h 8020"/>
                      <a:gd name="T38" fmla="*/ 5421 w 7479"/>
                      <a:gd name="T39" fmla="*/ 488 h 8020"/>
                      <a:gd name="T40" fmla="*/ 4706 w 7479"/>
                      <a:gd name="T41" fmla="*/ 180 h 8020"/>
                      <a:gd name="T42" fmla="*/ 3947 w 7479"/>
                      <a:gd name="T43" fmla="*/ 14 h 8020"/>
                      <a:gd name="T44" fmla="*/ 3168 w 7479"/>
                      <a:gd name="T45" fmla="*/ 0 h 8020"/>
                      <a:gd name="T46" fmla="*/ 2402 w 7479"/>
                      <a:gd name="T47" fmla="*/ 135 h 8020"/>
                      <a:gd name="T48" fmla="*/ 1676 w 7479"/>
                      <a:gd name="T49" fmla="*/ 416 h 8020"/>
                      <a:gd name="T50" fmla="*/ 1019 w 7479"/>
                      <a:gd name="T51" fmla="*/ 830 h 8020"/>
                      <a:gd name="T52" fmla="*/ 453 w 7479"/>
                      <a:gd name="T53" fmla="*/ 1366 h 8020"/>
                      <a:gd name="T54" fmla="*/ 0 w 7479"/>
                      <a:gd name="T55" fmla="*/ 1999 h 8020"/>
                      <a:gd name="T56" fmla="*/ 1 w 7479"/>
                      <a:gd name="T57" fmla="*/ 1999 h 8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9" h="8020">
                        <a:moveTo>
                          <a:pt x="0" y="6022"/>
                        </a:moveTo>
                        <a:lnTo>
                          <a:pt x="453" y="6655"/>
                        </a:lnTo>
                        <a:lnTo>
                          <a:pt x="1019" y="7190"/>
                        </a:lnTo>
                        <a:lnTo>
                          <a:pt x="1676" y="7605"/>
                        </a:lnTo>
                        <a:lnTo>
                          <a:pt x="2402" y="7885"/>
                        </a:lnTo>
                        <a:lnTo>
                          <a:pt x="3168" y="8020"/>
                        </a:lnTo>
                        <a:lnTo>
                          <a:pt x="3947" y="8005"/>
                        </a:lnTo>
                        <a:lnTo>
                          <a:pt x="4706" y="7840"/>
                        </a:lnTo>
                        <a:lnTo>
                          <a:pt x="5421" y="7532"/>
                        </a:lnTo>
                        <a:lnTo>
                          <a:pt x="6063" y="7092"/>
                        </a:lnTo>
                        <a:lnTo>
                          <a:pt x="6607" y="6535"/>
                        </a:lnTo>
                        <a:lnTo>
                          <a:pt x="7035" y="5885"/>
                        </a:lnTo>
                        <a:lnTo>
                          <a:pt x="7329" y="5164"/>
                        </a:lnTo>
                        <a:lnTo>
                          <a:pt x="7479" y="4400"/>
                        </a:lnTo>
                        <a:lnTo>
                          <a:pt x="7479" y="3621"/>
                        </a:lnTo>
                        <a:lnTo>
                          <a:pt x="7329" y="2857"/>
                        </a:lnTo>
                        <a:lnTo>
                          <a:pt x="7035" y="2136"/>
                        </a:lnTo>
                        <a:lnTo>
                          <a:pt x="6607" y="1485"/>
                        </a:lnTo>
                        <a:lnTo>
                          <a:pt x="6063" y="928"/>
                        </a:lnTo>
                        <a:lnTo>
                          <a:pt x="5421" y="488"/>
                        </a:lnTo>
                        <a:lnTo>
                          <a:pt x="4706" y="180"/>
                        </a:lnTo>
                        <a:lnTo>
                          <a:pt x="3947" y="14"/>
                        </a:lnTo>
                        <a:lnTo>
                          <a:pt x="3168" y="0"/>
                        </a:lnTo>
                        <a:lnTo>
                          <a:pt x="2402" y="135"/>
                        </a:lnTo>
                        <a:lnTo>
                          <a:pt x="1676" y="416"/>
                        </a:lnTo>
                        <a:lnTo>
                          <a:pt x="1019" y="830"/>
                        </a:lnTo>
                        <a:lnTo>
                          <a:pt x="453" y="1366"/>
                        </a:lnTo>
                        <a:lnTo>
                          <a:pt x="0" y="1999"/>
                        </a:lnTo>
                        <a:lnTo>
                          <a:pt x="1" y="199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 name="Freeform 69"/>
                  <p:cNvSpPr>
                    <a:spLocks noChangeArrowheads="1"/>
                  </p:cNvSpPr>
                  <p:nvPr/>
                </p:nvSpPr>
                <p:spPr bwMode="auto">
                  <a:xfrm>
                    <a:off x="311" y="2959"/>
                    <a:ext cx="2" cy="804"/>
                  </a:xfrm>
                  <a:custGeom>
                    <a:avLst/>
                    <a:gdLst>
                      <a:gd name="T0" fmla="*/ 0 w 1"/>
                      <a:gd name="T1" fmla="*/ 4023 h 4023"/>
                      <a:gd name="T2" fmla="*/ 0 w 1"/>
                      <a:gd name="T3" fmla="*/ 0 h 4023"/>
                      <a:gd name="T4" fmla="*/ 1 w 1"/>
                      <a:gd name="T5" fmla="*/ 0 h 4023"/>
                    </a:gdLst>
                    <a:ahLst/>
                    <a:cxnLst>
                      <a:cxn ang="0">
                        <a:pos x="T0" y="T1"/>
                      </a:cxn>
                      <a:cxn ang="0">
                        <a:pos x="T2" y="T3"/>
                      </a:cxn>
                      <a:cxn ang="0">
                        <a:pos x="T4" y="T5"/>
                      </a:cxn>
                    </a:cxnLst>
                    <a:rect l="0" t="0" r="r" b="b"/>
                    <a:pathLst>
                      <a:path w="1" h="4023">
                        <a:moveTo>
                          <a:pt x="0" y="4023"/>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 name="Freeform 70"/>
                  <p:cNvSpPr>
                    <a:spLocks noChangeArrowheads="1"/>
                  </p:cNvSpPr>
                  <p:nvPr/>
                </p:nvSpPr>
                <p:spPr bwMode="auto">
                  <a:xfrm>
                    <a:off x="311" y="2959"/>
                    <a:ext cx="734" cy="2"/>
                  </a:xfrm>
                  <a:custGeom>
                    <a:avLst/>
                    <a:gdLst>
                      <a:gd name="T0" fmla="*/ 3674 w 3674"/>
                      <a:gd name="T1" fmla="*/ 0 h 2"/>
                      <a:gd name="T2" fmla="*/ 0 w 3674"/>
                      <a:gd name="T3" fmla="*/ 0 h 2"/>
                      <a:gd name="T4" fmla="*/ 1 w 3674"/>
                      <a:gd name="T5" fmla="*/ 0 h 2"/>
                    </a:gdLst>
                    <a:ahLst/>
                    <a:cxnLst>
                      <a:cxn ang="0">
                        <a:pos x="T0" y="T1"/>
                      </a:cxn>
                      <a:cxn ang="0">
                        <a:pos x="T2" y="T3"/>
                      </a:cxn>
                      <a:cxn ang="0">
                        <a:pos x="T4" y="T5"/>
                      </a:cxn>
                    </a:cxnLst>
                    <a:rect l="0" t="0" r="r" b="b"/>
                    <a:pathLst>
                      <a:path w="3674" h="2">
                        <a:moveTo>
                          <a:pt x="3674"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 name="Freeform 71"/>
                  <p:cNvSpPr>
                    <a:spLocks noChangeArrowheads="1"/>
                  </p:cNvSpPr>
                  <p:nvPr/>
                </p:nvSpPr>
                <p:spPr bwMode="auto">
                  <a:xfrm>
                    <a:off x="311" y="3763"/>
                    <a:ext cx="735" cy="2"/>
                  </a:xfrm>
                  <a:custGeom>
                    <a:avLst/>
                    <a:gdLst>
                      <a:gd name="T0" fmla="*/ 0 w 3675"/>
                      <a:gd name="T1" fmla="*/ 0 h 2"/>
                      <a:gd name="T2" fmla="*/ 3674 w 3675"/>
                      <a:gd name="T3" fmla="*/ 0 h 2"/>
                      <a:gd name="T4" fmla="*/ 3675 w 3675"/>
                      <a:gd name="T5" fmla="*/ 0 h 2"/>
                    </a:gdLst>
                    <a:ahLst/>
                    <a:cxnLst>
                      <a:cxn ang="0">
                        <a:pos x="T0" y="T1"/>
                      </a:cxn>
                      <a:cxn ang="0">
                        <a:pos x="T2" y="T3"/>
                      </a:cxn>
                      <a:cxn ang="0">
                        <a:pos x="T4" y="T5"/>
                      </a:cxn>
                    </a:cxnLst>
                    <a:rect l="0" t="0" r="r" b="b"/>
                    <a:pathLst>
                      <a:path w="3675" h="2">
                        <a:moveTo>
                          <a:pt x="0" y="0"/>
                        </a:moveTo>
                        <a:lnTo>
                          <a:pt x="3674" y="0"/>
                        </a:lnTo>
                        <a:lnTo>
                          <a:pt x="3675"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 name="Freeform 72"/>
                  <p:cNvSpPr>
                    <a:spLocks noChangeArrowheads="1"/>
                  </p:cNvSpPr>
                  <p:nvPr/>
                </p:nvSpPr>
                <p:spPr bwMode="auto">
                  <a:xfrm>
                    <a:off x="3280" y="2266"/>
                    <a:ext cx="804" cy="1"/>
                  </a:xfrm>
                  <a:custGeom>
                    <a:avLst/>
                    <a:gdLst>
                      <a:gd name="T0" fmla="*/ 4017 w 4017"/>
                      <a:gd name="T1" fmla="*/ 0 h 1"/>
                      <a:gd name="T2" fmla="*/ 0 w 4017"/>
                      <a:gd name="T3" fmla="*/ 0 h 1"/>
                      <a:gd name="T4" fmla="*/ 1 w 4017"/>
                      <a:gd name="T5" fmla="*/ 0 h 1"/>
                    </a:gdLst>
                    <a:ahLst/>
                    <a:cxnLst>
                      <a:cxn ang="0">
                        <a:pos x="T0" y="T1"/>
                      </a:cxn>
                      <a:cxn ang="0">
                        <a:pos x="T2" y="T3"/>
                      </a:cxn>
                      <a:cxn ang="0">
                        <a:pos x="T4" y="T5"/>
                      </a:cxn>
                    </a:cxnLst>
                    <a:rect l="0" t="0" r="r" b="b"/>
                    <a:pathLst>
                      <a:path w="4017" h="1">
                        <a:moveTo>
                          <a:pt x="4017"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 name="Freeform 73"/>
                  <p:cNvSpPr>
                    <a:spLocks noChangeArrowheads="1"/>
                  </p:cNvSpPr>
                  <p:nvPr/>
                </p:nvSpPr>
                <p:spPr bwMode="auto">
                  <a:xfrm>
                    <a:off x="2478" y="2266"/>
                    <a:ext cx="802" cy="1"/>
                  </a:xfrm>
                  <a:custGeom>
                    <a:avLst/>
                    <a:gdLst>
                      <a:gd name="T0" fmla="*/ 4019 w 4019"/>
                      <a:gd name="T1" fmla="*/ 0 h 1"/>
                      <a:gd name="T2" fmla="*/ 0 w 4019"/>
                      <a:gd name="T3" fmla="*/ 0 h 1"/>
                      <a:gd name="T4" fmla="*/ 1 w 4019"/>
                      <a:gd name="T5" fmla="*/ 0 h 1"/>
                    </a:gdLst>
                    <a:ahLst/>
                    <a:cxnLst>
                      <a:cxn ang="0">
                        <a:pos x="T0" y="T1"/>
                      </a:cxn>
                      <a:cxn ang="0">
                        <a:pos x="T2" y="T3"/>
                      </a:cxn>
                      <a:cxn ang="0">
                        <a:pos x="T4" y="T5"/>
                      </a:cxn>
                    </a:cxnLst>
                    <a:rect l="0" t="0" r="r" b="b"/>
                    <a:pathLst>
                      <a:path w="4019" h="1">
                        <a:moveTo>
                          <a:pt x="4019"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 name="Freeform 74"/>
                  <p:cNvSpPr>
                    <a:spLocks noChangeArrowheads="1"/>
                  </p:cNvSpPr>
                  <p:nvPr/>
                </p:nvSpPr>
                <p:spPr bwMode="auto">
                  <a:xfrm>
                    <a:off x="2879" y="1301"/>
                    <a:ext cx="804" cy="803"/>
                  </a:xfrm>
                  <a:custGeom>
                    <a:avLst/>
                    <a:gdLst>
                      <a:gd name="T0" fmla="*/ 4019 w 4020"/>
                      <a:gd name="T1" fmla="*/ 2011 h 4023"/>
                      <a:gd name="T2" fmla="*/ 3920 w 4020"/>
                      <a:gd name="T3" fmla="*/ 1390 h 4023"/>
                      <a:gd name="T4" fmla="*/ 3635 w 4020"/>
                      <a:gd name="T5" fmla="*/ 829 h 4023"/>
                      <a:gd name="T6" fmla="*/ 3190 w 4020"/>
                      <a:gd name="T7" fmla="*/ 384 h 4023"/>
                      <a:gd name="T8" fmla="*/ 2630 w 4020"/>
                      <a:gd name="T9" fmla="*/ 98 h 4023"/>
                      <a:gd name="T10" fmla="*/ 2010 w 4020"/>
                      <a:gd name="T11" fmla="*/ 0 h 4023"/>
                      <a:gd name="T12" fmla="*/ 1389 w 4020"/>
                      <a:gd name="T13" fmla="*/ 98 h 4023"/>
                      <a:gd name="T14" fmla="*/ 828 w 4020"/>
                      <a:gd name="T15" fmla="*/ 384 h 4023"/>
                      <a:gd name="T16" fmla="*/ 384 w 4020"/>
                      <a:gd name="T17" fmla="*/ 829 h 4023"/>
                      <a:gd name="T18" fmla="*/ 99 w 4020"/>
                      <a:gd name="T19" fmla="*/ 1390 h 4023"/>
                      <a:gd name="T20" fmla="*/ 0 w 4020"/>
                      <a:gd name="T21" fmla="*/ 2011 h 4023"/>
                      <a:gd name="T22" fmla="*/ 99 w 4020"/>
                      <a:gd name="T23" fmla="*/ 2633 h 4023"/>
                      <a:gd name="T24" fmla="*/ 384 w 4020"/>
                      <a:gd name="T25" fmla="*/ 3193 h 4023"/>
                      <a:gd name="T26" fmla="*/ 828 w 4020"/>
                      <a:gd name="T27" fmla="*/ 3638 h 4023"/>
                      <a:gd name="T28" fmla="*/ 1389 w 4020"/>
                      <a:gd name="T29" fmla="*/ 3924 h 4023"/>
                      <a:gd name="T30" fmla="*/ 2010 w 4020"/>
                      <a:gd name="T31" fmla="*/ 4023 h 4023"/>
                      <a:gd name="T32" fmla="*/ 2630 w 4020"/>
                      <a:gd name="T33" fmla="*/ 3924 h 4023"/>
                      <a:gd name="T34" fmla="*/ 3190 w 4020"/>
                      <a:gd name="T35" fmla="*/ 3638 h 4023"/>
                      <a:gd name="T36" fmla="*/ 3635 w 4020"/>
                      <a:gd name="T37" fmla="*/ 3193 h 4023"/>
                      <a:gd name="T38" fmla="*/ 3920 w 4020"/>
                      <a:gd name="T39" fmla="*/ 2633 h 4023"/>
                      <a:gd name="T40" fmla="*/ 4019 w 4020"/>
                      <a:gd name="T41" fmla="*/ 2011 h 4023"/>
                      <a:gd name="T42" fmla="*/ 4020 w 4020"/>
                      <a:gd name="T43" fmla="*/ 2011 h 4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20" h="4023">
                        <a:moveTo>
                          <a:pt x="4019" y="2011"/>
                        </a:moveTo>
                        <a:lnTo>
                          <a:pt x="3920" y="1390"/>
                        </a:lnTo>
                        <a:lnTo>
                          <a:pt x="3635" y="829"/>
                        </a:lnTo>
                        <a:lnTo>
                          <a:pt x="3190" y="384"/>
                        </a:lnTo>
                        <a:lnTo>
                          <a:pt x="2630" y="98"/>
                        </a:lnTo>
                        <a:lnTo>
                          <a:pt x="2010" y="0"/>
                        </a:lnTo>
                        <a:lnTo>
                          <a:pt x="1389" y="98"/>
                        </a:lnTo>
                        <a:lnTo>
                          <a:pt x="828" y="384"/>
                        </a:lnTo>
                        <a:lnTo>
                          <a:pt x="384" y="829"/>
                        </a:lnTo>
                        <a:lnTo>
                          <a:pt x="99" y="1390"/>
                        </a:lnTo>
                        <a:lnTo>
                          <a:pt x="0" y="2011"/>
                        </a:lnTo>
                        <a:lnTo>
                          <a:pt x="99" y="2633"/>
                        </a:lnTo>
                        <a:lnTo>
                          <a:pt x="384" y="3193"/>
                        </a:lnTo>
                        <a:lnTo>
                          <a:pt x="828" y="3638"/>
                        </a:lnTo>
                        <a:lnTo>
                          <a:pt x="1389" y="3924"/>
                        </a:lnTo>
                        <a:lnTo>
                          <a:pt x="2010" y="4023"/>
                        </a:lnTo>
                        <a:lnTo>
                          <a:pt x="2630" y="3924"/>
                        </a:lnTo>
                        <a:lnTo>
                          <a:pt x="3190" y="3638"/>
                        </a:lnTo>
                        <a:lnTo>
                          <a:pt x="3635" y="3193"/>
                        </a:lnTo>
                        <a:lnTo>
                          <a:pt x="3920" y="2633"/>
                        </a:lnTo>
                        <a:lnTo>
                          <a:pt x="4019" y="2011"/>
                        </a:lnTo>
                        <a:lnTo>
                          <a:pt x="4020" y="2011"/>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 name="Freeform 75"/>
                  <p:cNvSpPr>
                    <a:spLocks noChangeArrowheads="1"/>
                  </p:cNvSpPr>
                  <p:nvPr/>
                </p:nvSpPr>
                <p:spPr bwMode="auto">
                  <a:xfrm>
                    <a:off x="3280" y="738"/>
                    <a:ext cx="804" cy="1528"/>
                  </a:xfrm>
                  <a:custGeom>
                    <a:avLst/>
                    <a:gdLst>
                      <a:gd name="T0" fmla="*/ 4017 w 4017"/>
                      <a:gd name="T1" fmla="*/ 7642 h 7642"/>
                      <a:gd name="T2" fmla="*/ 0 w 4017"/>
                      <a:gd name="T3" fmla="*/ 0 h 7642"/>
                      <a:gd name="T4" fmla="*/ 1 w 4017"/>
                      <a:gd name="T5" fmla="*/ 0 h 7642"/>
                    </a:gdLst>
                    <a:ahLst/>
                    <a:cxnLst>
                      <a:cxn ang="0">
                        <a:pos x="T0" y="T1"/>
                      </a:cxn>
                      <a:cxn ang="0">
                        <a:pos x="T2" y="T3"/>
                      </a:cxn>
                      <a:cxn ang="0">
                        <a:pos x="T4" y="T5"/>
                      </a:cxn>
                    </a:cxnLst>
                    <a:rect l="0" t="0" r="r" b="b"/>
                    <a:pathLst>
                      <a:path w="4017" h="7642">
                        <a:moveTo>
                          <a:pt x="4017" y="7642"/>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 name="Freeform 76"/>
                  <p:cNvSpPr>
                    <a:spLocks noChangeArrowheads="1"/>
                  </p:cNvSpPr>
                  <p:nvPr/>
                </p:nvSpPr>
                <p:spPr bwMode="auto">
                  <a:xfrm>
                    <a:off x="2478" y="738"/>
                    <a:ext cx="802" cy="1528"/>
                  </a:xfrm>
                  <a:custGeom>
                    <a:avLst/>
                    <a:gdLst>
                      <a:gd name="T0" fmla="*/ 4019 w 4019"/>
                      <a:gd name="T1" fmla="*/ 0 h 7642"/>
                      <a:gd name="T2" fmla="*/ 0 w 4019"/>
                      <a:gd name="T3" fmla="*/ 7642 h 7642"/>
                      <a:gd name="T4" fmla="*/ 1 w 4019"/>
                      <a:gd name="T5" fmla="*/ 7642 h 7642"/>
                    </a:gdLst>
                    <a:ahLst/>
                    <a:cxnLst>
                      <a:cxn ang="0">
                        <a:pos x="T0" y="T1"/>
                      </a:cxn>
                      <a:cxn ang="0">
                        <a:pos x="T2" y="T3"/>
                      </a:cxn>
                      <a:cxn ang="0">
                        <a:pos x="T4" y="T5"/>
                      </a:cxn>
                    </a:cxnLst>
                    <a:rect l="0" t="0" r="r" b="b"/>
                    <a:pathLst>
                      <a:path w="4019" h="7642">
                        <a:moveTo>
                          <a:pt x="4019" y="0"/>
                        </a:moveTo>
                        <a:lnTo>
                          <a:pt x="0" y="7642"/>
                        </a:lnTo>
                        <a:lnTo>
                          <a:pt x="1" y="7642"/>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36" name="Group 77"/>
                <p:cNvGrpSpPr>
                  <a:grpSpLocks/>
                </p:cNvGrpSpPr>
                <p:nvPr/>
              </p:nvGrpSpPr>
              <p:grpSpPr bwMode="auto">
                <a:xfrm>
                  <a:off x="552" y="2959"/>
                  <a:ext cx="107" cy="804"/>
                  <a:chOff x="1813" y="2468"/>
                  <a:chExt cx="67" cy="503"/>
                </a:xfrm>
              </p:grpSpPr>
              <p:sp>
                <p:nvSpPr>
                  <p:cNvPr id="37" name="Freeform 78"/>
                  <p:cNvSpPr>
                    <a:spLocks noChangeArrowheads="1"/>
                  </p:cNvSpPr>
                  <p:nvPr/>
                </p:nvSpPr>
                <p:spPr bwMode="auto">
                  <a:xfrm>
                    <a:off x="1813" y="2719"/>
                    <a:ext cx="4" cy="27"/>
                  </a:xfrm>
                  <a:custGeom>
                    <a:avLst/>
                    <a:gdLst>
                      <a:gd name="T0" fmla="*/ 0 w 30"/>
                      <a:gd name="T1" fmla="*/ 0 h 218"/>
                      <a:gd name="T2" fmla="*/ 29 w 30"/>
                      <a:gd name="T3" fmla="*/ 218 h 218"/>
                      <a:gd name="T4" fmla="*/ 30 w 30"/>
                      <a:gd name="T5" fmla="*/ 218 h 218"/>
                    </a:gdLst>
                    <a:ahLst/>
                    <a:cxnLst>
                      <a:cxn ang="0">
                        <a:pos x="T0" y="T1"/>
                      </a:cxn>
                      <a:cxn ang="0">
                        <a:pos x="T2" y="T3"/>
                      </a:cxn>
                      <a:cxn ang="0">
                        <a:pos x="T4" y="T5"/>
                      </a:cxn>
                    </a:cxnLst>
                    <a:rect l="0" t="0" r="r" b="b"/>
                    <a:pathLst>
                      <a:path w="30" h="218">
                        <a:moveTo>
                          <a:pt x="0" y="0"/>
                        </a:moveTo>
                        <a:lnTo>
                          <a:pt x="29" y="218"/>
                        </a:lnTo>
                        <a:lnTo>
                          <a:pt x="30" y="21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 name="Freeform 79"/>
                  <p:cNvSpPr>
                    <a:spLocks noChangeArrowheads="1"/>
                  </p:cNvSpPr>
                  <p:nvPr/>
                </p:nvSpPr>
                <p:spPr bwMode="auto">
                  <a:xfrm>
                    <a:off x="1819" y="2762"/>
                    <a:ext cx="4" cy="32"/>
                  </a:xfrm>
                  <a:custGeom>
                    <a:avLst/>
                    <a:gdLst>
                      <a:gd name="T0" fmla="*/ 0 w 35"/>
                      <a:gd name="T1" fmla="*/ 0 h 253"/>
                      <a:gd name="T2" fmla="*/ 34 w 35"/>
                      <a:gd name="T3" fmla="*/ 253 h 253"/>
                      <a:gd name="T4" fmla="*/ 35 w 35"/>
                      <a:gd name="T5" fmla="*/ 253 h 253"/>
                    </a:gdLst>
                    <a:ahLst/>
                    <a:cxnLst>
                      <a:cxn ang="0">
                        <a:pos x="T0" y="T1"/>
                      </a:cxn>
                      <a:cxn ang="0">
                        <a:pos x="T2" y="T3"/>
                      </a:cxn>
                      <a:cxn ang="0">
                        <a:pos x="T4" y="T5"/>
                      </a:cxn>
                    </a:cxnLst>
                    <a:rect l="0" t="0" r="r" b="b"/>
                    <a:pathLst>
                      <a:path w="35" h="253">
                        <a:moveTo>
                          <a:pt x="0" y="0"/>
                        </a:moveTo>
                        <a:lnTo>
                          <a:pt x="34" y="253"/>
                        </a:lnTo>
                        <a:lnTo>
                          <a:pt x="35" y="253"/>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 name="Freeform 80"/>
                  <p:cNvSpPr>
                    <a:spLocks noChangeArrowheads="1"/>
                  </p:cNvSpPr>
                  <p:nvPr/>
                </p:nvSpPr>
                <p:spPr bwMode="auto">
                  <a:xfrm>
                    <a:off x="1825" y="2810"/>
                    <a:ext cx="4" cy="31"/>
                  </a:xfrm>
                  <a:custGeom>
                    <a:avLst/>
                    <a:gdLst>
                      <a:gd name="T0" fmla="*/ 0 w 34"/>
                      <a:gd name="T1" fmla="*/ 0 h 253"/>
                      <a:gd name="T2" fmla="*/ 33 w 34"/>
                      <a:gd name="T3" fmla="*/ 253 h 253"/>
                      <a:gd name="T4" fmla="*/ 34 w 34"/>
                      <a:gd name="T5" fmla="*/ 253 h 253"/>
                    </a:gdLst>
                    <a:ahLst/>
                    <a:cxnLst>
                      <a:cxn ang="0">
                        <a:pos x="T0" y="T1"/>
                      </a:cxn>
                      <a:cxn ang="0">
                        <a:pos x="T2" y="T3"/>
                      </a:cxn>
                      <a:cxn ang="0">
                        <a:pos x="T4" y="T5"/>
                      </a:cxn>
                    </a:cxnLst>
                    <a:rect l="0" t="0" r="r" b="b"/>
                    <a:pathLst>
                      <a:path w="34" h="253">
                        <a:moveTo>
                          <a:pt x="0" y="0"/>
                        </a:moveTo>
                        <a:lnTo>
                          <a:pt x="33" y="253"/>
                        </a:lnTo>
                        <a:lnTo>
                          <a:pt x="34" y="253"/>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 name="Freeform 81"/>
                  <p:cNvSpPr>
                    <a:spLocks noChangeArrowheads="1"/>
                  </p:cNvSpPr>
                  <p:nvPr/>
                </p:nvSpPr>
                <p:spPr bwMode="auto">
                  <a:xfrm>
                    <a:off x="1833" y="2857"/>
                    <a:ext cx="12" cy="29"/>
                  </a:xfrm>
                  <a:custGeom>
                    <a:avLst/>
                    <a:gdLst>
                      <a:gd name="T0" fmla="*/ 0 w 98"/>
                      <a:gd name="T1" fmla="*/ 0 h 236"/>
                      <a:gd name="T2" fmla="*/ 97 w 98"/>
                      <a:gd name="T3" fmla="*/ 236 h 236"/>
                      <a:gd name="T4" fmla="*/ 98 w 98"/>
                      <a:gd name="T5" fmla="*/ 236 h 236"/>
                    </a:gdLst>
                    <a:ahLst/>
                    <a:cxnLst>
                      <a:cxn ang="0">
                        <a:pos x="T0" y="T1"/>
                      </a:cxn>
                      <a:cxn ang="0">
                        <a:pos x="T2" y="T3"/>
                      </a:cxn>
                      <a:cxn ang="0">
                        <a:pos x="T4" y="T5"/>
                      </a:cxn>
                    </a:cxnLst>
                    <a:rect l="0" t="0" r="r" b="b"/>
                    <a:pathLst>
                      <a:path w="98" h="236">
                        <a:moveTo>
                          <a:pt x="0" y="0"/>
                        </a:moveTo>
                        <a:lnTo>
                          <a:pt x="97" y="236"/>
                        </a:lnTo>
                        <a:lnTo>
                          <a:pt x="98" y="2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 name="Freeform 82"/>
                  <p:cNvSpPr>
                    <a:spLocks noChangeArrowheads="1"/>
                  </p:cNvSpPr>
                  <p:nvPr/>
                </p:nvSpPr>
                <p:spPr bwMode="auto">
                  <a:xfrm>
                    <a:off x="1851" y="2901"/>
                    <a:ext cx="13" cy="29"/>
                  </a:xfrm>
                  <a:custGeom>
                    <a:avLst/>
                    <a:gdLst>
                      <a:gd name="T0" fmla="*/ 0 w 99"/>
                      <a:gd name="T1" fmla="*/ 0 h 236"/>
                      <a:gd name="T2" fmla="*/ 98 w 99"/>
                      <a:gd name="T3" fmla="*/ 236 h 236"/>
                      <a:gd name="T4" fmla="*/ 99 w 99"/>
                      <a:gd name="T5" fmla="*/ 236 h 236"/>
                    </a:gdLst>
                    <a:ahLst/>
                    <a:cxnLst>
                      <a:cxn ang="0">
                        <a:pos x="T0" y="T1"/>
                      </a:cxn>
                      <a:cxn ang="0">
                        <a:pos x="T2" y="T3"/>
                      </a:cxn>
                      <a:cxn ang="0">
                        <a:pos x="T4" y="T5"/>
                      </a:cxn>
                    </a:cxnLst>
                    <a:rect l="0" t="0" r="r" b="b"/>
                    <a:pathLst>
                      <a:path w="99" h="236">
                        <a:moveTo>
                          <a:pt x="0" y="0"/>
                        </a:moveTo>
                        <a:lnTo>
                          <a:pt x="98" y="236"/>
                        </a:lnTo>
                        <a:lnTo>
                          <a:pt x="99" y="2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 name="Freeform 83"/>
                  <p:cNvSpPr>
                    <a:spLocks noChangeArrowheads="1"/>
                  </p:cNvSpPr>
                  <p:nvPr/>
                </p:nvSpPr>
                <p:spPr bwMode="auto">
                  <a:xfrm>
                    <a:off x="1870" y="2945"/>
                    <a:ext cx="10" cy="26"/>
                  </a:xfrm>
                  <a:custGeom>
                    <a:avLst/>
                    <a:gdLst>
                      <a:gd name="T0" fmla="*/ 0 w 85"/>
                      <a:gd name="T1" fmla="*/ 0 h 204"/>
                      <a:gd name="T2" fmla="*/ 84 w 85"/>
                      <a:gd name="T3" fmla="*/ 204 h 204"/>
                      <a:gd name="T4" fmla="*/ 85 w 85"/>
                      <a:gd name="T5" fmla="*/ 204 h 204"/>
                    </a:gdLst>
                    <a:ahLst/>
                    <a:cxnLst>
                      <a:cxn ang="0">
                        <a:pos x="T0" y="T1"/>
                      </a:cxn>
                      <a:cxn ang="0">
                        <a:pos x="T2" y="T3"/>
                      </a:cxn>
                      <a:cxn ang="0">
                        <a:pos x="T4" y="T5"/>
                      </a:cxn>
                    </a:cxnLst>
                    <a:rect l="0" t="0" r="r" b="b"/>
                    <a:pathLst>
                      <a:path w="85" h="204">
                        <a:moveTo>
                          <a:pt x="0" y="0"/>
                        </a:moveTo>
                        <a:lnTo>
                          <a:pt x="84" y="204"/>
                        </a:lnTo>
                        <a:lnTo>
                          <a:pt x="85" y="20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 name="Freeform 84"/>
                  <p:cNvSpPr>
                    <a:spLocks noChangeArrowheads="1"/>
                  </p:cNvSpPr>
                  <p:nvPr/>
                </p:nvSpPr>
                <p:spPr bwMode="auto">
                  <a:xfrm>
                    <a:off x="1870" y="2468"/>
                    <a:ext cx="10" cy="25"/>
                  </a:xfrm>
                  <a:custGeom>
                    <a:avLst/>
                    <a:gdLst>
                      <a:gd name="T0" fmla="*/ 84 w 84"/>
                      <a:gd name="T1" fmla="*/ 0 h 203"/>
                      <a:gd name="T2" fmla="*/ 0 w 84"/>
                      <a:gd name="T3" fmla="*/ 203 h 203"/>
                      <a:gd name="T4" fmla="*/ 1 w 84"/>
                      <a:gd name="T5" fmla="*/ 203 h 203"/>
                    </a:gdLst>
                    <a:ahLst/>
                    <a:cxnLst>
                      <a:cxn ang="0">
                        <a:pos x="T0" y="T1"/>
                      </a:cxn>
                      <a:cxn ang="0">
                        <a:pos x="T2" y="T3"/>
                      </a:cxn>
                      <a:cxn ang="0">
                        <a:pos x="T4" y="T5"/>
                      </a:cxn>
                    </a:cxnLst>
                    <a:rect l="0" t="0" r="r" b="b"/>
                    <a:pathLst>
                      <a:path w="84" h="203">
                        <a:moveTo>
                          <a:pt x="84" y="0"/>
                        </a:moveTo>
                        <a:lnTo>
                          <a:pt x="0" y="203"/>
                        </a:lnTo>
                        <a:lnTo>
                          <a:pt x="1" y="203"/>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 name="Freeform 85"/>
                  <p:cNvSpPr>
                    <a:spLocks noChangeArrowheads="1"/>
                  </p:cNvSpPr>
                  <p:nvPr/>
                </p:nvSpPr>
                <p:spPr bwMode="auto">
                  <a:xfrm>
                    <a:off x="1851" y="2508"/>
                    <a:ext cx="13" cy="29"/>
                  </a:xfrm>
                  <a:custGeom>
                    <a:avLst/>
                    <a:gdLst>
                      <a:gd name="T0" fmla="*/ 98 w 98"/>
                      <a:gd name="T1" fmla="*/ 0 h 236"/>
                      <a:gd name="T2" fmla="*/ 0 w 98"/>
                      <a:gd name="T3" fmla="*/ 236 h 236"/>
                      <a:gd name="T4" fmla="*/ 1 w 98"/>
                      <a:gd name="T5" fmla="*/ 236 h 236"/>
                    </a:gdLst>
                    <a:ahLst/>
                    <a:cxnLst>
                      <a:cxn ang="0">
                        <a:pos x="T0" y="T1"/>
                      </a:cxn>
                      <a:cxn ang="0">
                        <a:pos x="T2" y="T3"/>
                      </a:cxn>
                      <a:cxn ang="0">
                        <a:pos x="T4" y="T5"/>
                      </a:cxn>
                    </a:cxnLst>
                    <a:rect l="0" t="0" r="r" b="b"/>
                    <a:pathLst>
                      <a:path w="98" h="236">
                        <a:moveTo>
                          <a:pt x="98" y="0"/>
                        </a:moveTo>
                        <a:lnTo>
                          <a:pt x="0" y="236"/>
                        </a:lnTo>
                        <a:lnTo>
                          <a:pt x="1" y="2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 name="Freeform 86"/>
                  <p:cNvSpPr>
                    <a:spLocks noChangeArrowheads="1"/>
                  </p:cNvSpPr>
                  <p:nvPr/>
                </p:nvSpPr>
                <p:spPr bwMode="auto">
                  <a:xfrm>
                    <a:off x="1833" y="2552"/>
                    <a:ext cx="12" cy="30"/>
                  </a:xfrm>
                  <a:custGeom>
                    <a:avLst/>
                    <a:gdLst>
                      <a:gd name="T0" fmla="*/ 97 w 97"/>
                      <a:gd name="T1" fmla="*/ 0 h 236"/>
                      <a:gd name="T2" fmla="*/ 0 w 97"/>
                      <a:gd name="T3" fmla="*/ 236 h 236"/>
                      <a:gd name="T4" fmla="*/ 1 w 97"/>
                      <a:gd name="T5" fmla="*/ 236 h 236"/>
                    </a:gdLst>
                    <a:ahLst/>
                    <a:cxnLst>
                      <a:cxn ang="0">
                        <a:pos x="T0" y="T1"/>
                      </a:cxn>
                      <a:cxn ang="0">
                        <a:pos x="T2" y="T3"/>
                      </a:cxn>
                      <a:cxn ang="0">
                        <a:pos x="T4" y="T5"/>
                      </a:cxn>
                    </a:cxnLst>
                    <a:rect l="0" t="0" r="r" b="b"/>
                    <a:pathLst>
                      <a:path w="97" h="236">
                        <a:moveTo>
                          <a:pt x="97" y="0"/>
                        </a:moveTo>
                        <a:lnTo>
                          <a:pt x="0" y="236"/>
                        </a:lnTo>
                        <a:lnTo>
                          <a:pt x="1" y="2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 name="Freeform 87"/>
                  <p:cNvSpPr>
                    <a:spLocks noChangeArrowheads="1"/>
                  </p:cNvSpPr>
                  <p:nvPr/>
                </p:nvSpPr>
                <p:spPr bwMode="auto">
                  <a:xfrm>
                    <a:off x="1825" y="2597"/>
                    <a:ext cx="4" cy="32"/>
                  </a:xfrm>
                  <a:custGeom>
                    <a:avLst/>
                    <a:gdLst>
                      <a:gd name="T0" fmla="*/ 33 w 33"/>
                      <a:gd name="T1" fmla="*/ 0 h 254"/>
                      <a:gd name="T2" fmla="*/ 0 w 33"/>
                      <a:gd name="T3" fmla="*/ 254 h 254"/>
                      <a:gd name="T4" fmla="*/ 1 w 33"/>
                      <a:gd name="T5" fmla="*/ 254 h 254"/>
                    </a:gdLst>
                    <a:ahLst/>
                    <a:cxnLst>
                      <a:cxn ang="0">
                        <a:pos x="T0" y="T1"/>
                      </a:cxn>
                      <a:cxn ang="0">
                        <a:pos x="T2" y="T3"/>
                      </a:cxn>
                      <a:cxn ang="0">
                        <a:pos x="T4" y="T5"/>
                      </a:cxn>
                    </a:cxnLst>
                    <a:rect l="0" t="0" r="r" b="b"/>
                    <a:pathLst>
                      <a:path w="33" h="254">
                        <a:moveTo>
                          <a:pt x="33" y="0"/>
                        </a:moveTo>
                        <a:lnTo>
                          <a:pt x="0" y="254"/>
                        </a:lnTo>
                        <a:lnTo>
                          <a:pt x="1" y="25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 name="Freeform 88"/>
                  <p:cNvSpPr>
                    <a:spLocks noChangeArrowheads="1"/>
                  </p:cNvSpPr>
                  <p:nvPr/>
                </p:nvSpPr>
                <p:spPr bwMode="auto">
                  <a:xfrm>
                    <a:off x="1819" y="2644"/>
                    <a:ext cx="4" cy="32"/>
                  </a:xfrm>
                  <a:custGeom>
                    <a:avLst/>
                    <a:gdLst>
                      <a:gd name="T0" fmla="*/ 34 w 34"/>
                      <a:gd name="T1" fmla="*/ 0 h 254"/>
                      <a:gd name="T2" fmla="*/ 0 w 34"/>
                      <a:gd name="T3" fmla="*/ 254 h 254"/>
                      <a:gd name="T4" fmla="*/ 1 w 34"/>
                      <a:gd name="T5" fmla="*/ 254 h 254"/>
                    </a:gdLst>
                    <a:ahLst/>
                    <a:cxnLst>
                      <a:cxn ang="0">
                        <a:pos x="T0" y="T1"/>
                      </a:cxn>
                      <a:cxn ang="0">
                        <a:pos x="T2" y="T3"/>
                      </a:cxn>
                      <a:cxn ang="0">
                        <a:pos x="T4" y="T5"/>
                      </a:cxn>
                    </a:cxnLst>
                    <a:rect l="0" t="0" r="r" b="b"/>
                    <a:pathLst>
                      <a:path w="34" h="254">
                        <a:moveTo>
                          <a:pt x="34" y="0"/>
                        </a:moveTo>
                        <a:lnTo>
                          <a:pt x="0" y="254"/>
                        </a:lnTo>
                        <a:lnTo>
                          <a:pt x="1" y="25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 name="Freeform 89"/>
                  <p:cNvSpPr>
                    <a:spLocks noChangeArrowheads="1"/>
                  </p:cNvSpPr>
                  <p:nvPr/>
                </p:nvSpPr>
                <p:spPr bwMode="auto">
                  <a:xfrm>
                    <a:off x="1813" y="2692"/>
                    <a:ext cx="4" cy="27"/>
                  </a:xfrm>
                  <a:custGeom>
                    <a:avLst/>
                    <a:gdLst>
                      <a:gd name="T0" fmla="*/ 29 w 29"/>
                      <a:gd name="T1" fmla="*/ 0 h 218"/>
                      <a:gd name="T2" fmla="*/ 0 w 29"/>
                      <a:gd name="T3" fmla="*/ 218 h 218"/>
                      <a:gd name="T4" fmla="*/ 1 w 29"/>
                      <a:gd name="T5" fmla="*/ 218 h 218"/>
                    </a:gdLst>
                    <a:ahLst/>
                    <a:cxnLst>
                      <a:cxn ang="0">
                        <a:pos x="T0" y="T1"/>
                      </a:cxn>
                      <a:cxn ang="0">
                        <a:pos x="T2" y="T3"/>
                      </a:cxn>
                      <a:cxn ang="0">
                        <a:pos x="T4" y="T5"/>
                      </a:cxn>
                    </a:cxnLst>
                    <a:rect l="0" t="0" r="r" b="b"/>
                    <a:pathLst>
                      <a:path w="29" h="218">
                        <a:moveTo>
                          <a:pt x="29" y="0"/>
                        </a:moveTo>
                        <a:lnTo>
                          <a:pt x="0" y="218"/>
                        </a:lnTo>
                        <a:lnTo>
                          <a:pt x="1" y="21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24" name="Group 90"/>
              <p:cNvGrpSpPr>
                <a:grpSpLocks/>
              </p:cNvGrpSpPr>
              <p:nvPr/>
            </p:nvGrpSpPr>
            <p:grpSpPr bwMode="auto">
              <a:xfrm>
                <a:off x="234" y="1703"/>
                <a:ext cx="3513" cy="2"/>
                <a:chOff x="234" y="1703"/>
                <a:chExt cx="3513" cy="2"/>
              </a:xfrm>
            </p:grpSpPr>
            <p:sp>
              <p:nvSpPr>
                <p:cNvPr id="25" name="Freeform 91"/>
                <p:cNvSpPr>
                  <a:spLocks noChangeArrowheads="1"/>
                </p:cNvSpPr>
                <p:nvPr/>
              </p:nvSpPr>
              <p:spPr bwMode="auto">
                <a:xfrm>
                  <a:off x="988" y="1703"/>
                  <a:ext cx="194" cy="2"/>
                </a:xfrm>
                <a:custGeom>
                  <a:avLst/>
                  <a:gdLst>
                    <a:gd name="T0" fmla="*/ 970 w 970"/>
                    <a:gd name="T1" fmla="*/ 0 h 2"/>
                    <a:gd name="T2" fmla="*/ 0 w 970"/>
                    <a:gd name="T3" fmla="*/ 0 h 2"/>
                    <a:gd name="T4" fmla="*/ 1 w 970"/>
                    <a:gd name="T5" fmla="*/ 0 h 2"/>
                  </a:gdLst>
                  <a:ahLst/>
                  <a:cxnLst>
                    <a:cxn ang="0">
                      <a:pos x="T0" y="T1"/>
                    </a:cxn>
                    <a:cxn ang="0">
                      <a:pos x="T2" y="T3"/>
                    </a:cxn>
                    <a:cxn ang="0">
                      <a:pos x="T4" y="T5"/>
                    </a:cxn>
                  </a:cxnLst>
                  <a:rect l="0" t="0" r="r" b="b"/>
                  <a:pathLst>
                    <a:path w="970" h="2">
                      <a:moveTo>
                        <a:pt x="970"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 name="Freeform 92"/>
                <p:cNvSpPr>
                  <a:spLocks noChangeArrowheads="1"/>
                </p:cNvSpPr>
                <p:nvPr/>
              </p:nvSpPr>
              <p:spPr bwMode="auto">
                <a:xfrm>
                  <a:off x="886" y="1703"/>
                  <a:ext cx="51" cy="2"/>
                </a:xfrm>
                <a:custGeom>
                  <a:avLst/>
                  <a:gdLst>
                    <a:gd name="T0" fmla="*/ 255 w 255"/>
                    <a:gd name="T1" fmla="*/ 0 h 2"/>
                    <a:gd name="T2" fmla="*/ 0 w 255"/>
                    <a:gd name="T3" fmla="*/ 0 h 2"/>
                    <a:gd name="T4" fmla="*/ 1 w 255"/>
                    <a:gd name="T5" fmla="*/ 0 h 2"/>
                  </a:gdLst>
                  <a:ahLst/>
                  <a:cxnLst>
                    <a:cxn ang="0">
                      <a:pos x="T0" y="T1"/>
                    </a:cxn>
                    <a:cxn ang="0">
                      <a:pos x="T2" y="T3"/>
                    </a:cxn>
                    <a:cxn ang="0">
                      <a:pos x="T4" y="T5"/>
                    </a:cxn>
                  </a:cxnLst>
                  <a:rect l="0" t="0" r="r" b="b"/>
                  <a:pathLst>
                    <a:path w="255" h="2">
                      <a:moveTo>
                        <a:pt x="255"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 name="Freeform 93"/>
                <p:cNvSpPr>
                  <a:spLocks noChangeArrowheads="1"/>
                </p:cNvSpPr>
                <p:nvPr/>
              </p:nvSpPr>
              <p:spPr bwMode="auto">
                <a:xfrm>
                  <a:off x="581" y="1703"/>
                  <a:ext cx="254" cy="2"/>
                </a:xfrm>
                <a:custGeom>
                  <a:avLst/>
                  <a:gdLst>
                    <a:gd name="T0" fmla="*/ 1276 w 1276"/>
                    <a:gd name="T1" fmla="*/ 0 h 2"/>
                    <a:gd name="T2" fmla="*/ 0 w 1276"/>
                    <a:gd name="T3" fmla="*/ 0 h 2"/>
                    <a:gd name="T4" fmla="*/ 1 w 1276"/>
                    <a:gd name="T5" fmla="*/ 0 h 2"/>
                  </a:gdLst>
                  <a:ahLst/>
                  <a:cxnLst>
                    <a:cxn ang="0">
                      <a:pos x="T0" y="T1"/>
                    </a:cxn>
                    <a:cxn ang="0">
                      <a:pos x="T2" y="T3"/>
                    </a:cxn>
                    <a:cxn ang="0">
                      <a:pos x="T4" y="T5"/>
                    </a:cxn>
                  </a:cxnLst>
                  <a:rect l="0" t="0" r="r" b="b"/>
                  <a:pathLst>
                    <a:path w="1276" h="2">
                      <a:moveTo>
                        <a:pt x="1276"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 name="Freeform 94"/>
                <p:cNvSpPr>
                  <a:spLocks noChangeArrowheads="1"/>
                </p:cNvSpPr>
                <p:nvPr/>
              </p:nvSpPr>
              <p:spPr bwMode="auto">
                <a:xfrm>
                  <a:off x="479" y="1703"/>
                  <a:ext cx="51" cy="2"/>
                </a:xfrm>
                <a:custGeom>
                  <a:avLst/>
                  <a:gdLst>
                    <a:gd name="T0" fmla="*/ 255 w 255"/>
                    <a:gd name="T1" fmla="*/ 0 h 2"/>
                    <a:gd name="T2" fmla="*/ 0 w 255"/>
                    <a:gd name="T3" fmla="*/ 0 h 2"/>
                    <a:gd name="T4" fmla="*/ 1 w 255"/>
                    <a:gd name="T5" fmla="*/ 0 h 2"/>
                  </a:gdLst>
                  <a:ahLst/>
                  <a:cxnLst>
                    <a:cxn ang="0">
                      <a:pos x="T0" y="T1"/>
                    </a:cxn>
                    <a:cxn ang="0">
                      <a:pos x="T2" y="T3"/>
                    </a:cxn>
                    <a:cxn ang="0">
                      <a:pos x="T4" y="T5"/>
                    </a:cxn>
                  </a:cxnLst>
                  <a:rect l="0" t="0" r="r" b="b"/>
                  <a:pathLst>
                    <a:path w="255" h="2">
                      <a:moveTo>
                        <a:pt x="255"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 name="Freeform 95"/>
                <p:cNvSpPr>
                  <a:spLocks noChangeArrowheads="1"/>
                </p:cNvSpPr>
                <p:nvPr/>
              </p:nvSpPr>
              <p:spPr bwMode="auto">
                <a:xfrm>
                  <a:off x="234" y="1703"/>
                  <a:ext cx="193" cy="2"/>
                </a:xfrm>
                <a:custGeom>
                  <a:avLst/>
                  <a:gdLst>
                    <a:gd name="T0" fmla="*/ 971 w 971"/>
                    <a:gd name="T1" fmla="*/ 0 h 2"/>
                    <a:gd name="T2" fmla="*/ 0 w 971"/>
                    <a:gd name="T3" fmla="*/ 0 h 2"/>
                    <a:gd name="T4" fmla="*/ 1 w 971"/>
                    <a:gd name="T5" fmla="*/ 0 h 2"/>
                  </a:gdLst>
                  <a:ahLst/>
                  <a:cxnLst>
                    <a:cxn ang="0">
                      <a:pos x="T0" y="T1"/>
                    </a:cxn>
                    <a:cxn ang="0">
                      <a:pos x="T2" y="T3"/>
                    </a:cxn>
                    <a:cxn ang="0">
                      <a:pos x="T4" y="T5"/>
                    </a:cxn>
                  </a:cxnLst>
                  <a:rect l="0" t="0" r="r" b="b"/>
                  <a:pathLst>
                    <a:path w="971" h="2">
                      <a:moveTo>
                        <a:pt x="971" y="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 name="Freeform 96"/>
                <p:cNvSpPr>
                  <a:spLocks noChangeArrowheads="1"/>
                </p:cNvSpPr>
                <p:nvPr/>
              </p:nvSpPr>
              <p:spPr bwMode="auto">
                <a:xfrm>
                  <a:off x="2809" y="1703"/>
                  <a:ext cx="188" cy="2"/>
                </a:xfrm>
                <a:custGeom>
                  <a:avLst/>
                  <a:gdLst>
                    <a:gd name="T0" fmla="*/ 0 w 946"/>
                    <a:gd name="T1" fmla="*/ 0 h 2"/>
                    <a:gd name="T2" fmla="*/ 945 w 946"/>
                    <a:gd name="T3" fmla="*/ 0 h 2"/>
                    <a:gd name="T4" fmla="*/ 946 w 946"/>
                    <a:gd name="T5" fmla="*/ 0 h 2"/>
                  </a:gdLst>
                  <a:ahLst/>
                  <a:cxnLst>
                    <a:cxn ang="0">
                      <a:pos x="T0" y="T1"/>
                    </a:cxn>
                    <a:cxn ang="0">
                      <a:pos x="T2" y="T3"/>
                    </a:cxn>
                    <a:cxn ang="0">
                      <a:pos x="T4" y="T5"/>
                    </a:cxn>
                  </a:cxnLst>
                  <a:rect l="0" t="0" r="r" b="b"/>
                  <a:pathLst>
                    <a:path w="946" h="2">
                      <a:moveTo>
                        <a:pt x="0" y="0"/>
                      </a:moveTo>
                      <a:lnTo>
                        <a:pt x="945" y="0"/>
                      </a:lnTo>
                      <a:lnTo>
                        <a:pt x="94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 name="Freeform 97"/>
                <p:cNvSpPr>
                  <a:spLocks noChangeArrowheads="1"/>
                </p:cNvSpPr>
                <p:nvPr/>
              </p:nvSpPr>
              <p:spPr bwMode="auto">
                <a:xfrm>
                  <a:off x="3049" y="1703"/>
                  <a:ext cx="51" cy="2"/>
                </a:xfrm>
                <a:custGeom>
                  <a:avLst/>
                  <a:gdLst>
                    <a:gd name="T0" fmla="*/ 0 w 257"/>
                    <a:gd name="T1" fmla="*/ 0 h 2"/>
                    <a:gd name="T2" fmla="*/ 256 w 257"/>
                    <a:gd name="T3" fmla="*/ 0 h 2"/>
                    <a:gd name="T4" fmla="*/ 257 w 257"/>
                    <a:gd name="T5" fmla="*/ 0 h 2"/>
                  </a:gdLst>
                  <a:ahLst/>
                  <a:cxnLst>
                    <a:cxn ang="0">
                      <a:pos x="T0" y="T1"/>
                    </a:cxn>
                    <a:cxn ang="0">
                      <a:pos x="T2" y="T3"/>
                    </a:cxn>
                    <a:cxn ang="0">
                      <a:pos x="T4" y="T5"/>
                    </a:cxn>
                  </a:cxnLst>
                  <a:rect l="0" t="0" r="r" b="b"/>
                  <a:pathLst>
                    <a:path w="257" h="2">
                      <a:moveTo>
                        <a:pt x="0" y="0"/>
                      </a:moveTo>
                      <a:lnTo>
                        <a:pt x="256" y="0"/>
                      </a:lnTo>
                      <a:lnTo>
                        <a:pt x="25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 name="Freeform 98"/>
                <p:cNvSpPr>
                  <a:spLocks noChangeArrowheads="1"/>
                </p:cNvSpPr>
                <p:nvPr/>
              </p:nvSpPr>
              <p:spPr bwMode="auto">
                <a:xfrm>
                  <a:off x="3151" y="1703"/>
                  <a:ext cx="254" cy="2"/>
                </a:xfrm>
                <a:custGeom>
                  <a:avLst/>
                  <a:gdLst>
                    <a:gd name="T0" fmla="*/ 0 w 1277"/>
                    <a:gd name="T1" fmla="*/ 0 h 2"/>
                    <a:gd name="T2" fmla="*/ 1276 w 1277"/>
                    <a:gd name="T3" fmla="*/ 0 h 2"/>
                    <a:gd name="T4" fmla="*/ 1277 w 1277"/>
                    <a:gd name="T5" fmla="*/ 0 h 2"/>
                  </a:gdLst>
                  <a:ahLst/>
                  <a:cxnLst>
                    <a:cxn ang="0">
                      <a:pos x="T0" y="T1"/>
                    </a:cxn>
                    <a:cxn ang="0">
                      <a:pos x="T2" y="T3"/>
                    </a:cxn>
                    <a:cxn ang="0">
                      <a:pos x="T4" y="T5"/>
                    </a:cxn>
                  </a:cxnLst>
                  <a:rect l="0" t="0" r="r" b="b"/>
                  <a:pathLst>
                    <a:path w="1277" h="2">
                      <a:moveTo>
                        <a:pt x="0" y="0"/>
                      </a:moveTo>
                      <a:lnTo>
                        <a:pt x="1276" y="0"/>
                      </a:lnTo>
                      <a:lnTo>
                        <a:pt x="127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 name="Freeform 99"/>
                <p:cNvSpPr>
                  <a:spLocks noChangeArrowheads="1"/>
                </p:cNvSpPr>
                <p:nvPr/>
              </p:nvSpPr>
              <p:spPr bwMode="auto">
                <a:xfrm>
                  <a:off x="3456" y="1703"/>
                  <a:ext cx="51" cy="2"/>
                </a:xfrm>
                <a:custGeom>
                  <a:avLst/>
                  <a:gdLst>
                    <a:gd name="T0" fmla="*/ 0 w 256"/>
                    <a:gd name="T1" fmla="*/ 0 h 2"/>
                    <a:gd name="T2" fmla="*/ 255 w 256"/>
                    <a:gd name="T3" fmla="*/ 0 h 2"/>
                    <a:gd name="T4" fmla="*/ 256 w 256"/>
                    <a:gd name="T5" fmla="*/ 0 h 2"/>
                  </a:gdLst>
                  <a:ahLst/>
                  <a:cxnLst>
                    <a:cxn ang="0">
                      <a:pos x="T0" y="T1"/>
                    </a:cxn>
                    <a:cxn ang="0">
                      <a:pos x="T2" y="T3"/>
                    </a:cxn>
                    <a:cxn ang="0">
                      <a:pos x="T4" y="T5"/>
                    </a:cxn>
                  </a:cxnLst>
                  <a:rect l="0" t="0" r="r" b="b"/>
                  <a:pathLst>
                    <a:path w="256" h="2">
                      <a:moveTo>
                        <a:pt x="0" y="0"/>
                      </a:moveTo>
                      <a:lnTo>
                        <a:pt x="255" y="0"/>
                      </a:lnTo>
                      <a:lnTo>
                        <a:pt x="25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 name="Freeform 100"/>
                <p:cNvSpPr>
                  <a:spLocks noChangeArrowheads="1"/>
                </p:cNvSpPr>
                <p:nvPr/>
              </p:nvSpPr>
              <p:spPr bwMode="auto">
                <a:xfrm>
                  <a:off x="3558" y="1703"/>
                  <a:ext cx="189" cy="2"/>
                </a:xfrm>
                <a:custGeom>
                  <a:avLst/>
                  <a:gdLst>
                    <a:gd name="T0" fmla="*/ 0 w 945"/>
                    <a:gd name="T1" fmla="*/ 0 h 2"/>
                    <a:gd name="T2" fmla="*/ 944 w 945"/>
                    <a:gd name="T3" fmla="*/ 0 h 2"/>
                    <a:gd name="T4" fmla="*/ 945 w 945"/>
                    <a:gd name="T5" fmla="*/ 0 h 2"/>
                  </a:gdLst>
                  <a:ahLst/>
                  <a:cxnLst>
                    <a:cxn ang="0">
                      <a:pos x="T0" y="T1"/>
                    </a:cxn>
                    <a:cxn ang="0">
                      <a:pos x="T2" y="T3"/>
                    </a:cxn>
                    <a:cxn ang="0">
                      <a:pos x="T4" y="T5"/>
                    </a:cxn>
                  </a:cxnLst>
                  <a:rect l="0" t="0" r="r" b="b"/>
                  <a:pathLst>
                    <a:path w="945" h="2">
                      <a:moveTo>
                        <a:pt x="0" y="0"/>
                      </a:moveTo>
                      <a:lnTo>
                        <a:pt x="944" y="0"/>
                      </a:lnTo>
                      <a:lnTo>
                        <a:pt x="94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grpSp>
        <p:nvGrpSpPr>
          <p:cNvPr id="101" name="Group 101"/>
          <p:cNvGrpSpPr>
            <a:grpSpLocks/>
          </p:cNvGrpSpPr>
          <p:nvPr/>
        </p:nvGrpSpPr>
        <p:grpSpPr bwMode="auto">
          <a:xfrm>
            <a:off x="1752600" y="1714501"/>
            <a:ext cx="6400800" cy="430213"/>
            <a:chOff x="144" y="1248"/>
            <a:chExt cx="4032" cy="271"/>
          </a:xfrm>
        </p:grpSpPr>
        <p:grpSp>
          <p:nvGrpSpPr>
            <p:cNvPr id="102" name="Group 102"/>
            <p:cNvGrpSpPr>
              <a:grpSpLocks/>
            </p:cNvGrpSpPr>
            <p:nvPr/>
          </p:nvGrpSpPr>
          <p:grpSpPr bwMode="auto">
            <a:xfrm>
              <a:off x="144" y="1248"/>
              <a:ext cx="4032" cy="250"/>
              <a:chOff x="144" y="1248"/>
              <a:chExt cx="4032" cy="250"/>
            </a:xfrm>
          </p:grpSpPr>
          <p:sp>
            <p:nvSpPr>
              <p:cNvPr id="106" name="Freeform 103"/>
              <p:cNvSpPr>
                <a:spLocks noChangeArrowheads="1"/>
              </p:cNvSpPr>
              <p:nvPr/>
            </p:nvSpPr>
            <p:spPr bwMode="auto">
              <a:xfrm>
                <a:off x="144" y="1487"/>
                <a:ext cx="2062" cy="2"/>
              </a:xfrm>
              <a:custGeom>
                <a:avLst/>
                <a:gdLst>
                  <a:gd name="T0" fmla="*/ 0 w 10323"/>
                  <a:gd name="T1" fmla="*/ 0 h 2"/>
                  <a:gd name="T2" fmla="*/ 10322 w 10323"/>
                  <a:gd name="T3" fmla="*/ 0 h 2"/>
                  <a:gd name="T4" fmla="*/ 10323 w 10323"/>
                  <a:gd name="T5" fmla="*/ 0 h 2"/>
                </a:gdLst>
                <a:ahLst/>
                <a:cxnLst>
                  <a:cxn ang="0">
                    <a:pos x="T0" y="T1"/>
                  </a:cxn>
                  <a:cxn ang="0">
                    <a:pos x="T2" y="T3"/>
                  </a:cxn>
                  <a:cxn ang="0">
                    <a:pos x="T4" y="T5"/>
                  </a:cxn>
                </a:cxnLst>
                <a:rect l="0" t="0" r="r" b="b"/>
                <a:pathLst>
                  <a:path w="10323" h="2">
                    <a:moveTo>
                      <a:pt x="0" y="0"/>
                    </a:moveTo>
                    <a:lnTo>
                      <a:pt x="10322" y="0"/>
                    </a:lnTo>
                    <a:lnTo>
                      <a:pt x="1032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7" name="Freeform 104"/>
              <p:cNvSpPr>
                <a:spLocks noChangeArrowheads="1"/>
              </p:cNvSpPr>
              <p:nvPr/>
            </p:nvSpPr>
            <p:spPr bwMode="auto">
              <a:xfrm>
                <a:off x="2409" y="1487"/>
                <a:ext cx="1697" cy="2"/>
              </a:xfrm>
              <a:custGeom>
                <a:avLst/>
                <a:gdLst>
                  <a:gd name="T0" fmla="*/ 0 w 8496"/>
                  <a:gd name="T1" fmla="*/ 0 h 2"/>
                  <a:gd name="T2" fmla="*/ 8495 w 8496"/>
                  <a:gd name="T3" fmla="*/ 0 h 2"/>
                  <a:gd name="T4" fmla="*/ 8496 w 8496"/>
                  <a:gd name="T5" fmla="*/ 0 h 2"/>
                </a:gdLst>
                <a:ahLst/>
                <a:cxnLst>
                  <a:cxn ang="0">
                    <a:pos x="T0" y="T1"/>
                  </a:cxn>
                  <a:cxn ang="0">
                    <a:pos x="T2" y="T3"/>
                  </a:cxn>
                  <a:cxn ang="0">
                    <a:pos x="T4" y="T5"/>
                  </a:cxn>
                </a:cxnLst>
                <a:rect l="0" t="0" r="r" b="b"/>
                <a:pathLst>
                  <a:path w="8496" h="2">
                    <a:moveTo>
                      <a:pt x="0" y="0"/>
                    </a:moveTo>
                    <a:lnTo>
                      <a:pt x="8495" y="0"/>
                    </a:lnTo>
                    <a:lnTo>
                      <a:pt x="8496"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8" name="Text Box 105"/>
              <p:cNvSpPr txBox="1">
                <a:spLocks noChangeArrowheads="1"/>
              </p:cNvSpPr>
              <p:nvPr/>
            </p:nvSpPr>
            <p:spPr bwMode="auto">
              <a:xfrm>
                <a:off x="3792" y="12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000" b="0" i="1">
                    <a:latin typeface="Times New Roman" panose="02020603050405020304" pitchFamily="18" charset="0"/>
                  </a:rPr>
                  <a:t>P</a:t>
                </a:r>
                <a:r>
                  <a:rPr lang="en-US" altLang="zh-CN" sz="2000" b="0" i="1" baseline="-25000">
                    <a:latin typeface="Times New Roman" panose="02020603050405020304" pitchFamily="18" charset="0"/>
                  </a:rPr>
                  <a:t>W2</a:t>
                </a:r>
              </a:p>
            </p:txBody>
          </p:sp>
          <p:sp>
            <p:nvSpPr>
              <p:cNvPr id="109" name="Text Box 106"/>
              <p:cNvSpPr txBox="1">
                <a:spLocks noChangeArrowheads="1"/>
              </p:cNvSpPr>
              <p:nvPr/>
            </p:nvSpPr>
            <p:spPr bwMode="auto">
              <a:xfrm>
                <a:off x="1776" y="12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000" b="0" i="1">
                    <a:latin typeface="Times New Roman" panose="02020603050405020304" pitchFamily="18" charset="0"/>
                  </a:rPr>
                  <a:t>P</a:t>
                </a:r>
                <a:r>
                  <a:rPr lang="en-US" altLang="zh-CN" sz="2000" b="0" i="1" baseline="-25000">
                    <a:latin typeface="Times New Roman" panose="02020603050405020304" pitchFamily="18" charset="0"/>
                  </a:rPr>
                  <a:t>V2</a:t>
                </a:r>
              </a:p>
            </p:txBody>
          </p:sp>
        </p:grpSp>
        <p:sp>
          <p:nvSpPr>
            <p:cNvPr id="103" name="Freeform 107"/>
            <p:cNvSpPr>
              <a:spLocks noChangeArrowheads="1"/>
            </p:cNvSpPr>
            <p:nvPr/>
          </p:nvSpPr>
          <p:spPr bwMode="auto">
            <a:xfrm>
              <a:off x="3586" y="1455"/>
              <a:ext cx="66" cy="64"/>
            </a:xfrm>
            <a:custGeom>
              <a:avLst/>
              <a:gdLst>
                <a:gd name="T0" fmla="*/ 321 w 322"/>
                <a:gd name="T1" fmla="*/ 160 h 322"/>
                <a:gd name="T2" fmla="*/ 274 w 322"/>
                <a:gd name="T3" fmla="*/ 47 h 322"/>
                <a:gd name="T4" fmla="*/ 161 w 322"/>
                <a:gd name="T5" fmla="*/ 0 h 322"/>
                <a:gd name="T6" fmla="*/ 47 w 322"/>
                <a:gd name="T7" fmla="*/ 47 h 322"/>
                <a:gd name="T8" fmla="*/ 0 w 322"/>
                <a:gd name="T9" fmla="*/ 160 h 322"/>
                <a:gd name="T10" fmla="*/ 47 w 322"/>
                <a:gd name="T11" fmla="*/ 275 h 322"/>
                <a:gd name="T12" fmla="*/ 161 w 322"/>
                <a:gd name="T13" fmla="*/ 322 h 322"/>
                <a:gd name="T14" fmla="*/ 274 w 322"/>
                <a:gd name="T15" fmla="*/ 275 h 322"/>
                <a:gd name="T16" fmla="*/ 321 w 322"/>
                <a:gd name="T17" fmla="*/ 160 h 322"/>
                <a:gd name="T18" fmla="*/ 322 w 322"/>
                <a:gd name="T19" fmla="*/ 16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0"/>
                  </a:moveTo>
                  <a:lnTo>
                    <a:pt x="274" y="47"/>
                  </a:lnTo>
                  <a:lnTo>
                    <a:pt x="161" y="0"/>
                  </a:lnTo>
                  <a:lnTo>
                    <a:pt x="47" y="47"/>
                  </a:lnTo>
                  <a:lnTo>
                    <a:pt x="0" y="160"/>
                  </a:lnTo>
                  <a:lnTo>
                    <a:pt x="47" y="275"/>
                  </a:lnTo>
                  <a:lnTo>
                    <a:pt x="161" y="322"/>
                  </a:lnTo>
                  <a:lnTo>
                    <a:pt x="274" y="275"/>
                  </a:lnTo>
                  <a:lnTo>
                    <a:pt x="321" y="160"/>
                  </a:lnTo>
                  <a:lnTo>
                    <a:pt x="322" y="16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4" name="Freeform 108"/>
            <p:cNvSpPr>
              <a:spLocks noChangeArrowheads="1"/>
            </p:cNvSpPr>
            <p:nvPr/>
          </p:nvSpPr>
          <p:spPr bwMode="auto">
            <a:xfrm>
              <a:off x="2909" y="1455"/>
              <a:ext cx="63" cy="64"/>
            </a:xfrm>
            <a:custGeom>
              <a:avLst/>
              <a:gdLst>
                <a:gd name="T0" fmla="*/ 322 w 323"/>
                <a:gd name="T1" fmla="*/ 160 h 322"/>
                <a:gd name="T2" fmla="*/ 275 w 323"/>
                <a:gd name="T3" fmla="*/ 47 h 322"/>
                <a:gd name="T4" fmla="*/ 161 w 323"/>
                <a:gd name="T5" fmla="*/ 0 h 322"/>
                <a:gd name="T6" fmla="*/ 47 w 323"/>
                <a:gd name="T7" fmla="*/ 47 h 322"/>
                <a:gd name="T8" fmla="*/ 0 w 323"/>
                <a:gd name="T9" fmla="*/ 160 h 322"/>
                <a:gd name="T10" fmla="*/ 47 w 323"/>
                <a:gd name="T11" fmla="*/ 275 h 322"/>
                <a:gd name="T12" fmla="*/ 161 w 323"/>
                <a:gd name="T13" fmla="*/ 322 h 322"/>
                <a:gd name="T14" fmla="*/ 275 w 323"/>
                <a:gd name="T15" fmla="*/ 275 h 322"/>
                <a:gd name="T16" fmla="*/ 322 w 323"/>
                <a:gd name="T17" fmla="*/ 160 h 322"/>
                <a:gd name="T18" fmla="*/ 323 w 323"/>
                <a:gd name="T19" fmla="*/ 16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322">
                  <a:moveTo>
                    <a:pt x="322" y="160"/>
                  </a:moveTo>
                  <a:lnTo>
                    <a:pt x="275" y="47"/>
                  </a:lnTo>
                  <a:lnTo>
                    <a:pt x="161" y="0"/>
                  </a:lnTo>
                  <a:lnTo>
                    <a:pt x="47" y="47"/>
                  </a:lnTo>
                  <a:lnTo>
                    <a:pt x="0" y="160"/>
                  </a:lnTo>
                  <a:lnTo>
                    <a:pt x="47" y="275"/>
                  </a:lnTo>
                  <a:lnTo>
                    <a:pt x="161" y="322"/>
                  </a:lnTo>
                  <a:lnTo>
                    <a:pt x="275" y="275"/>
                  </a:lnTo>
                  <a:lnTo>
                    <a:pt x="322" y="160"/>
                  </a:lnTo>
                  <a:lnTo>
                    <a:pt x="323" y="16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5" name="Text Box 109"/>
            <p:cNvSpPr txBox="1">
              <a:spLocks noChangeArrowheads="1"/>
            </p:cNvSpPr>
            <p:nvPr/>
          </p:nvSpPr>
          <p:spPr bwMode="auto">
            <a:xfrm>
              <a:off x="3592" y="1268"/>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4"</a:t>
              </a:r>
            </a:p>
          </p:txBody>
        </p:sp>
      </p:grpSp>
      <p:grpSp>
        <p:nvGrpSpPr>
          <p:cNvPr id="110" name="Group 110"/>
          <p:cNvGrpSpPr>
            <a:grpSpLocks/>
          </p:cNvGrpSpPr>
          <p:nvPr/>
        </p:nvGrpSpPr>
        <p:grpSpPr bwMode="auto">
          <a:xfrm>
            <a:off x="2535239" y="4430713"/>
            <a:ext cx="822325" cy="1276350"/>
            <a:chOff x="637" y="2959"/>
            <a:chExt cx="518" cy="804"/>
          </a:xfrm>
        </p:grpSpPr>
        <p:sp>
          <p:nvSpPr>
            <p:cNvPr id="111" name="Freeform 111"/>
            <p:cNvSpPr>
              <a:spLocks noChangeArrowheads="1"/>
            </p:cNvSpPr>
            <p:nvPr/>
          </p:nvSpPr>
          <p:spPr bwMode="auto">
            <a:xfrm>
              <a:off x="1045" y="3726"/>
              <a:ext cx="103" cy="37"/>
            </a:xfrm>
            <a:custGeom>
              <a:avLst/>
              <a:gdLst>
                <a:gd name="T0" fmla="*/ 519 w 519"/>
                <a:gd name="T1" fmla="*/ 0 h 183"/>
                <a:gd name="T2" fmla="*/ 409 w 519"/>
                <a:gd name="T3" fmla="*/ 101 h 183"/>
                <a:gd name="T4" fmla="*/ 248 w 519"/>
                <a:gd name="T5" fmla="*/ 158 h 183"/>
                <a:gd name="T6" fmla="*/ 55 w 519"/>
                <a:gd name="T7" fmla="*/ 182 h 183"/>
                <a:gd name="T8" fmla="*/ 0 w 519"/>
                <a:gd name="T9" fmla="*/ 183 h 183"/>
                <a:gd name="T10" fmla="*/ 1 w 519"/>
                <a:gd name="T11" fmla="*/ 183 h 183"/>
              </a:gdLst>
              <a:ahLst/>
              <a:cxnLst>
                <a:cxn ang="0">
                  <a:pos x="T0" y="T1"/>
                </a:cxn>
                <a:cxn ang="0">
                  <a:pos x="T2" y="T3"/>
                </a:cxn>
                <a:cxn ang="0">
                  <a:pos x="T4" y="T5"/>
                </a:cxn>
                <a:cxn ang="0">
                  <a:pos x="T6" y="T7"/>
                </a:cxn>
                <a:cxn ang="0">
                  <a:pos x="T8" y="T9"/>
                </a:cxn>
                <a:cxn ang="0">
                  <a:pos x="T10" y="T11"/>
                </a:cxn>
              </a:cxnLst>
              <a:rect l="0" t="0" r="r" b="b"/>
              <a:pathLst>
                <a:path w="519" h="183">
                  <a:moveTo>
                    <a:pt x="519" y="0"/>
                  </a:moveTo>
                  <a:lnTo>
                    <a:pt x="409" y="101"/>
                  </a:lnTo>
                  <a:lnTo>
                    <a:pt x="248" y="158"/>
                  </a:lnTo>
                  <a:lnTo>
                    <a:pt x="55" y="182"/>
                  </a:lnTo>
                  <a:lnTo>
                    <a:pt x="0" y="183"/>
                  </a:lnTo>
                  <a:lnTo>
                    <a:pt x="1" y="183"/>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12" name="Group 112"/>
            <p:cNvGrpSpPr>
              <a:grpSpLocks/>
            </p:cNvGrpSpPr>
            <p:nvPr/>
          </p:nvGrpSpPr>
          <p:grpSpPr bwMode="auto">
            <a:xfrm>
              <a:off x="637" y="2959"/>
              <a:ext cx="518" cy="804"/>
              <a:chOff x="637" y="2959"/>
              <a:chExt cx="518" cy="804"/>
            </a:xfrm>
          </p:grpSpPr>
          <p:sp>
            <p:nvSpPr>
              <p:cNvPr id="113" name="Freeform 113"/>
              <p:cNvSpPr>
                <a:spLocks noChangeArrowheads="1"/>
              </p:cNvSpPr>
              <p:nvPr/>
            </p:nvSpPr>
            <p:spPr bwMode="auto">
              <a:xfrm>
                <a:off x="1045" y="2959"/>
                <a:ext cx="110" cy="767"/>
              </a:xfrm>
              <a:custGeom>
                <a:avLst/>
                <a:gdLst>
                  <a:gd name="T0" fmla="*/ 0 w 546"/>
                  <a:gd name="T1" fmla="*/ 0 h 3840"/>
                  <a:gd name="T2" fmla="*/ 55 w 546"/>
                  <a:gd name="T3" fmla="*/ 1 h 3840"/>
                  <a:gd name="T4" fmla="*/ 248 w 546"/>
                  <a:gd name="T5" fmla="*/ 24 h 3840"/>
                  <a:gd name="T6" fmla="*/ 409 w 546"/>
                  <a:gd name="T7" fmla="*/ 81 h 3840"/>
                  <a:gd name="T8" fmla="*/ 519 w 546"/>
                  <a:gd name="T9" fmla="*/ 183 h 3840"/>
                  <a:gd name="T10" fmla="*/ 546 w 546"/>
                  <a:gd name="T11" fmla="*/ 313 h 3840"/>
                  <a:gd name="T12" fmla="*/ 506 w 546"/>
                  <a:gd name="T13" fmla="*/ 479 h 3840"/>
                  <a:gd name="T14" fmla="*/ 423 w 546"/>
                  <a:gd name="T15" fmla="*/ 671 h 3840"/>
                  <a:gd name="T16" fmla="*/ 329 w 546"/>
                  <a:gd name="T17" fmla="*/ 880 h 3840"/>
                  <a:gd name="T18" fmla="*/ 229 w 546"/>
                  <a:gd name="T19" fmla="*/ 1129 h 3840"/>
                  <a:gd name="T20" fmla="*/ 144 w 546"/>
                  <a:gd name="T21" fmla="*/ 1410 h 3840"/>
                  <a:gd name="T22" fmla="*/ 88 w 546"/>
                  <a:gd name="T23" fmla="*/ 1710 h 3840"/>
                  <a:gd name="T24" fmla="*/ 69 w 546"/>
                  <a:gd name="T25" fmla="*/ 2011 h 3840"/>
                  <a:gd name="T26" fmla="*/ 88 w 546"/>
                  <a:gd name="T27" fmla="*/ 2312 h 3840"/>
                  <a:gd name="T28" fmla="*/ 144 w 546"/>
                  <a:gd name="T29" fmla="*/ 2612 h 3840"/>
                  <a:gd name="T30" fmla="*/ 229 w 546"/>
                  <a:gd name="T31" fmla="*/ 2893 h 3840"/>
                  <a:gd name="T32" fmla="*/ 329 w 546"/>
                  <a:gd name="T33" fmla="*/ 3142 h 3840"/>
                  <a:gd name="T34" fmla="*/ 423 w 546"/>
                  <a:gd name="T35" fmla="*/ 3352 h 3840"/>
                  <a:gd name="T36" fmla="*/ 506 w 546"/>
                  <a:gd name="T37" fmla="*/ 3544 h 3840"/>
                  <a:gd name="T38" fmla="*/ 546 w 546"/>
                  <a:gd name="T39" fmla="*/ 3709 h 3840"/>
                  <a:gd name="T40" fmla="*/ 519 w 546"/>
                  <a:gd name="T41" fmla="*/ 3840 h 3840"/>
                  <a:gd name="T42" fmla="*/ 520 w 546"/>
                  <a:gd name="T43" fmla="*/ 384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6" h="3840">
                    <a:moveTo>
                      <a:pt x="0" y="0"/>
                    </a:moveTo>
                    <a:lnTo>
                      <a:pt x="55" y="1"/>
                    </a:lnTo>
                    <a:lnTo>
                      <a:pt x="248" y="24"/>
                    </a:lnTo>
                    <a:lnTo>
                      <a:pt x="409" y="81"/>
                    </a:lnTo>
                    <a:lnTo>
                      <a:pt x="519" y="183"/>
                    </a:lnTo>
                    <a:lnTo>
                      <a:pt x="546" y="313"/>
                    </a:lnTo>
                    <a:lnTo>
                      <a:pt x="506" y="479"/>
                    </a:lnTo>
                    <a:lnTo>
                      <a:pt x="423" y="671"/>
                    </a:lnTo>
                    <a:lnTo>
                      <a:pt x="329" y="880"/>
                    </a:lnTo>
                    <a:lnTo>
                      <a:pt x="229" y="1129"/>
                    </a:lnTo>
                    <a:lnTo>
                      <a:pt x="144" y="1410"/>
                    </a:lnTo>
                    <a:lnTo>
                      <a:pt x="88" y="1710"/>
                    </a:lnTo>
                    <a:lnTo>
                      <a:pt x="69" y="2011"/>
                    </a:lnTo>
                    <a:lnTo>
                      <a:pt x="88" y="2312"/>
                    </a:lnTo>
                    <a:lnTo>
                      <a:pt x="144" y="2612"/>
                    </a:lnTo>
                    <a:lnTo>
                      <a:pt x="229" y="2893"/>
                    </a:lnTo>
                    <a:lnTo>
                      <a:pt x="329" y="3142"/>
                    </a:lnTo>
                    <a:lnTo>
                      <a:pt x="423" y="3352"/>
                    </a:lnTo>
                    <a:lnTo>
                      <a:pt x="506" y="3544"/>
                    </a:lnTo>
                    <a:lnTo>
                      <a:pt x="546" y="3709"/>
                    </a:lnTo>
                    <a:lnTo>
                      <a:pt x="519" y="3840"/>
                    </a:lnTo>
                    <a:lnTo>
                      <a:pt x="520" y="3840"/>
                    </a:lnTo>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14" name="Group 114"/>
              <p:cNvGrpSpPr>
                <a:grpSpLocks/>
              </p:cNvGrpSpPr>
              <p:nvPr/>
            </p:nvGrpSpPr>
            <p:grpSpPr bwMode="auto">
              <a:xfrm>
                <a:off x="637" y="2959"/>
                <a:ext cx="409" cy="804"/>
                <a:chOff x="1866" y="2468"/>
                <a:chExt cx="256" cy="503"/>
              </a:xfrm>
            </p:grpSpPr>
            <p:sp>
              <p:nvSpPr>
                <p:cNvPr id="115" name="Freeform 115"/>
                <p:cNvSpPr>
                  <a:spLocks noChangeArrowheads="1"/>
                </p:cNvSpPr>
                <p:nvPr/>
              </p:nvSpPr>
              <p:spPr bwMode="auto">
                <a:xfrm>
                  <a:off x="2081" y="2965"/>
                  <a:ext cx="40" cy="6"/>
                </a:xfrm>
                <a:custGeom>
                  <a:avLst/>
                  <a:gdLst>
                    <a:gd name="T0" fmla="*/ 323 w 323"/>
                    <a:gd name="T1" fmla="*/ 45 h 45"/>
                    <a:gd name="T2" fmla="*/ 164 w 323"/>
                    <a:gd name="T3" fmla="*/ 36 h 45"/>
                    <a:gd name="T4" fmla="*/ 0 w 323"/>
                    <a:gd name="T5" fmla="*/ 0 h 45"/>
                    <a:gd name="T6" fmla="*/ 1 w 323"/>
                    <a:gd name="T7" fmla="*/ 0 h 45"/>
                  </a:gdLst>
                  <a:ahLst/>
                  <a:cxnLst>
                    <a:cxn ang="0">
                      <a:pos x="T0" y="T1"/>
                    </a:cxn>
                    <a:cxn ang="0">
                      <a:pos x="T2" y="T3"/>
                    </a:cxn>
                    <a:cxn ang="0">
                      <a:pos x="T4" y="T5"/>
                    </a:cxn>
                    <a:cxn ang="0">
                      <a:pos x="T6" y="T7"/>
                    </a:cxn>
                  </a:cxnLst>
                  <a:rect l="0" t="0" r="r" b="b"/>
                  <a:pathLst>
                    <a:path w="323" h="45">
                      <a:moveTo>
                        <a:pt x="323" y="45"/>
                      </a:moveTo>
                      <a:lnTo>
                        <a:pt x="164" y="36"/>
                      </a:lnTo>
                      <a:lnTo>
                        <a:pt x="0" y="0"/>
                      </a:lnTo>
                      <a:lnTo>
                        <a:pt x="1" y="0"/>
                      </a:lnTo>
                    </a:path>
                  </a:pathLst>
                </a:custGeom>
                <a:noFill/>
                <a:ln w="28575">
                  <a:solidFill>
                    <a:srgbClr val="FF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6" name="Freeform 116"/>
                <p:cNvSpPr>
                  <a:spLocks noChangeArrowheads="1"/>
                </p:cNvSpPr>
                <p:nvPr/>
              </p:nvSpPr>
              <p:spPr bwMode="auto">
                <a:xfrm>
                  <a:off x="2024" y="2947"/>
                  <a:ext cx="42" cy="15"/>
                </a:xfrm>
                <a:custGeom>
                  <a:avLst/>
                  <a:gdLst>
                    <a:gd name="T0" fmla="*/ 331 w 331"/>
                    <a:gd name="T1" fmla="*/ 114 h 114"/>
                    <a:gd name="T2" fmla="*/ 166 w 331"/>
                    <a:gd name="T3" fmla="*/ 77 h 114"/>
                    <a:gd name="T4" fmla="*/ 0 w 331"/>
                    <a:gd name="T5" fmla="*/ 0 h 114"/>
                    <a:gd name="T6" fmla="*/ 1 w 331"/>
                    <a:gd name="T7" fmla="*/ 0 h 114"/>
                  </a:gdLst>
                  <a:ahLst/>
                  <a:cxnLst>
                    <a:cxn ang="0">
                      <a:pos x="T0" y="T1"/>
                    </a:cxn>
                    <a:cxn ang="0">
                      <a:pos x="T2" y="T3"/>
                    </a:cxn>
                    <a:cxn ang="0">
                      <a:pos x="T4" y="T5"/>
                    </a:cxn>
                    <a:cxn ang="0">
                      <a:pos x="T6" y="T7"/>
                    </a:cxn>
                  </a:cxnLst>
                  <a:rect l="0" t="0" r="r" b="b"/>
                  <a:pathLst>
                    <a:path w="331" h="114">
                      <a:moveTo>
                        <a:pt x="331" y="114"/>
                      </a:moveTo>
                      <a:lnTo>
                        <a:pt x="166" y="77"/>
                      </a:lnTo>
                      <a:lnTo>
                        <a:pt x="0" y="0"/>
                      </a:lnTo>
                      <a:lnTo>
                        <a:pt x="1" y="0"/>
                      </a:lnTo>
                    </a:path>
                  </a:pathLst>
                </a:custGeom>
                <a:noFill/>
                <a:ln w="28575">
                  <a:solidFill>
                    <a:srgbClr val="FF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7" name="Freeform 117"/>
                <p:cNvSpPr>
                  <a:spLocks noChangeArrowheads="1"/>
                </p:cNvSpPr>
                <p:nvPr/>
              </p:nvSpPr>
              <p:spPr bwMode="auto">
                <a:xfrm>
                  <a:off x="1866" y="2498"/>
                  <a:ext cx="144" cy="442"/>
                </a:xfrm>
                <a:custGeom>
                  <a:avLst/>
                  <a:gdLst>
                    <a:gd name="T0" fmla="*/ 1151 w 1152"/>
                    <a:gd name="T1" fmla="*/ 3541 h 3541"/>
                    <a:gd name="T2" fmla="*/ 987 w 1152"/>
                    <a:gd name="T3" fmla="*/ 3463 h 3541"/>
                    <a:gd name="T4" fmla="*/ 776 w 1152"/>
                    <a:gd name="T5" fmla="*/ 3316 h 3541"/>
                    <a:gd name="T6" fmla="*/ 570 w 1152"/>
                    <a:gd name="T7" fmla="*/ 3131 h 3541"/>
                    <a:gd name="T8" fmla="*/ 383 w 1152"/>
                    <a:gd name="T9" fmla="*/ 2911 h 3541"/>
                    <a:gd name="T10" fmla="*/ 228 w 1152"/>
                    <a:gd name="T11" fmla="*/ 2667 h 3541"/>
                    <a:gd name="T12" fmla="*/ 135 w 1152"/>
                    <a:gd name="T13" fmla="*/ 2467 h 3541"/>
                    <a:gd name="T14" fmla="*/ 60 w 1152"/>
                    <a:gd name="T15" fmla="*/ 2243 h 3541"/>
                    <a:gd name="T16" fmla="*/ 14 w 1152"/>
                    <a:gd name="T17" fmla="*/ 2006 h 3541"/>
                    <a:gd name="T18" fmla="*/ 0 w 1152"/>
                    <a:gd name="T19" fmla="*/ 1770 h 3541"/>
                    <a:gd name="T20" fmla="*/ 14 w 1152"/>
                    <a:gd name="T21" fmla="*/ 1535 h 3541"/>
                    <a:gd name="T22" fmla="*/ 60 w 1152"/>
                    <a:gd name="T23" fmla="*/ 1298 h 3541"/>
                    <a:gd name="T24" fmla="*/ 135 w 1152"/>
                    <a:gd name="T25" fmla="*/ 1073 h 3541"/>
                    <a:gd name="T26" fmla="*/ 228 w 1152"/>
                    <a:gd name="T27" fmla="*/ 873 h 3541"/>
                    <a:gd name="T28" fmla="*/ 383 w 1152"/>
                    <a:gd name="T29" fmla="*/ 628 h 3541"/>
                    <a:gd name="T30" fmla="*/ 570 w 1152"/>
                    <a:gd name="T31" fmla="*/ 409 h 3541"/>
                    <a:gd name="T32" fmla="*/ 776 w 1152"/>
                    <a:gd name="T33" fmla="*/ 224 h 3541"/>
                    <a:gd name="T34" fmla="*/ 987 w 1152"/>
                    <a:gd name="T35" fmla="*/ 77 h 3541"/>
                    <a:gd name="T36" fmla="*/ 1151 w 1152"/>
                    <a:gd name="T37" fmla="*/ 0 h 3541"/>
                    <a:gd name="T38" fmla="*/ 1152 w 1152"/>
                    <a:gd name="T39" fmla="*/ 0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2" h="3541">
                      <a:moveTo>
                        <a:pt x="1151" y="3541"/>
                      </a:moveTo>
                      <a:lnTo>
                        <a:pt x="987" y="3463"/>
                      </a:lnTo>
                      <a:lnTo>
                        <a:pt x="776" y="3316"/>
                      </a:lnTo>
                      <a:lnTo>
                        <a:pt x="570" y="3131"/>
                      </a:lnTo>
                      <a:lnTo>
                        <a:pt x="383" y="2911"/>
                      </a:lnTo>
                      <a:lnTo>
                        <a:pt x="228" y="2667"/>
                      </a:lnTo>
                      <a:lnTo>
                        <a:pt x="135" y="2467"/>
                      </a:lnTo>
                      <a:lnTo>
                        <a:pt x="60" y="2243"/>
                      </a:lnTo>
                      <a:lnTo>
                        <a:pt x="14" y="2006"/>
                      </a:lnTo>
                      <a:lnTo>
                        <a:pt x="0" y="1770"/>
                      </a:lnTo>
                      <a:lnTo>
                        <a:pt x="14" y="1535"/>
                      </a:lnTo>
                      <a:lnTo>
                        <a:pt x="60" y="1298"/>
                      </a:lnTo>
                      <a:lnTo>
                        <a:pt x="135" y="1073"/>
                      </a:lnTo>
                      <a:lnTo>
                        <a:pt x="228" y="873"/>
                      </a:lnTo>
                      <a:lnTo>
                        <a:pt x="383" y="628"/>
                      </a:lnTo>
                      <a:lnTo>
                        <a:pt x="570" y="409"/>
                      </a:lnTo>
                      <a:lnTo>
                        <a:pt x="776" y="224"/>
                      </a:lnTo>
                      <a:lnTo>
                        <a:pt x="987" y="77"/>
                      </a:lnTo>
                      <a:lnTo>
                        <a:pt x="1151" y="0"/>
                      </a:lnTo>
                      <a:lnTo>
                        <a:pt x="1152" y="0"/>
                      </a:lnTo>
                    </a:path>
                  </a:pathLst>
                </a:custGeom>
                <a:noFill/>
                <a:ln w="28575">
                  <a:solidFill>
                    <a:srgbClr val="FF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8" name="Freeform 118"/>
                <p:cNvSpPr>
                  <a:spLocks noChangeArrowheads="1"/>
                </p:cNvSpPr>
                <p:nvPr/>
              </p:nvSpPr>
              <p:spPr bwMode="auto">
                <a:xfrm>
                  <a:off x="2024" y="2477"/>
                  <a:ext cx="42" cy="14"/>
                </a:xfrm>
                <a:custGeom>
                  <a:avLst/>
                  <a:gdLst>
                    <a:gd name="T0" fmla="*/ 0 w 332"/>
                    <a:gd name="T1" fmla="*/ 115 h 115"/>
                    <a:gd name="T2" fmla="*/ 166 w 332"/>
                    <a:gd name="T3" fmla="*/ 37 h 115"/>
                    <a:gd name="T4" fmla="*/ 331 w 332"/>
                    <a:gd name="T5" fmla="*/ 0 h 115"/>
                    <a:gd name="T6" fmla="*/ 332 w 332"/>
                    <a:gd name="T7" fmla="*/ 0 h 115"/>
                  </a:gdLst>
                  <a:ahLst/>
                  <a:cxnLst>
                    <a:cxn ang="0">
                      <a:pos x="T0" y="T1"/>
                    </a:cxn>
                    <a:cxn ang="0">
                      <a:pos x="T2" y="T3"/>
                    </a:cxn>
                    <a:cxn ang="0">
                      <a:pos x="T4" y="T5"/>
                    </a:cxn>
                    <a:cxn ang="0">
                      <a:pos x="T6" y="T7"/>
                    </a:cxn>
                  </a:cxnLst>
                  <a:rect l="0" t="0" r="r" b="b"/>
                  <a:pathLst>
                    <a:path w="332" h="115">
                      <a:moveTo>
                        <a:pt x="0" y="115"/>
                      </a:moveTo>
                      <a:lnTo>
                        <a:pt x="166" y="37"/>
                      </a:lnTo>
                      <a:lnTo>
                        <a:pt x="331" y="0"/>
                      </a:lnTo>
                      <a:lnTo>
                        <a:pt x="332" y="0"/>
                      </a:lnTo>
                    </a:path>
                  </a:pathLst>
                </a:custGeom>
                <a:noFill/>
                <a:ln w="28575">
                  <a:solidFill>
                    <a:srgbClr val="FF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9" name="Freeform 119"/>
                <p:cNvSpPr>
                  <a:spLocks noChangeArrowheads="1"/>
                </p:cNvSpPr>
                <p:nvPr/>
              </p:nvSpPr>
              <p:spPr bwMode="auto">
                <a:xfrm>
                  <a:off x="2081" y="2468"/>
                  <a:ext cx="41" cy="5"/>
                </a:xfrm>
                <a:custGeom>
                  <a:avLst/>
                  <a:gdLst>
                    <a:gd name="T0" fmla="*/ 0 w 324"/>
                    <a:gd name="T1" fmla="*/ 44 h 44"/>
                    <a:gd name="T2" fmla="*/ 164 w 324"/>
                    <a:gd name="T3" fmla="*/ 8 h 44"/>
                    <a:gd name="T4" fmla="*/ 323 w 324"/>
                    <a:gd name="T5" fmla="*/ 0 h 44"/>
                    <a:gd name="T6" fmla="*/ 324 w 324"/>
                    <a:gd name="T7" fmla="*/ 0 h 44"/>
                  </a:gdLst>
                  <a:ahLst/>
                  <a:cxnLst>
                    <a:cxn ang="0">
                      <a:pos x="T0" y="T1"/>
                    </a:cxn>
                    <a:cxn ang="0">
                      <a:pos x="T2" y="T3"/>
                    </a:cxn>
                    <a:cxn ang="0">
                      <a:pos x="T4" y="T5"/>
                    </a:cxn>
                    <a:cxn ang="0">
                      <a:pos x="T6" y="T7"/>
                    </a:cxn>
                  </a:cxnLst>
                  <a:rect l="0" t="0" r="r" b="b"/>
                  <a:pathLst>
                    <a:path w="324" h="44">
                      <a:moveTo>
                        <a:pt x="0" y="44"/>
                      </a:moveTo>
                      <a:lnTo>
                        <a:pt x="164" y="8"/>
                      </a:lnTo>
                      <a:lnTo>
                        <a:pt x="323" y="0"/>
                      </a:lnTo>
                      <a:lnTo>
                        <a:pt x="324" y="0"/>
                      </a:lnTo>
                    </a:path>
                  </a:pathLst>
                </a:custGeom>
                <a:noFill/>
                <a:ln w="28575">
                  <a:solidFill>
                    <a:srgbClr val="FF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sp>
        <p:nvSpPr>
          <p:cNvPr id="120" name="Freeform 120"/>
          <p:cNvSpPr>
            <a:spLocks noChangeArrowheads="1"/>
          </p:cNvSpPr>
          <p:nvPr/>
        </p:nvSpPr>
        <p:spPr bwMode="auto">
          <a:xfrm>
            <a:off x="3049588" y="4440239"/>
            <a:ext cx="1250950" cy="1254125"/>
          </a:xfrm>
          <a:custGeom>
            <a:avLst/>
            <a:gdLst>
              <a:gd name="T0" fmla="*/ 3942 w 3943"/>
              <a:gd name="T1" fmla="*/ 1973 h 3947"/>
              <a:gd name="T2" fmla="*/ 3846 w 3943"/>
              <a:gd name="T3" fmla="*/ 1363 h 3947"/>
              <a:gd name="T4" fmla="*/ 3565 w 3943"/>
              <a:gd name="T5" fmla="*/ 814 h 3947"/>
              <a:gd name="T6" fmla="*/ 3129 w 3943"/>
              <a:gd name="T7" fmla="*/ 376 h 3947"/>
              <a:gd name="T8" fmla="*/ 2580 w 3943"/>
              <a:gd name="T9" fmla="*/ 97 h 3947"/>
              <a:gd name="T10" fmla="*/ 1971 w 3943"/>
              <a:gd name="T11" fmla="*/ 0 h 3947"/>
              <a:gd name="T12" fmla="*/ 1361 w 3943"/>
              <a:gd name="T13" fmla="*/ 97 h 3947"/>
              <a:gd name="T14" fmla="*/ 812 w 3943"/>
              <a:gd name="T15" fmla="*/ 376 h 3947"/>
              <a:gd name="T16" fmla="*/ 376 w 3943"/>
              <a:gd name="T17" fmla="*/ 814 h 3947"/>
              <a:gd name="T18" fmla="*/ 96 w 3943"/>
              <a:gd name="T19" fmla="*/ 1363 h 3947"/>
              <a:gd name="T20" fmla="*/ 0 w 3943"/>
              <a:gd name="T21" fmla="*/ 1973 h 3947"/>
              <a:gd name="T22" fmla="*/ 96 w 3943"/>
              <a:gd name="T23" fmla="*/ 2583 h 3947"/>
              <a:gd name="T24" fmla="*/ 376 w 3943"/>
              <a:gd name="T25" fmla="*/ 3133 h 3947"/>
              <a:gd name="T26" fmla="*/ 812 w 3943"/>
              <a:gd name="T27" fmla="*/ 3570 h 3947"/>
              <a:gd name="T28" fmla="*/ 1361 w 3943"/>
              <a:gd name="T29" fmla="*/ 3850 h 3947"/>
              <a:gd name="T30" fmla="*/ 1971 w 3943"/>
              <a:gd name="T31" fmla="*/ 3947 h 3947"/>
              <a:gd name="T32" fmla="*/ 2580 w 3943"/>
              <a:gd name="T33" fmla="*/ 3850 h 3947"/>
              <a:gd name="T34" fmla="*/ 3129 w 3943"/>
              <a:gd name="T35" fmla="*/ 3570 h 3947"/>
              <a:gd name="T36" fmla="*/ 3565 w 3943"/>
              <a:gd name="T37" fmla="*/ 3133 h 3947"/>
              <a:gd name="T38" fmla="*/ 3846 w 3943"/>
              <a:gd name="T39" fmla="*/ 2583 h 3947"/>
              <a:gd name="T40" fmla="*/ 3942 w 3943"/>
              <a:gd name="T41" fmla="*/ 1973 h 3947"/>
              <a:gd name="T42" fmla="*/ 3943 w 3943"/>
              <a:gd name="T43" fmla="*/ 1973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43" h="3947">
                <a:moveTo>
                  <a:pt x="3942" y="1973"/>
                </a:moveTo>
                <a:lnTo>
                  <a:pt x="3846" y="1363"/>
                </a:lnTo>
                <a:lnTo>
                  <a:pt x="3565" y="814"/>
                </a:lnTo>
                <a:lnTo>
                  <a:pt x="3129" y="376"/>
                </a:lnTo>
                <a:lnTo>
                  <a:pt x="2580" y="97"/>
                </a:lnTo>
                <a:lnTo>
                  <a:pt x="1971" y="0"/>
                </a:lnTo>
                <a:lnTo>
                  <a:pt x="1361" y="97"/>
                </a:lnTo>
                <a:lnTo>
                  <a:pt x="812" y="376"/>
                </a:lnTo>
                <a:lnTo>
                  <a:pt x="376" y="814"/>
                </a:lnTo>
                <a:lnTo>
                  <a:pt x="96" y="1363"/>
                </a:lnTo>
                <a:lnTo>
                  <a:pt x="0" y="1973"/>
                </a:lnTo>
                <a:lnTo>
                  <a:pt x="96" y="2583"/>
                </a:lnTo>
                <a:lnTo>
                  <a:pt x="376" y="3133"/>
                </a:lnTo>
                <a:lnTo>
                  <a:pt x="812" y="3570"/>
                </a:lnTo>
                <a:lnTo>
                  <a:pt x="1361" y="3850"/>
                </a:lnTo>
                <a:lnTo>
                  <a:pt x="1971" y="3947"/>
                </a:lnTo>
                <a:lnTo>
                  <a:pt x="2580" y="3850"/>
                </a:lnTo>
                <a:lnTo>
                  <a:pt x="3129" y="3570"/>
                </a:lnTo>
                <a:lnTo>
                  <a:pt x="3565" y="3133"/>
                </a:lnTo>
                <a:lnTo>
                  <a:pt x="3846" y="2583"/>
                </a:lnTo>
                <a:lnTo>
                  <a:pt x="3942" y="1973"/>
                </a:lnTo>
                <a:lnTo>
                  <a:pt x="3943" y="197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1" name="Freeform 121"/>
          <p:cNvSpPr>
            <a:spLocks noChangeArrowheads="1"/>
          </p:cNvSpPr>
          <p:nvPr/>
        </p:nvSpPr>
        <p:spPr bwMode="auto">
          <a:xfrm>
            <a:off x="2689226" y="4079875"/>
            <a:ext cx="1971675" cy="1974850"/>
          </a:xfrm>
          <a:custGeom>
            <a:avLst/>
            <a:gdLst>
              <a:gd name="T0" fmla="*/ 6218 w 6219"/>
              <a:gd name="T1" fmla="*/ 3112 h 6225"/>
              <a:gd name="T2" fmla="*/ 6140 w 6219"/>
              <a:gd name="T3" fmla="*/ 2419 h 6225"/>
              <a:gd name="T4" fmla="*/ 5909 w 6219"/>
              <a:gd name="T5" fmla="*/ 1762 h 6225"/>
              <a:gd name="T6" fmla="*/ 5540 w 6219"/>
              <a:gd name="T7" fmla="*/ 1171 h 6225"/>
              <a:gd name="T8" fmla="*/ 5047 w 6219"/>
              <a:gd name="T9" fmla="*/ 679 h 6225"/>
              <a:gd name="T10" fmla="*/ 4458 w 6219"/>
              <a:gd name="T11" fmla="*/ 308 h 6225"/>
              <a:gd name="T12" fmla="*/ 3800 w 6219"/>
              <a:gd name="T13" fmla="*/ 77 h 6225"/>
              <a:gd name="T14" fmla="*/ 3109 w 6219"/>
              <a:gd name="T15" fmla="*/ 0 h 6225"/>
              <a:gd name="T16" fmla="*/ 2417 w 6219"/>
              <a:gd name="T17" fmla="*/ 77 h 6225"/>
              <a:gd name="T18" fmla="*/ 1760 w 6219"/>
              <a:gd name="T19" fmla="*/ 308 h 6225"/>
              <a:gd name="T20" fmla="*/ 1170 w 6219"/>
              <a:gd name="T21" fmla="*/ 679 h 6225"/>
              <a:gd name="T22" fmla="*/ 678 w 6219"/>
              <a:gd name="T23" fmla="*/ 1171 h 6225"/>
              <a:gd name="T24" fmla="*/ 308 w 6219"/>
              <a:gd name="T25" fmla="*/ 1762 h 6225"/>
              <a:gd name="T26" fmla="*/ 78 w 6219"/>
              <a:gd name="T27" fmla="*/ 2419 h 6225"/>
              <a:gd name="T28" fmla="*/ 0 w 6219"/>
              <a:gd name="T29" fmla="*/ 3112 h 6225"/>
              <a:gd name="T30" fmla="*/ 78 w 6219"/>
              <a:gd name="T31" fmla="*/ 3805 h 6225"/>
              <a:gd name="T32" fmla="*/ 308 w 6219"/>
              <a:gd name="T33" fmla="*/ 4463 h 6225"/>
              <a:gd name="T34" fmla="*/ 678 w 6219"/>
              <a:gd name="T35" fmla="*/ 5052 h 6225"/>
              <a:gd name="T36" fmla="*/ 1170 w 6219"/>
              <a:gd name="T37" fmla="*/ 5545 h 6225"/>
              <a:gd name="T38" fmla="*/ 1760 w 6219"/>
              <a:gd name="T39" fmla="*/ 5916 h 6225"/>
              <a:gd name="T40" fmla="*/ 2417 w 6219"/>
              <a:gd name="T41" fmla="*/ 6146 h 6225"/>
              <a:gd name="T42" fmla="*/ 3109 w 6219"/>
              <a:gd name="T43" fmla="*/ 6225 h 6225"/>
              <a:gd name="T44" fmla="*/ 3800 w 6219"/>
              <a:gd name="T45" fmla="*/ 6146 h 6225"/>
              <a:gd name="T46" fmla="*/ 4458 w 6219"/>
              <a:gd name="T47" fmla="*/ 5916 h 6225"/>
              <a:gd name="T48" fmla="*/ 5047 w 6219"/>
              <a:gd name="T49" fmla="*/ 5545 h 6225"/>
              <a:gd name="T50" fmla="*/ 5540 w 6219"/>
              <a:gd name="T51" fmla="*/ 5052 h 6225"/>
              <a:gd name="T52" fmla="*/ 5909 w 6219"/>
              <a:gd name="T53" fmla="*/ 4463 h 6225"/>
              <a:gd name="T54" fmla="*/ 6140 w 6219"/>
              <a:gd name="T55" fmla="*/ 3805 h 6225"/>
              <a:gd name="T56" fmla="*/ 6218 w 6219"/>
              <a:gd name="T57" fmla="*/ 3112 h 6225"/>
              <a:gd name="T58" fmla="*/ 6219 w 6219"/>
              <a:gd name="T59" fmla="*/ 3112 h 6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19" h="6225">
                <a:moveTo>
                  <a:pt x="6218" y="3112"/>
                </a:moveTo>
                <a:lnTo>
                  <a:pt x="6140" y="2419"/>
                </a:lnTo>
                <a:lnTo>
                  <a:pt x="5909" y="1762"/>
                </a:lnTo>
                <a:lnTo>
                  <a:pt x="5540" y="1171"/>
                </a:lnTo>
                <a:lnTo>
                  <a:pt x="5047" y="679"/>
                </a:lnTo>
                <a:lnTo>
                  <a:pt x="4458" y="308"/>
                </a:lnTo>
                <a:lnTo>
                  <a:pt x="3800" y="77"/>
                </a:lnTo>
                <a:lnTo>
                  <a:pt x="3109" y="0"/>
                </a:lnTo>
                <a:lnTo>
                  <a:pt x="2417" y="77"/>
                </a:lnTo>
                <a:lnTo>
                  <a:pt x="1760" y="308"/>
                </a:lnTo>
                <a:lnTo>
                  <a:pt x="1170" y="679"/>
                </a:lnTo>
                <a:lnTo>
                  <a:pt x="678" y="1171"/>
                </a:lnTo>
                <a:lnTo>
                  <a:pt x="308" y="1762"/>
                </a:lnTo>
                <a:lnTo>
                  <a:pt x="78" y="2419"/>
                </a:lnTo>
                <a:lnTo>
                  <a:pt x="0" y="3112"/>
                </a:lnTo>
                <a:lnTo>
                  <a:pt x="78" y="3805"/>
                </a:lnTo>
                <a:lnTo>
                  <a:pt x="308" y="4463"/>
                </a:lnTo>
                <a:lnTo>
                  <a:pt x="678" y="5052"/>
                </a:lnTo>
                <a:lnTo>
                  <a:pt x="1170" y="5545"/>
                </a:lnTo>
                <a:lnTo>
                  <a:pt x="1760" y="5916"/>
                </a:lnTo>
                <a:lnTo>
                  <a:pt x="2417" y="6146"/>
                </a:lnTo>
                <a:lnTo>
                  <a:pt x="3109" y="6225"/>
                </a:lnTo>
                <a:lnTo>
                  <a:pt x="3800" y="6146"/>
                </a:lnTo>
                <a:lnTo>
                  <a:pt x="4458" y="5916"/>
                </a:lnTo>
                <a:lnTo>
                  <a:pt x="5047" y="5545"/>
                </a:lnTo>
                <a:lnTo>
                  <a:pt x="5540" y="5052"/>
                </a:lnTo>
                <a:lnTo>
                  <a:pt x="5909" y="4463"/>
                </a:lnTo>
                <a:lnTo>
                  <a:pt x="6140" y="3805"/>
                </a:lnTo>
                <a:lnTo>
                  <a:pt x="6218" y="3112"/>
                </a:lnTo>
                <a:lnTo>
                  <a:pt x="6219" y="3112"/>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2" name="Freeform 122"/>
          <p:cNvSpPr>
            <a:spLocks noChangeArrowheads="1"/>
          </p:cNvSpPr>
          <p:nvPr/>
        </p:nvSpPr>
        <p:spPr bwMode="auto">
          <a:xfrm>
            <a:off x="2868613" y="4260850"/>
            <a:ext cx="1611312" cy="1614488"/>
          </a:xfrm>
          <a:custGeom>
            <a:avLst/>
            <a:gdLst>
              <a:gd name="T0" fmla="*/ 5078 w 5079"/>
              <a:gd name="T1" fmla="*/ 2541 h 5083"/>
              <a:gd name="T2" fmla="*/ 4991 w 5079"/>
              <a:gd name="T3" fmla="*/ 1883 h 5083"/>
              <a:gd name="T4" fmla="*/ 4738 w 5079"/>
              <a:gd name="T5" fmla="*/ 1270 h 5083"/>
              <a:gd name="T6" fmla="*/ 4334 w 5079"/>
              <a:gd name="T7" fmla="*/ 744 h 5083"/>
              <a:gd name="T8" fmla="*/ 3808 w 5079"/>
              <a:gd name="T9" fmla="*/ 340 h 5083"/>
              <a:gd name="T10" fmla="*/ 3196 w 5079"/>
              <a:gd name="T11" fmla="*/ 87 h 5083"/>
              <a:gd name="T12" fmla="*/ 2539 w 5079"/>
              <a:gd name="T13" fmla="*/ 0 h 5083"/>
              <a:gd name="T14" fmla="*/ 1882 w 5079"/>
              <a:gd name="T15" fmla="*/ 87 h 5083"/>
              <a:gd name="T16" fmla="*/ 1269 w 5079"/>
              <a:gd name="T17" fmla="*/ 340 h 5083"/>
              <a:gd name="T18" fmla="*/ 743 w 5079"/>
              <a:gd name="T19" fmla="*/ 744 h 5083"/>
              <a:gd name="T20" fmla="*/ 340 w 5079"/>
              <a:gd name="T21" fmla="*/ 1270 h 5083"/>
              <a:gd name="T22" fmla="*/ 87 w 5079"/>
              <a:gd name="T23" fmla="*/ 1883 h 5083"/>
              <a:gd name="T24" fmla="*/ 0 w 5079"/>
              <a:gd name="T25" fmla="*/ 2541 h 5083"/>
              <a:gd name="T26" fmla="*/ 87 w 5079"/>
              <a:gd name="T27" fmla="*/ 3199 h 5083"/>
              <a:gd name="T28" fmla="*/ 340 w 5079"/>
              <a:gd name="T29" fmla="*/ 3812 h 5083"/>
              <a:gd name="T30" fmla="*/ 743 w 5079"/>
              <a:gd name="T31" fmla="*/ 4338 h 5083"/>
              <a:gd name="T32" fmla="*/ 1269 w 5079"/>
              <a:gd name="T33" fmla="*/ 4743 h 5083"/>
              <a:gd name="T34" fmla="*/ 1882 w 5079"/>
              <a:gd name="T35" fmla="*/ 4996 h 5083"/>
              <a:gd name="T36" fmla="*/ 2539 w 5079"/>
              <a:gd name="T37" fmla="*/ 5083 h 5083"/>
              <a:gd name="T38" fmla="*/ 3196 w 5079"/>
              <a:gd name="T39" fmla="*/ 4996 h 5083"/>
              <a:gd name="T40" fmla="*/ 3808 w 5079"/>
              <a:gd name="T41" fmla="*/ 4743 h 5083"/>
              <a:gd name="T42" fmla="*/ 4334 w 5079"/>
              <a:gd name="T43" fmla="*/ 4338 h 5083"/>
              <a:gd name="T44" fmla="*/ 4738 w 5079"/>
              <a:gd name="T45" fmla="*/ 3812 h 5083"/>
              <a:gd name="T46" fmla="*/ 4991 w 5079"/>
              <a:gd name="T47" fmla="*/ 3199 h 5083"/>
              <a:gd name="T48" fmla="*/ 5078 w 5079"/>
              <a:gd name="T49" fmla="*/ 2541 h 5083"/>
              <a:gd name="T50" fmla="*/ 5079 w 5079"/>
              <a:gd name="T51" fmla="*/ 2541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79" h="5083">
                <a:moveTo>
                  <a:pt x="5078" y="2541"/>
                </a:moveTo>
                <a:lnTo>
                  <a:pt x="4991" y="1883"/>
                </a:lnTo>
                <a:lnTo>
                  <a:pt x="4738" y="1270"/>
                </a:lnTo>
                <a:lnTo>
                  <a:pt x="4334" y="744"/>
                </a:lnTo>
                <a:lnTo>
                  <a:pt x="3808" y="340"/>
                </a:lnTo>
                <a:lnTo>
                  <a:pt x="3196" y="87"/>
                </a:lnTo>
                <a:lnTo>
                  <a:pt x="2539" y="0"/>
                </a:lnTo>
                <a:lnTo>
                  <a:pt x="1882" y="87"/>
                </a:lnTo>
                <a:lnTo>
                  <a:pt x="1269" y="340"/>
                </a:lnTo>
                <a:lnTo>
                  <a:pt x="743" y="744"/>
                </a:lnTo>
                <a:lnTo>
                  <a:pt x="340" y="1270"/>
                </a:lnTo>
                <a:lnTo>
                  <a:pt x="87" y="1883"/>
                </a:lnTo>
                <a:lnTo>
                  <a:pt x="0" y="2541"/>
                </a:lnTo>
                <a:lnTo>
                  <a:pt x="87" y="3199"/>
                </a:lnTo>
                <a:lnTo>
                  <a:pt x="340" y="3812"/>
                </a:lnTo>
                <a:lnTo>
                  <a:pt x="743" y="4338"/>
                </a:lnTo>
                <a:lnTo>
                  <a:pt x="1269" y="4743"/>
                </a:lnTo>
                <a:lnTo>
                  <a:pt x="1882" y="4996"/>
                </a:lnTo>
                <a:lnTo>
                  <a:pt x="2539" y="5083"/>
                </a:lnTo>
                <a:lnTo>
                  <a:pt x="3196" y="4996"/>
                </a:lnTo>
                <a:lnTo>
                  <a:pt x="3808" y="4743"/>
                </a:lnTo>
                <a:lnTo>
                  <a:pt x="4334" y="4338"/>
                </a:lnTo>
                <a:lnTo>
                  <a:pt x="4738" y="3812"/>
                </a:lnTo>
                <a:lnTo>
                  <a:pt x="4991" y="3199"/>
                </a:lnTo>
                <a:lnTo>
                  <a:pt x="5078" y="2541"/>
                </a:lnTo>
                <a:lnTo>
                  <a:pt x="5079" y="254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3" name="Freeform 123"/>
          <p:cNvSpPr>
            <a:spLocks noChangeArrowheads="1"/>
          </p:cNvSpPr>
          <p:nvPr/>
        </p:nvSpPr>
        <p:spPr bwMode="auto">
          <a:xfrm>
            <a:off x="4300539" y="2093914"/>
            <a:ext cx="1587" cy="2973387"/>
          </a:xfrm>
          <a:custGeom>
            <a:avLst/>
            <a:gdLst>
              <a:gd name="T0" fmla="*/ 0 w 1"/>
              <a:gd name="T1" fmla="*/ 0 h 9378"/>
              <a:gd name="T2" fmla="*/ 0 w 1"/>
              <a:gd name="T3" fmla="*/ 9378 h 9378"/>
              <a:gd name="T4" fmla="*/ 1 w 1"/>
              <a:gd name="T5" fmla="*/ 9378 h 9378"/>
            </a:gdLst>
            <a:ahLst/>
            <a:cxnLst>
              <a:cxn ang="0">
                <a:pos x="T0" y="T1"/>
              </a:cxn>
              <a:cxn ang="0">
                <a:pos x="T2" y="T3"/>
              </a:cxn>
              <a:cxn ang="0">
                <a:pos x="T4" y="T5"/>
              </a:cxn>
            </a:cxnLst>
            <a:rect l="0" t="0" r="r" b="b"/>
            <a:pathLst>
              <a:path w="1" h="9378">
                <a:moveTo>
                  <a:pt x="0" y="0"/>
                </a:moveTo>
                <a:lnTo>
                  <a:pt x="0" y="9378"/>
                </a:lnTo>
                <a:lnTo>
                  <a:pt x="1" y="937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4" name="Freeform 124"/>
          <p:cNvSpPr>
            <a:spLocks noChangeArrowheads="1"/>
          </p:cNvSpPr>
          <p:nvPr/>
        </p:nvSpPr>
        <p:spPr bwMode="auto">
          <a:xfrm>
            <a:off x="4476751" y="2436814"/>
            <a:ext cx="3175" cy="2630487"/>
          </a:xfrm>
          <a:custGeom>
            <a:avLst/>
            <a:gdLst>
              <a:gd name="T0" fmla="*/ 0 w 2"/>
              <a:gd name="T1" fmla="*/ 0 h 8300"/>
              <a:gd name="T2" fmla="*/ 1 w 2"/>
              <a:gd name="T3" fmla="*/ 8300 h 8300"/>
              <a:gd name="T4" fmla="*/ 2 w 2"/>
              <a:gd name="T5" fmla="*/ 8300 h 8300"/>
            </a:gdLst>
            <a:ahLst/>
            <a:cxnLst>
              <a:cxn ang="0">
                <a:pos x="T0" y="T1"/>
              </a:cxn>
              <a:cxn ang="0">
                <a:pos x="T2" y="T3"/>
              </a:cxn>
              <a:cxn ang="0">
                <a:pos x="T4" y="T5"/>
              </a:cxn>
            </a:cxnLst>
            <a:rect l="0" t="0" r="r" b="b"/>
            <a:pathLst>
              <a:path w="2" h="8300">
                <a:moveTo>
                  <a:pt x="0" y="0"/>
                </a:moveTo>
                <a:lnTo>
                  <a:pt x="1" y="8300"/>
                </a:lnTo>
                <a:lnTo>
                  <a:pt x="2" y="830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5" name="Freeform 125"/>
          <p:cNvSpPr>
            <a:spLocks noChangeArrowheads="1"/>
          </p:cNvSpPr>
          <p:nvPr/>
        </p:nvSpPr>
        <p:spPr bwMode="auto">
          <a:xfrm>
            <a:off x="4657726" y="2776538"/>
            <a:ext cx="3175" cy="2290762"/>
          </a:xfrm>
          <a:custGeom>
            <a:avLst/>
            <a:gdLst>
              <a:gd name="T0" fmla="*/ 0 w 6"/>
              <a:gd name="T1" fmla="*/ 0 h 7223"/>
              <a:gd name="T2" fmla="*/ 5 w 6"/>
              <a:gd name="T3" fmla="*/ 7223 h 7223"/>
              <a:gd name="T4" fmla="*/ 6 w 6"/>
              <a:gd name="T5" fmla="*/ 7223 h 7223"/>
            </a:gdLst>
            <a:ahLst/>
            <a:cxnLst>
              <a:cxn ang="0">
                <a:pos x="T0" y="T1"/>
              </a:cxn>
              <a:cxn ang="0">
                <a:pos x="T2" y="T3"/>
              </a:cxn>
              <a:cxn ang="0">
                <a:pos x="T4" y="T5"/>
              </a:cxn>
            </a:cxnLst>
            <a:rect l="0" t="0" r="r" b="b"/>
            <a:pathLst>
              <a:path w="6" h="7223">
                <a:moveTo>
                  <a:pt x="0" y="0"/>
                </a:moveTo>
                <a:lnTo>
                  <a:pt x="5" y="7223"/>
                </a:lnTo>
                <a:lnTo>
                  <a:pt x="6" y="722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nvGrpSpPr>
          <p:cNvPr id="126" name="Group 126"/>
          <p:cNvGrpSpPr>
            <a:grpSpLocks/>
          </p:cNvGrpSpPr>
          <p:nvPr/>
        </p:nvGrpSpPr>
        <p:grpSpPr bwMode="auto">
          <a:xfrm>
            <a:off x="2535239" y="1798638"/>
            <a:ext cx="822325" cy="1274762"/>
            <a:chOff x="637" y="1301"/>
            <a:chExt cx="518" cy="803"/>
          </a:xfrm>
        </p:grpSpPr>
        <p:sp>
          <p:nvSpPr>
            <p:cNvPr id="127" name="Freeform 127"/>
            <p:cNvSpPr>
              <a:spLocks noChangeArrowheads="1"/>
            </p:cNvSpPr>
            <p:nvPr/>
          </p:nvSpPr>
          <p:spPr bwMode="auto">
            <a:xfrm>
              <a:off x="637" y="1535"/>
              <a:ext cx="511" cy="569"/>
            </a:xfrm>
            <a:custGeom>
              <a:avLst/>
              <a:gdLst>
                <a:gd name="T0" fmla="*/ 2564 w 2564"/>
                <a:gd name="T1" fmla="*/ 0 h 2850"/>
                <a:gd name="T2" fmla="*/ 2454 w 2564"/>
                <a:gd name="T3" fmla="*/ 272 h 2850"/>
                <a:gd name="T4" fmla="*/ 2293 w 2564"/>
                <a:gd name="T5" fmla="*/ 526 h 2850"/>
                <a:gd name="T6" fmla="*/ 2100 w 2564"/>
                <a:gd name="T7" fmla="*/ 772 h 2850"/>
                <a:gd name="T8" fmla="*/ 1886 w 2564"/>
                <a:gd name="T9" fmla="*/ 1015 h 2850"/>
                <a:gd name="T10" fmla="*/ 1432 w 2564"/>
                <a:gd name="T11" fmla="*/ 1488 h 2850"/>
                <a:gd name="T12" fmla="*/ 987 w 2564"/>
                <a:gd name="T13" fmla="*/ 1924 h 2850"/>
                <a:gd name="T14" fmla="*/ 776 w 2564"/>
                <a:gd name="T15" fmla="*/ 2125 h 2850"/>
                <a:gd name="T16" fmla="*/ 570 w 2564"/>
                <a:gd name="T17" fmla="*/ 2319 h 2850"/>
                <a:gd name="T18" fmla="*/ 383 w 2564"/>
                <a:gd name="T19" fmla="*/ 2493 h 2850"/>
                <a:gd name="T20" fmla="*/ 228 w 2564"/>
                <a:gd name="T21" fmla="*/ 2638 h 2850"/>
                <a:gd name="T22" fmla="*/ 135 w 2564"/>
                <a:gd name="T23" fmla="*/ 2725 h 2850"/>
                <a:gd name="T24" fmla="*/ 60 w 2564"/>
                <a:gd name="T25" fmla="*/ 2792 h 2850"/>
                <a:gd name="T26" fmla="*/ 14 w 2564"/>
                <a:gd name="T27" fmla="*/ 2835 h 2850"/>
                <a:gd name="T28" fmla="*/ 0 w 2564"/>
                <a:gd name="T29" fmla="*/ 2850 h 2850"/>
                <a:gd name="T30" fmla="*/ 1 w 2564"/>
                <a:gd name="T31" fmla="*/ 2850 h 2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64" h="2850">
                  <a:moveTo>
                    <a:pt x="2564" y="0"/>
                  </a:moveTo>
                  <a:lnTo>
                    <a:pt x="2454" y="272"/>
                  </a:lnTo>
                  <a:lnTo>
                    <a:pt x="2293" y="526"/>
                  </a:lnTo>
                  <a:lnTo>
                    <a:pt x="2100" y="772"/>
                  </a:lnTo>
                  <a:lnTo>
                    <a:pt x="1886" y="1015"/>
                  </a:lnTo>
                  <a:lnTo>
                    <a:pt x="1432" y="1488"/>
                  </a:lnTo>
                  <a:lnTo>
                    <a:pt x="987" y="1924"/>
                  </a:lnTo>
                  <a:lnTo>
                    <a:pt x="776" y="2125"/>
                  </a:lnTo>
                  <a:lnTo>
                    <a:pt x="570" y="2319"/>
                  </a:lnTo>
                  <a:lnTo>
                    <a:pt x="383" y="2493"/>
                  </a:lnTo>
                  <a:lnTo>
                    <a:pt x="228" y="2638"/>
                  </a:lnTo>
                  <a:lnTo>
                    <a:pt x="135" y="2725"/>
                  </a:lnTo>
                  <a:lnTo>
                    <a:pt x="60" y="2792"/>
                  </a:lnTo>
                  <a:lnTo>
                    <a:pt x="14" y="2835"/>
                  </a:lnTo>
                  <a:lnTo>
                    <a:pt x="0" y="2850"/>
                  </a:lnTo>
                  <a:lnTo>
                    <a:pt x="1" y="2850"/>
                  </a:lnTo>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8" name="Freeform 128"/>
            <p:cNvSpPr>
              <a:spLocks noChangeArrowheads="1"/>
            </p:cNvSpPr>
            <p:nvPr/>
          </p:nvSpPr>
          <p:spPr bwMode="auto">
            <a:xfrm>
              <a:off x="1059" y="1301"/>
              <a:ext cx="96" cy="234"/>
            </a:xfrm>
            <a:custGeom>
              <a:avLst/>
              <a:gdLst>
                <a:gd name="T0" fmla="*/ 0 w 477"/>
                <a:gd name="T1" fmla="*/ 0 h 1173"/>
                <a:gd name="T2" fmla="*/ 19 w 477"/>
                <a:gd name="T3" fmla="*/ 22 h 1173"/>
                <a:gd name="T4" fmla="*/ 75 w 477"/>
                <a:gd name="T5" fmla="*/ 92 h 1173"/>
                <a:gd name="T6" fmla="*/ 160 w 477"/>
                <a:gd name="T7" fmla="*/ 204 h 1173"/>
                <a:gd name="T8" fmla="*/ 260 w 477"/>
                <a:gd name="T9" fmla="*/ 348 h 1173"/>
                <a:gd name="T10" fmla="*/ 354 w 477"/>
                <a:gd name="T11" fmla="*/ 512 h 1173"/>
                <a:gd name="T12" fmla="*/ 437 w 477"/>
                <a:gd name="T13" fmla="*/ 709 h 1173"/>
                <a:gd name="T14" fmla="*/ 477 w 477"/>
                <a:gd name="T15" fmla="*/ 933 h 1173"/>
                <a:gd name="T16" fmla="*/ 450 w 477"/>
                <a:gd name="T17" fmla="*/ 1173 h 1173"/>
                <a:gd name="T18" fmla="*/ 451 w 477"/>
                <a:gd name="T19" fmla="*/ 1173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1173">
                  <a:moveTo>
                    <a:pt x="0" y="0"/>
                  </a:moveTo>
                  <a:lnTo>
                    <a:pt x="19" y="22"/>
                  </a:lnTo>
                  <a:lnTo>
                    <a:pt x="75" y="92"/>
                  </a:lnTo>
                  <a:lnTo>
                    <a:pt x="160" y="204"/>
                  </a:lnTo>
                  <a:lnTo>
                    <a:pt x="260" y="348"/>
                  </a:lnTo>
                  <a:lnTo>
                    <a:pt x="354" y="512"/>
                  </a:lnTo>
                  <a:lnTo>
                    <a:pt x="437" y="709"/>
                  </a:lnTo>
                  <a:lnTo>
                    <a:pt x="477" y="933"/>
                  </a:lnTo>
                  <a:lnTo>
                    <a:pt x="450" y="1173"/>
                  </a:lnTo>
                  <a:lnTo>
                    <a:pt x="451" y="1173"/>
                  </a:lnTo>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29" name="Group 129"/>
          <p:cNvGrpSpPr>
            <a:grpSpLocks/>
          </p:cNvGrpSpPr>
          <p:nvPr/>
        </p:nvGrpSpPr>
        <p:grpSpPr bwMode="auto">
          <a:xfrm>
            <a:off x="2846388" y="4532314"/>
            <a:ext cx="2735262" cy="1076325"/>
            <a:chOff x="833" y="3023"/>
            <a:chExt cx="1723" cy="678"/>
          </a:xfrm>
        </p:grpSpPr>
        <p:sp>
          <p:nvSpPr>
            <p:cNvPr id="130" name="Freeform 130"/>
            <p:cNvSpPr>
              <a:spLocks noChangeArrowheads="1"/>
            </p:cNvSpPr>
            <p:nvPr/>
          </p:nvSpPr>
          <p:spPr bwMode="auto">
            <a:xfrm>
              <a:off x="833" y="3023"/>
              <a:ext cx="1250" cy="2"/>
            </a:xfrm>
            <a:custGeom>
              <a:avLst/>
              <a:gdLst>
                <a:gd name="T0" fmla="*/ 0 w 6254"/>
                <a:gd name="T1" fmla="*/ 0 h 2"/>
                <a:gd name="T2" fmla="*/ 6253 w 6254"/>
                <a:gd name="T3" fmla="*/ 0 h 2"/>
                <a:gd name="T4" fmla="*/ 6254 w 6254"/>
                <a:gd name="T5" fmla="*/ 0 h 2"/>
              </a:gdLst>
              <a:ahLst/>
              <a:cxnLst>
                <a:cxn ang="0">
                  <a:pos x="T0" y="T1"/>
                </a:cxn>
                <a:cxn ang="0">
                  <a:pos x="T2" y="T3"/>
                </a:cxn>
                <a:cxn ang="0">
                  <a:pos x="T4" y="T5"/>
                </a:cxn>
              </a:cxnLst>
              <a:rect l="0" t="0" r="r" b="b"/>
              <a:pathLst>
                <a:path w="6254" h="2">
                  <a:moveTo>
                    <a:pt x="0" y="0"/>
                  </a:moveTo>
                  <a:lnTo>
                    <a:pt x="6253" y="0"/>
                  </a:lnTo>
                  <a:lnTo>
                    <a:pt x="6254"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1" name="Freeform 131"/>
            <p:cNvSpPr>
              <a:spLocks noChangeArrowheads="1"/>
            </p:cNvSpPr>
            <p:nvPr/>
          </p:nvSpPr>
          <p:spPr bwMode="auto">
            <a:xfrm>
              <a:off x="833" y="3699"/>
              <a:ext cx="1250" cy="2"/>
            </a:xfrm>
            <a:custGeom>
              <a:avLst/>
              <a:gdLst>
                <a:gd name="T0" fmla="*/ 0 w 6254"/>
                <a:gd name="T1" fmla="*/ 0 h 2"/>
                <a:gd name="T2" fmla="*/ 6253 w 6254"/>
                <a:gd name="T3" fmla="*/ 0 h 2"/>
                <a:gd name="T4" fmla="*/ 6254 w 6254"/>
                <a:gd name="T5" fmla="*/ 0 h 2"/>
              </a:gdLst>
              <a:ahLst/>
              <a:cxnLst>
                <a:cxn ang="0">
                  <a:pos x="T0" y="T1"/>
                </a:cxn>
                <a:cxn ang="0">
                  <a:pos x="T2" y="T3"/>
                </a:cxn>
                <a:cxn ang="0">
                  <a:pos x="T4" y="T5"/>
                </a:cxn>
              </a:cxnLst>
              <a:rect l="0" t="0" r="r" b="b"/>
              <a:pathLst>
                <a:path w="6254" h="2">
                  <a:moveTo>
                    <a:pt x="0" y="0"/>
                  </a:moveTo>
                  <a:lnTo>
                    <a:pt x="6253" y="0"/>
                  </a:lnTo>
                  <a:lnTo>
                    <a:pt x="6254"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2" name="Freeform 132"/>
            <p:cNvSpPr>
              <a:spLocks noChangeArrowheads="1"/>
            </p:cNvSpPr>
            <p:nvPr/>
          </p:nvSpPr>
          <p:spPr bwMode="auto">
            <a:xfrm>
              <a:off x="2132" y="3023"/>
              <a:ext cx="424" cy="2"/>
            </a:xfrm>
            <a:custGeom>
              <a:avLst/>
              <a:gdLst>
                <a:gd name="T0" fmla="*/ 0 w 2117"/>
                <a:gd name="T1" fmla="*/ 0 h 2"/>
                <a:gd name="T2" fmla="*/ 2116 w 2117"/>
                <a:gd name="T3" fmla="*/ 0 h 2"/>
                <a:gd name="T4" fmla="*/ 2117 w 2117"/>
                <a:gd name="T5" fmla="*/ 0 h 2"/>
              </a:gdLst>
              <a:ahLst/>
              <a:cxnLst>
                <a:cxn ang="0">
                  <a:pos x="T0" y="T1"/>
                </a:cxn>
                <a:cxn ang="0">
                  <a:pos x="T2" y="T3"/>
                </a:cxn>
                <a:cxn ang="0">
                  <a:pos x="T4" y="T5"/>
                </a:cxn>
              </a:cxnLst>
              <a:rect l="0" t="0" r="r" b="b"/>
              <a:pathLst>
                <a:path w="2117" h="2">
                  <a:moveTo>
                    <a:pt x="0" y="0"/>
                  </a:moveTo>
                  <a:lnTo>
                    <a:pt x="2116" y="0"/>
                  </a:lnTo>
                  <a:lnTo>
                    <a:pt x="2117"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3" name="Freeform 133"/>
            <p:cNvSpPr>
              <a:spLocks noChangeArrowheads="1"/>
            </p:cNvSpPr>
            <p:nvPr/>
          </p:nvSpPr>
          <p:spPr bwMode="auto">
            <a:xfrm>
              <a:off x="2295" y="3360"/>
              <a:ext cx="261" cy="2"/>
            </a:xfrm>
            <a:custGeom>
              <a:avLst/>
              <a:gdLst>
                <a:gd name="T0" fmla="*/ 0 w 1303"/>
                <a:gd name="T1" fmla="*/ 0 h 2"/>
                <a:gd name="T2" fmla="*/ 1302 w 1303"/>
                <a:gd name="T3" fmla="*/ 0 h 2"/>
                <a:gd name="T4" fmla="*/ 1303 w 1303"/>
                <a:gd name="T5" fmla="*/ 0 h 2"/>
              </a:gdLst>
              <a:ahLst/>
              <a:cxnLst>
                <a:cxn ang="0">
                  <a:pos x="T0" y="T1"/>
                </a:cxn>
                <a:cxn ang="0">
                  <a:pos x="T2" y="T3"/>
                </a:cxn>
                <a:cxn ang="0">
                  <a:pos x="T4" y="T5"/>
                </a:cxn>
              </a:cxnLst>
              <a:rect l="0" t="0" r="r" b="b"/>
              <a:pathLst>
                <a:path w="1303" h="2">
                  <a:moveTo>
                    <a:pt x="0" y="0"/>
                  </a:moveTo>
                  <a:lnTo>
                    <a:pt x="1302" y="0"/>
                  </a:lnTo>
                  <a:lnTo>
                    <a:pt x="130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4" name="Freeform 134"/>
            <p:cNvSpPr>
              <a:spLocks noChangeArrowheads="1"/>
            </p:cNvSpPr>
            <p:nvPr/>
          </p:nvSpPr>
          <p:spPr bwMode="auto">
            <a:xfrm>
              <a:off x="2455" y="3103"/>
              <a:ext cx="2" cy="177"/>
            </a:xfrm>
            <a:custGeom>
              <a:avLst/>
              <a:gdLst>
                <a:gd name="T0" fmla="*/ 0 w 1"/>
                <a:gd name="T1" fmla="*/ 0 h 888"/>
                <a:gd name="T2" fmla="*/ 0 w 1"/>
                <a:gd name="T3" fmla="*/ 888 h 888"/>
                <a:gd name="T4" fmla="*/ 1 w 1"/>
                <a:gd name="T5" fmla="*/ 888 h 888"/>
              </a:gdLst>
              <a:ahLst/>
              <a:cxnLst>
                <a:cxn ang="0">
                  <a:pos x="T0" y="T1"/>
                </a:cxn>
                <a:cxn ang="0">
                  <a:pos x="T2" y="T3"/>
                </a:cxn>
                <a:cxn ang="0">
                  <a:pos x="T4" y="T5"/>
                </a:cxn>
              </a:cxnLst>
              <a:rect l="0" t="0" r="r" b="b"/>
              <a:pathLst>
                <a:path w="1" h="888">
                  <a:moveTo>
                    <a:pt x="0" y="0"/>
                  </a:moveTo>
                  <a:lnTo>
                    <a:pt x="0" y="888"/>
                  </a:lnTo>
                  <a:lnTo>
                    <a:pt x="1" y="88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5" name="Freeform 135"/>
            <p:cNvSpPr>
              <a:spLocks noChangeArrowheads="1"/>
            </p:cNvSpPr>
            <p:nvPr/>
          </p:nvSpPr>
          <p:spPr bwMode="auto">
            <a:xfrm>
              <a:off x="2442" y="3023"/>
              <a:ext cx="26" cy="80"/>
            </a:xfrm>
            <a:custGeom>
              <a:avLst/>
              <a:gdLst>
                <a:gd name="T0" fmla="*/ 0 w 134"/>
                <a:gd name="T1" fmla="*/ 403 h 403"/>
                <a:gd name="T2" fmla="*/ 134 w 134"/>
                <a:gd name="T3" fmla="*/ 403 h 403"/>
                <a:gd name="T4" fmla="*/ 67 w 134"/>
                <a:gd name="T5" fmla="*/ 0 h 403"/>
                <a:gd name="T6" fmla="*/ 0 w 134"/>
                <a:gd name="T7" fmla="*/ 403 h 403"/>
              </a:gdLst>
              <a:ahLst/>
              <a:cxnLst>
                <a:cxn ang="0">
                  <a:pos x="T0" y="T1"/>
                </a:cxn>
                <a:cxn ang="0">
                  <a:pos x="T2" y="T3"/>
                </a:cxn>
                <a:cxn ang="0">
                  <a:pos x="T4" y="T5"/>
                </a:cxn>
                <a:cxn ang="0">
                  <a:pos x="T6" y="T7"/>
                </a:cxn>
              </a:cxnLst>
              <a:rect l="0" t="0" r="r" b="b"/>
              <a:pathLst>
                <a:path w="134" h="403">
                  <a:moveTo>
                    <a:pt x="0" y="403"/>
                  </a:moveTo>
                  <a:lnTo>
                    <a:pt x="134" y="403"/>
                  </a:lnTo>
                  <a:lnTo>
                    <a:pt x="67" y="0"/>
                  </a:lnTo>
                  <a:lnTo>
                    <a:pt x="0" y="403"/>
                  </a:lnTo>
                  <a:close/>
                </a:path>
              </a:pathLst>
            </a:custGeom>
            <a:solidFill>
              <a:srgbClr val="0000FF"/>
            </a:solidFill>
            <a:ln w="952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6" name="Freeform 136"/>
            <p:cNvSpPr>
              <a:spLocks noChangeArrowheads="1"/>
            </p:cNvSpPr>
            <p:nvPr/>
          </p:nvSpPr>
          <p:spPr bwMode="auto">
            <a:xfrm>
              <a:off x="2442" y="3023"/>
              <a:ext cx="26" cy="80"/>
            </a:xfrm>
            <a:custGeom>
              <a:avLst/>
              <a:gdLst>
                <a:gd name="T0" fmla="*/ 0 w 134"/>
                <a:gd name="T1" fmla="*/ 403 h 403"/>
                <a:gd name="T2" fmla="*/ 134 w 134"/>
                <a:gd name="T3" fmla="*/ 403 h 403"/>
                <a:gd name="T4" fmla="*/ 67 w 134"/>
                <a:gd name="T5" fmla="*/ 0 h 403"/>
                <a:gd name="T6" fmla="*/ 0 w 134"/>
                <a:gd name="T7" fmla="*/ 403 h 403"/>
              </a:gdLst>
              <a:ahLst/>
              <a:cxnLst>
                <a:cxn ang="0">
                  <a:pos x="T0" y="T1"/>
                </a:cxn>
                <a:cxn ang="0">
                  <a:pos x="T2" y="T3"/>
                </a:cxn>
                <a:cxn ang="0">
                  <a:pos x="T4" y="T5"/>
                </a:cxn>
                <a:cxn ang="0">
                  <a:pos x="T6" y="T7"/>
                </a:cxn>
              </a:cxnLst>
              <a:rect l="0" t="0" r="r" b="b"/>
              <a:pathLst>
                <a:path w="134" h="403">
                  <a:moveTo>
                    <a:pt x="0" y="403"/>
                  </a:moveTo>
                  <a:lnTo>
                    <a:pt x="134" y="403"/>
                  </a:lnTo>
                  <a:lnTo>
                    <a:pt x="67" y="0"/>
                  </a:lnTo>
                  <a:lnTo>
                    <a:pt x="0" y="40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7" name="Freeform 137"/>
            <p:cNvSpPr>
              <a:spLocks noChangeArrowheads="1"/>
            </p:cNvSpPr>
            <p:nvPr/>
          </p:nvSpPr>
          <p:spPr bwMode="auto">
            <a:xfrm>
              <a:off x="2442" y="3280"/>
              <a:ext cx="26" cy="80"/>
            </a:xfrm>
            <a:custGeom>
              <a:avLst/>
              <a:gdLst>
                <a:gd name="T0" fmla="*/ 0 w 134"/>
                <a:gd name="T1" fmla="*/ 0 h 402"/>
                <a:gd name="T2" fmla="*/ 134 w 134"/>
                <a:gd name="T3" fmla="*/ 0 h 402"/>
                <a:gd name="T4" fmla="*/ 67 w 134"/>
                <a:gd name="T5" fmla="*/ 402 h 402"/>
                <a:gd name="T6" fmla="*/ 0 w 134"/>
                <a:gd name="T7" fmla="*/ 0 h 402"/>
              </a:gdLst>
              <a:ahLst/>
              <a:cxnLst>
                <a:cxn ang="0">
                  <a:pos x="T0" y="T1"/>
                </a:cxn>
                <a:cxn ang="0">
                  <a:pos x="T2" y="T3"/>
                </a:cxn>
                <a:cxn ang="0">
                  <a:pos x="T4" y="T5"/>
                </a:cxn>
                <a:cxn ang="0">
                  <a:pos x="T6" y="T7"/>
                </a:cxn>
              </a:cxnLst>
              <a:rect l="0" t="0" r="r" b="b"/>
              <a:pathLst>
                <a:path w="134" h="402">
                  <a:moveTo>
                    <a:pt x="0" y="0"/>
                  </a:moveTo>
                  <a:lnTo>
                    <a:pt x="134" y="0"/>
                  </a:lnTo>
                  <a:lnTo>
                    <a:pt x="67" y="402"/>
                  </a:lnTo>
                  <a:lnTo>
                    <a:pt x="0" y="0"/>
                  </a:lnTo>
                  <a:close/>
                </a:path>
              </a:pathLst>
            </a:custGeom>
            <a:solidFill>
              <a:srgbClr val="0000FF"/>
            </a:solidFill>
            <a:ln w="952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8" name="Freeform 138"/>
            <p:cNvSpPr>
              <a:spLocks noChangeArrowheads="1"/>
            </p:cNvSpPr>
            <p:nvPr/>
          </p:nvSpPr>
          <p:spPr bwMode="auto">
            <a:xfrm>
              <a:off x="2442" y="3280"/>
              <a:ext cx="26" cy="80"/>
            </a:xfrm>
            <a:custGeom>
              <a:avLst/>
              <a:gdLst>
                <a:gd name="T0" fmla="*/ 0 w 134"/>
                <a:gd name="T1" fmla="*/ 0 h 402"/>
                <a:gd name="T2" fmla="*/ 134 w 134"/>
                <a:gd name="T3" fmla="*/ 0 h 402"/>
                <a:gd name="T4" fmla="*/ 67 w 134"/>
                <a:gd name="T5" fmla="*/ 402 h 402"/>
                <a:gd name="T6" fmla="*/ 0 w 134"/>
                <a:gd name="T7" fmla="*/ 0 h 402"/>
              </a:gdLst>
              <a:ahLst/>
              <a:cxnLst>
                <a:cxn ang="0">
                  <a:pos x="T0" y="T1"/>
                </a:cxn>
                <a:cxn ang="0">
                  <a:pos x="T2" y="T3"/>
                </a:cxn>
                <a:cxn ang="0">
                  <a:pos x="T4" y="T5"/>
                </a:cxn>
                <a:cxn ang="0">
                  <a:pos x="T6" y="T7"/>
                </a:cxn>
              </a:cxnLst>
              <a:rect l="0" t="0" r="r" b="b"/>
              <a:pathLst>
                <a:path w="134" h="402">
                  <a:moveTo>
                    <a:pt x="0" y="0"/>
                  </a:moveTo>
                  <a:lnTo>
                    <a:pt x="134" y="0"/>
                  </a:lnTo>
                  <a:lnTo>
                    <a:pt x="67" y="402"/>
                  </a:lnTo>
                  <a:lnTo>
                    <a:pt x="0"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9" name="Freeform 139"/>
            <p:cNvSpPr>
              <a:spLocks noChangeArrowheads="1"/>
            </p:cNvSpPr>
            <p:nvPr/>
          </p:nvSpPr>
          <p:spPr bwMode="auto">
            <a:xfrm>
              <a:off x="2132" y="3699"/>
              <a:ext cx="424" cy="2"/>
            </a:xfrm>
            <a:custGeom>
              <a:avLst/>
              <a:gdLst>
                <a:gd name="T0" fmla="*/ 0 w 2117"/>
                <a:gd name="T1" fmla="*/ 0 h 2"/>
                <a:gd name="T2" fmla="*/ 2116 w 2117"/>
                <a:gd name="T3" fmla="*/ 0 h 2"/>
                <a:gd name="T4" fmla="*/ 2117 w 2117"/>
                <a:gd name="T5" fmla="*/ 0 h 2"/>
              </a:gdLst>
              <a:ahLst/>
              <a:cxnLst>
                <a:cxn ang="0">
                  <a:pos x="T0" y="T1"/>
                </a:cxn>
                <a:cxn ang="0">
                  <a:pos x="T2" y="T3"/>
                </a:cxn>
                <a:cxn ang="0">
                  <a:pos x="T4" y="T5"/>
                </a:cxn>
              </a:cxnLst>
              <a:rect l="0" t="0" r="r" b="b"/>
              <a:pathLst>
                <a:path w="2117" h="2">
                  <a:moveTo>
                    <a:pt x="0" y="0"/>
                  </a:moveTo>
                  <a:lnTo>
                    <a:pt x="2116" y="0"/>
                  </a:lnTo>
                  <a:lnTo>
                    <a:pt x="2117"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0" name="Freeform 140"/>
            <p:cNvSpPr>
              <a:spLocks noChangeArrowheads="1"/>
            </p:cNvSpPr>
            <p:nvPr/>
          </p:nvSpPr>
          <p:spPr bwMode="auto">
            <a:xfrm>
              <a:off x="2455" y="3440"/>
              <a:ext cx="2" cy="178"/>
            </a:xfrm>
            <a:custGeom>
              <a:avLst/>
              <a:gdLst>
                <a:gd name="T0" fmla="*/ 0 w 1"/>
                <a:gd name="T1" fmla="*/ 0 h 889"/>
                <a:gd name="T2" fmla="*/ 0 w 1"/>
                <a:gd name="T3" fmla="*/ 889 h 889"/>
                <a:gd name="T4" fmla="*/ 1 w 1"/>
                <a:gd name="T5" fmla="*/ 889 h 889"/>
              </a:gdLst>
              <a:ahLst/>
              <a:cxnLst>
                <a:cxn ang="0">
                  <a:pos x="T0" y="T1"/>
                </a:cxn>
                <a:cxn ang="0">
                  <a:pos x="T2" y="T3"/>
                </a:cxn>
                <a:cxn ang="0">
                  <a:pos x="T4" y="T5"/>
                </a:cxn>
              </a:cxnLst>
              <a:rect l="0" t="0" r="r" b="b"/>
              <a:pathLst>
                <a:path w="1" h="889">
                  <a:moveTo>
                    <a:pt x="0" y="0"/>
                  </a:moveTo>
                  <a:lnTo>
                    <a:pt x="0" y="889"/>
                  </a:lnTo>
                  <a:lnTo>
                    <a:pt x="1" y="88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1" name="Freeform 141"/>
            <p:cNvSpPr>
              <a:spLocks noChangeArrowheads="1"/>
            </p:cNvSpPr>
            <p:nvPr/>
          </p:nvSpPr>
          <p:spPr bwMode="auto">
            <a:xfrm>
              <a:off x="2442" y="3360"/>
              <a:ext cx="26" cy="80"/>
            </a:xfrm>
            <a:custGeom>
              <a:avLst/>
              <a:gdLst>
                <a:gd name="T0" fmla="*/ 0 w 134"/>
                <a:gd name="T1" fmla="*/ 402 h 402"/>
                <a:gd name="T2" fmla="*/ 134 w 134"/>
                <a:gd name="T3" fmla="*/ 402 h 402"/>
                <a:gd name="T4" fmla="*/ 67 w 134"/>
                <a:gd name="T5" fmla="*/ 0 h 402"/>
                <a:gd name="T6" fmla="*/ 0 w 134"/>
                <a:gd name="T7" fmla="*/ 402 h 402"/>
              </a:gdLst>
              <a:ahLst/>
              <a:cxnLst>
                <a:cxn ang="0">
                  <a:pos x="T0" y="T1"/>
                </a:cxn>
                <a:cxn ang="0">
                  <a:pos x="T2" y="T3"/>
                </a:cxn>
                <a:cxn ang="0">
                  <a:pos x="T4" y="T5"/>
                </a:cxn>
                <a:cxn ang="0">
                  <a:pos x="T6" y="T7"/>
                </a:cxn>
              </a:cxnLst>
              <a:rect l="0" t="0" r="r" b="b"/>
              <a:pathLst>
                <a:path w="134" h="402">
                  <a:moveTo>
                    <a:pt x="0" y="402"/>
                  </a:moveTo>
                  <a:lnTo>
                    <a:pt x="134" y="402"/>
                  </a:lnTo>
                  <a:lnTo>
                    <a:pt x="67" y="0"/>
                  </a:lnTo>
                  <a:lnTo>
                    <a:pt x="0" y="402"/>
                  </a:lnTo>
                  <a:close/>
                </a:path>
              </a:pathLst>
            </a:custGeom>
            <a:solidFill>
              <a:srgbClr val="0000FF"/>
            </a:solidFill>
            <a:ln w="952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2" name="Freeform 142"/>
            <p:cNvSpPr>
              <a:spLocks noChangeArrowheads="1"/>
            </p:cNvSpPr>
            <p:nvPr/>
          </p:nvSpPr>
          <p:spPr bwMode="auto">
            <a:xfrm>
              <a:off x="2442" y="3360"/>
              <a:ext cx="26" cy="80"/>
            </a:xfrm>
            <a:custGeom>
              <a:avLst/>
              <a:gdLst>
                <a:gd name="T0" fmla="*/ 0 w 134"/>
                <a:gd name="T1" fmla="*/ 402 h 402"/>
                <a:gd name="T2" fmla="*/ 134 w 134"/>
                <a:gd name="T3" fmla="*/ 402 h 402"/>
                <a:gd name="T4" fmla="*/ 67 w 134"/>
                <a:gd name="T5" fmla="*/ 0 h 402"/>
                <a:gd name="T6" fmla="*/ 0 w 134"/>
                <a:gd name="T7" fmla="*/ 402 h 402"/>
              </a:gdLst>
              <a:ahLst/>
              <a:cxnLst>
                <a:cxn ang="0">
                  <a:pos x="T0" y="T1"/>
                </a:cxn>
                <a:cxn ang="0">
                  <a:pos x="T2" y="T3"/>
                </a:cxn>
                <a:cxn ang="0">
                  <a:pos x="T4" y="T5"/>
                </a:cxn>
                <a:cxn ang="0">
                  <a:pos x="T6" y="T7"/>
                </a:cxn>
              </a:cxnLst>
              <a:rect l="0" t="0" r="r" b="b"/>
              <a:pathLst>
                <a:path w="134" h="402">
                  <a:moveTo>
                    <a:pt x="0" y="402"/>
                  </a:moveTo>
                  <a:lnTo>
                    <a:pt x="134" y="402"/>
                  </a:lnTo>
                  <a:lnTo>
                    <a:pt x="67" y="0"/>
                  </a:lnTo>
                  <a:lnTo>
                    <a:pt x="0" y="402"/>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3" name="Freeform 143"/>
            <p:cNvSpPr>
              <a:spLocks noChangeArrowheads="1"/>
            </p:cNvSpPr>
            <p:nvPr/>
          </p:nvSpPr>
          <p:spPr bwMode="auto">
            <a:xfrm>
              <a:off x="2442" y="3618"/>
              <a:ext cx="26" cy="81"/>
            </a:xfrm>
            <a:custGeom>
              <a:avLst/>
              <a:gdLst>
                <a:gd name="T0" fmla="*/ 0 w 134"/>
                <a:gd name="T1" fmla="*/ 0 h 402"/>
                <a:gd name="T2" fmla="*/ 134 w 134"/>
                <a:gd name="T3" fmla="*/ 0 h 402"/>
                <a:gd name="T4" fmla="*/ 67 w 134"/>
                <a:gd name="T5" fmla="*/ 402 h 402"/>
                <a:gd name="T6" fmla="*/ 0 w 134"/>
                <a:gd name="T7" fmla="*/ 0 h 402"/>
              </a:gdLst>
              <a:ahLst/>
              <a:cxnLst>
                <a:cxn ang="0">
                  <a:pos x="T0" y="T1"/>
                </a:cxn>
                <a:cxn ang="0">
                  <a:pos x="T2" y="T3"/>
                </a:cxn>
                <a:cxn ang="0">
                  <a:pos x="T4" y="T5"/>
                </a:cxn>
                <a:cxn ang="0">
                  <a:pos x="T6" y="T7"/>
                </a:cxn>
              </a:cxnLst>
              <a:rect l="0" t="0" r="r" b="b"/>
              <a:pathLst>
                <a:path w="134" h="402">
                  <a:moveTo>
                    <a:pt x="0" y="0"/>
                  </a:moveTo>
                  <a:lnTo>
                    <a:pt x="134" y="0"/>
                  </a:lnTo>
                  <a:lnTo>
                    <a:pt x="67" y="402"/>
                  </a:lnTo>
                  <a:lnTo>
                    <a:pt x="0" y="0"/>
                  </a:lnTo>
                  <a:close/>
                </a:path>
              </a:pathLst>
            </a:custGeom>
            <a:solidFill>
              <a:srgbClr val="0000FF"/>
            </a:solidFill>
            <a:ln w="9525">
              <a:solidFill>
                <a:srgbClr val="00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4" name="Freeform 144"/>
            <p:cNvSpPr>
              <a:spLocks noChangeArrowheads="1"/>
            </p:cNvSpPr>
            <p:nvPr/>
          </p:nvSpPr>
          <p:spPr bwMode="auto">
            <a:xfrm>
              <a:off x="2442" y="3618"/>
              <a:ext cx="26" cy="81"/>
            </a:xfrm>
            <a:custGeom>
              <a:avLst/>
              <a:gdLst>
                <a:gd name="T0" fmla="*/ 0 w 134"/>
                <a:gd name="T1" fmla="*/ 0 h 402"/>
                <a:gd name="T2" fmla="*/ 134 w 134"/>
                <a:gd name="T3" fmla="*/ 0 h 402"/>
                <a:gd name="T4" fmla="*/ 67 w 134"/>
                <a:gd name="T5" fmla="*/ 402 h 402"/>
                <a:gd name="T6" fmla="*/ 0 w 134"/>
                <a:gd name="T7" fmla="*/ 0 h 402"/>
              </a:gdLst>
              <a:ahLst/>
              <a:cxnLst>
                <a:cxn ang="0">
                  <a:pos x="T0" y="T1"/>
                </a:cxn>
                <a:cxn ang="0">
                  <a:pos x="T2" y="T3"/>
                </a:cxn>
                <a:cxn ang="0">
                  <a:pos x="T4" y="T5"/>
                </a:cxn>
                <a:cxn ang="0">
                  <a:pos x="T6" y="T7"/>
                </a:cxn>
              </a:cxnLst>
              <a:rect l="0" t="0" r="r" b="b"/>
              <a:pathLst>
                <a:path w="134" h="402">
                  <a:moveTo>
                    <a:pt x="0" y="0"/>
                  </a:moveTo>
                  <a:lnTo>
                    <a:pt x="134" y="0"/>
                  </a:lnTo>
                  <a:lnTo>
                    <a:pt x="67" y="402"/>
                  </a:lnTo>
                  <a:lnTo>
                    <a:pt x="0"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5" name="Text Box 145"/>
            <p:cNvSpPr txBox="1">
              <a:spLocks noChangeArrowheads="1"/>
            </p:cNvSpPr>
            <p:nvPr/>
          </p:nvSpPr>
          <p:spPr bwMode="auto">
            <a:xfrm rot="-5400000">
              <a:off x="2251" y="3075"/>
              <a:ext cx="1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Times New Roman" panose="02020603050405020304" pitchFamily="18" charset="0"/>
                </a:rPr>
                <a:t>y</a:t>
              </a:r>
            </a:p>
          </p:txBody>
        </p:sp>
        <p:sp>
          <p:nvSpPr>
            <p:cNvPr id="146" name="Text Box 146"/>
            <p:cNvSpPr txBox="1">
              <a:spLocks noChangeArrowheads="1"/>
            </p:cNvSpPr>
            <p:nvPr/>
          </p:nvSpPr>
          <p:spPr bwMode="auto">
            <a:xfrm rot="-5400000">
              <a:off x="2251" y="3411"/>
              <a:ext cx="1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Times New Roman" panose="02020603050405020304" pitchFamily="18" charset="0"/>
                </a:rPr>
                <a:t>y</a:t>
              </a:r>
            </a:p>
          </p:txBody>
        </p:sp>
      </p:grpSp>
      <p:grpSp>
        <p:nvGrpSpPr>
          <p:cNvPr id="147" name="Group 147"/>
          <p:cNvGrpSpPr>
            <a:grpSpLocks/>
          </p:cNvGrpSpPr>
          <p:nvPr/>
        </p:nvGrpSpPr>
        <p:grpSpPr bwMode="auto">
          <a:xfrm>
            <a:off x="3276600" y="1790701"/>
            <a:ext cx="457200" cy="3814763"/>
            <a:chOff x="1104" y="1296"/>
            <a:chExt cx="288" cy="2403"/>
          </a:xfrm>
        </p:grpSpPr>
        <p:sp>
          <p:nvSpPr>
            <p:cNvPr id="148" name="Freeform 148"/>
            <p:cNvSpPr>
              <a:spLocks noChangeArrowheads="1"/>
            </p:cNvSpPr>
            <p:nvPr/>
          </p:nvSpPr>
          <p:spPr bwMode="auto">
            <a:xfrm>
              <a:off x="1154" y="1487"/>
              <a:ext cx="2" cy="2212"/>
            </a:xfrm>
            <a:custGeom>
              <a:avLst/>
              <a:gdLst>
                <a:gd name="T0" fmla="*/ 0 w 1"/>
                <a:gd name="T1" fmla="*/ 0 h 11076"/>
                <a:gd name="T2" fmla="*/ 0 w 1"/>
                <a:gd name="T3" fmla="*/ 11076 h 11076"/>
                <a:gd name="T4" fmla="*/ 1 w 1"/>
                <a:gd name="T5" fmla="*/ 11076 h 11076"/>
              </a:gdLst>
              <a:ahLst/>
              <a:cxnLst>
                <a:cxn ang="0">
                  <a:pos x="T0" y="T1"/>
                </a:cxn>
                <a:cxn ang="0">
                  <a:pos x="T2" y="T3"/>
                </a:cxn>
                <a:cxn ang="0">
                  <a:pos x="T4" y="T5"/>
                </a:cxn>
              </a:cxnLst>
              <a:rect l="0" t="0" r="r" b="b"/>
              <a:pathLst>
                <a:path w="1" h="11076">
                  <a:moveTo>
                    <a:pt x="0" y="0"/>
                  </a:moveTo>
                  <a:lnTo>
                    <a:pt x="0" y="11076"/>
                  </a:lnTo>
                  <a:lnTo>
                    <a:pt x="1" y="110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9" name="Freeform 149"/>
            <p:cNvSpPr>
              <a:spLocks noChangeArrowheads="1"/>
            </p:cNvSpPr>
            <p:nvPr/>
          </p:nvSpPr>
          <p:spPr bwMode="auto">
            <a:xfrm>
              <a:off x="1122" y="1455"/>
              <a:ext cx="64" cy="64"/>
            </a:xfrm>
            <a:custGeom>
              <a:avLst/>
              <a:gdLst>
                <a:gd name="T0" fmla="*/ 321 w 322"/>
                <a:gd name="T1" fmla="*/ 160 h 322"/>
                <a:gd name="T2" fmla="*/ 274 w 322"/>
                <a:gd name="T3" fmla="*/ 47 h 322"/>
                <a:gd name="T4" fmla="*/ 161 w 322"/>
                <a:gd name="T5" fmla="*/ 0 h 322"/>
                <a:gd name="T6" fmla="*/ 48 w 322"/>
                <a:gd name="T7" fmla="*/ 47 h 322"/>
                <a:gd name="T8" fmla="*/ 0 w 322"/>
                <a:gd name="T9" fmla="*/ 160 h 322"/>
                <a:gd name="T10" fmla="*/ 48 w 322"/>
                <a:gd name="T11" fmla="*/ 275 h 322"/>
                <a:gd name="T12" fmla="*/ 161 w 322"/>
                <a:gd name="T13" fmla="*/ 322 h 322"/>
                <a:gd name="T14" fmla="*/ 274 w 322"/>
                <a:gd name="T15" fmla="*/ 275 h 322"/>
                <a:gd name="T16" fmla="*/ 321 w 322"/>
                <a:gd name="T17" fmla="*/ 160 h 322"/>
                <a:gd name="T18" fmla="*/ 322 w 322"/>
                <a:gd name="T19" fmla="*/ 16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0"/>
                  </a:moveTo>
                  <a:lnTo>
                    <a:pt x="274" y="47"/>
                  </a:lnTo>
                  <a:lnTo>
                    <a:pt x="161" y="0"/>
                  </a:lnTo>
                  <a:lnTo>
                    <a:pt x="48" y="47"/>
                  </a:lnTo>
                  <a:lnTo>
                    <a:pt x="0" y="160"/>
                  </a:lnTo>
                  <a:lnTo>
                    <a:pt x="48" y="275"/>
                  </a:lnTo>
                  <a:lnTo>
                    <a:pt x="161" y="322"/>
                  </a:lnTo>
                  <a:lnTo>
                    <a:pt x="274" y="275"/>
                  </a:lnTo>
                  <a:lnTo>
                    <a:pt x="321" y="160"/>
                  </a:lnTo>
                  <a:lnTo>
                    <a:pt x="322" y="16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0" name="Text Box 150"/>
            <p:cNvSpPr txBox="1">
              <a:spLocks noChangeArrowheads="1"/>
            </p:cNvSpPr>
            <p:nvPr/>
          </p:nvSpPr>
          <p:spPr bwMode="auto">
            <a:xfrm>
              <a:off x="1104" y="1296"/>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4' </a:t>
              </a:r>
            </a:p>
          </p:txBody>
        </p:sp>
      </p:grpSp>
      <p:grpSp>
        <p:nvGrpSpPr>
          <p:cNvPr id="151" name="Group 151"/>
          <p:cNvGrpSpPr>
            <a:grpSpLocks/>
          </p:cNvGrpSpPr>
          <p:nvPr/>
        </p:nvGrpSpPr>
        <p:grpSpPr bwMode="auto">
          <a:xfrm>
            <a:off x="1752600" y="2057401"/>
            <a:ext cx="6515100" cy="709613"/>
            <a:chOff x="144" y="1464"/>
            <a:chExt cx="4104" cy="447"/>
          </a:xfrm>
        </p:grpSpPr>
        <p:grpSp>
          <p:nvGrpSpPr>
            <p:cNvPr id="152" name="Group 152"/>
            <p:cNvGrpSpPr>
              <a:grpSpLocks/>
            </p:cNvGrpSpPr>
            <p:nvPr/>
          </p:nvGrpSpPr>
          <p:grpSpPr bwMode="auto">
            <a:xfrm>
              <a:off x="144" y="1464"/>
              <a:ext cx="4104" cy="271"/>
              <a:chOff x="144" y="1464"/>
              <a:chExt cx="4104" cy="271"/>
            </a:xfrm>
          </p:grpSpPr>
          <p:grpSp>
            <p:nvGrpSpPr>
              <p:cNvPr id="154" name="Group 153"/>
              <p:cNvGrpSpPr>
                <a:grpSpLocks/>
              </p:cNvGrpSpPr>
              <p:nvPr/>
            </p:nvGrpSpPr>
            <p:grpSpPr bwMode="auto">
              <a:xfrm>
                <a:off x="144" y="1464"/>
                <a:ext cx="4104" cy="262"/>
                <a:chOff x="144" y="1464"/>
                <a:chExt cx="4104" cy="262"/>
              </a:xfrm>
            </p:grpSpPr>
            <p:sp>
              <p:nvSpPr>
                <p:cNvPr id="157" name="Freeform 154"/>
                <p:cNvSpPr>
                  <a:spLocks noChangeArrowheads="1"/>
                </p:cNvSpPr>
                <p:nvPr/>
              </p:nvSpPr>
              <p:spPr bwMode="auto">
                <a:xfrm>
                  <a:off x="144" y="1703"/>
                  <a:ext cx="2062" cy="1"/>
                </a:xfrm>
                <a:custGeom>
                  <a:avLst/>
                  <a:gdLst>
                    <a:gd name="T0" fmla="*/ 0 w 10323"/>
                    <a:gd name="T1" fmla="*/ 0 h 1"/>
                    <a:gd name="T2" fmla="*/ 10322 w 10323"/>
                    <a:gd name="T3" fmla="*/ 0 h 1"/>
                    <a:gd name="T4" fmla="*/ 10323 w 10323"/>
                    <a:gd name="T5" fmla="*/ 0 h 1"/>
                  </a:gdLst>
                  <a:ahLst/>
                  <a:cxnLst>
                    <a:cxn ang="0">
                      <a:pos x="T0" y="T1"/>
                    </a:cxn>
                    <a:cxn ang="0">
                      <a:pos x="T2" y="T3"/>
                    </a:cxn>
                    <a:cxn ang="0">
                      <a:pos x="T4" y="T5"/>
                    </a:cxn>
                  </a:cxnLst>
                  <a:rect l="0" t="0" r="r" b="b"/>
                  <a:pathLst>
                    <a:path w="10323" h="1">
                      <a:moveTo>
                        <a:pt x="0" y="0"/>
                      </a:moveTo>
                      <a:lnTo>
                        <a:pt x="10322" y="0"/>
                      </a:lnTo>
                      <a:lnTo>
                        <a:pt x="1032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8" name="Freeform 155"/>
                <p:cNvSpPr>
                  <a:spLocks noChangeArrowheads="1"/>
                </p:cNvSpPr>
                <p:nvPr/>
              </p:nvSpPr>
              <p:spPr bwMode="auto">
                <a:xfrm>
                  <a:off x="2391" y="1703"/>
                  <a:ext cx="1710" cy="1"/>
                </a:xfrm>
                <a:custGeom>
                  <a:avLst/>
                  <a:gdLst>
                    <a:gd name="T0" fmla="*/ 0 w 8562"/>
                    <a:gd name="T1" fmla="*/ 0 h 1"/>
                    <a:gd name="T2" fmla="*/ 8561 w 8562"/>
                    <a:gd name="T3" fmla="*/ 0 h 1"/>
                    <a:gd name="T4" fmla="*/ 8562 w 8562"/>
                    <a:gd name="T5" fmla="*/ 0 h 1"/>
                  </a:gdLst>
                  <a:ahLst/>
                  <a:cxnLst>
                    <a:cxn ang="0">
                      <a:pos x="T0" y="T1"/>
                    </a:cxn>
                    <a:cxn ang="0">
                      <a:pos x="T2" y="T3"/>
                    </a:cxn>
                    <a:cxn ang="0">
                      <a:pos x="T4" y="T5"/>
                    </a:cxn>
                  </a:cxnLst>
                  <a:rect l="0" t="0" r="r" b="b"/>
                  <a:pathLst>
                    <a:path w="8562" h="1">
                      <a:moveTo>
                        <a:pt x="0" y="0"/>
                      </a:moveTo>
                      <a:lnTo>
                        <a:pt x="8561" y="0"/>
                      </a:lnTo>
                      <a:lnTo>
                        <a:pt x="856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9" name="Text Box 156"/>
                <p:cNvSpPr txBox="1">
                  <a:spLocks noChangeArrowheads="1"/>
                </p:cNvSpPr>
                <p:nvPr/>
              </p:nvSpPr>
              <p:spPr bwMode="auto">
                <a:xfrm>
                  <a:off x="1884" y="147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000" b="0" i="1">
                      <a:latin typeface="Times New Roman" panose="02020603050405020304" pitchFamily="18" charset="0"/>
                    </a:rPr>
                    <a:t>P</a:t>
                  </a:r>
                  <a:r>
                    <a:rPr lang="en-US" altLang="zh-CN" sz="2000" b="0" i="1" baseline="-25000">
                      <a:latin typeface="Times New Roman" panose="02020603050405020304" pitchFamily="18" charset="0"/>
                    </a:rPr>
                    <a:t>V1</a:t>
                  </a:r>
                </a:p>
              </p:txBody>
            </p:sp>
            <p:sp>
              <p:nvSpPr>
                <p:cNvPr id="160" name="Text Box 157"/>
                <p:cNvSpPr txBox="1">
                  <a:spLocks noChangeArrowheads="1"/>
                </p:cNvSpPr>
                <p:nvPr/>
              </p:nvSpPr>
              <p:spPr bwMode="auto">
                <a:xfrm>
                  <a:off x="3864" y="146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000" b="0" i="1">
                      <a:latin typeface="Times New Roman" panose="02020603050405020304" pitchFamily="18" charset="0"/>
                    </a:rPr>
                    <a:t>P</a:t>
                  </a:r>
                  <a:r>
                    <a:rPr lang="en-US" altLang="zh-CN" sz="2000" b="0" i="1" baseline="-25000">
                      <a:latin typeface="Times New Roman" panose="02020603050405020304" pitchFamily="18" charset="0"/>
                    </a:rPr>
                    <a:t>W1</a:t>
                  </a:r>
                </a:p>
              </p:txBody>
            </p:sp>
          </p:grpSp>
          <p:sp>
            <p:nvSpPr>
              <p:cNvPr id="155" name="Freeform 158"/>
              <p:cNvSpPr>
                <a:spLocks noChangeArrowheads="1"/>
              </p:cNvSpPr>
              <p:nvPr/>
            </p:nvSpPr>
            <p:spPr bwMode="auto">
              <a:xfrm>
                <a:off x="3648" y="1671"/>
                <a:ext cx="66" cy="64"/>
              </a:xfrm>
              <a:custGeom>
                <a:avLst/>
                <a:gdLst>
                  <a:gd name="T0" fmla="*/ 322 w 323"/>
                  <a:gd name="T1" fmla="*/ 161 h 322"/>
                  <a:gd name="T2" fmla="*/ 275 w 323"/>
                  <a:gd name="T3" fmla="*/ 47 h 322"/>
                  <a:gd name="T4" fmla="*/ 162 w 323"/>
                  <a:gd name="T5" fmla="*/ 0 h 322"/>
                  <a:gd name="T6" fmla="*/ 47 w 323"/>
                  <a:gd name="T7" fmla="*/ 47 h 322"/>
                  <a:gd name="T8" fmla="*/ 0 w 323"/>
                  <a:gd name="T9" fmla="*/ 161 h 322"/>
                  <a:gd name="T10" fmla="*/ 47 w 323"/>
                  <a:gd name="T11" fmla="*/ 275 h 322"/>
                  <a:gd name="T12" fmla="*/ 162 w 323"/>
                  <a:gd name="T13" fmla="*/ 322 h 322"/>
                  <a:gd name="T14" fmla="*/ 275 w 323"/>
                  <a:gd name="T15" fmla="*/ 275 h 322"/>
                  <a:gd name="T16" fmla="*/ 322 w 323"/>
                  <a:gd name="T17" fmla="*/ 161 h 322"/>
                  <a:gd name="T18" fmla="*/ 323 w 323"/>
                  <a:gd name="T1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322">
                    <a:moveTo>
                      <a:pt x="322" y="161"/>
                    </a:moveTo>
                    <a:lnTo>
                      <a:pt x="275" y="47"/>
                    </a:lnTo>
                    <a:lnTo>
                      <a:pt x="162" y="0"/>
                    </a:lnTo>
                    <a:lnTo>
                      <a:pt x="47" y="47"/>
                    </a:lnTo>
                    <a:lnTo>
                      <a:pt x="0" y="161"/>
                    </a:lnTo>
                    <a:lnTo>
                      <a:pt x="47" y="275"/>
                    </a:lnTo>
                    <a:lnTo>
                      <a:pt x="162" y="322"/>
                    </a:lnTo>
                    <a:lnTo>
                      <a:pt x="275" y="275"/>
                    </a:lnTo>
                    <a:lnTo>
                      <a:pt x="322" y="161"/>
                    </a:lnTo>
                    <a:lnTo>
                      <a:pt x="323"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6" name="Freeform 159"/>
              <p:cNvSpPr>
                <a:spLocks noChangeArrowheads="1"/>
              </p:cNvSpPr>
              <p:nvPr/>
            </p:nvSpPr>
            <p:spPr bwMode="auto">
              <a:xfrm>
                <a:off x="2846" y="1671"/>
                <a:ext cx="64" cy="64"/>
              </a:xfrm>
              <a:custGeom>
                <a:avLst/>
                <a:gdLst>
                  <a:gd name="T0" fmla="*/ 321 w 322"/>
                  <a:gd name="T1" fmla="*/ 161 h 322"/>
                  <a:gd name="T2" fmla="*/ 274 w 322"/>
                  <a:gd name="T3" fmla="*/ 47 h 322"/>
                  <a:gd name="T4" fmla="*/ 160 w 322"/>
                  <a:gd name="T5" fmla="*/ 0 h 322"/>
                  <a:gd name="T6" fmla="*/ 46 w 322"/>
                  <a:gd name="T7" fmla="*/ 47 h 322"/>
                  <a:gd name="T8" fmla="*/ 0 w 322"/>
                  <a:gd name="T9" fmla="*/ 161 h 322"/>
                  <a:gd name="T10" fmla="*/ 46 w 322"/>
                  <a:gd name="T11" fmla="*/ 275 h 322"/>
                  <a:gd name="T12" fmla="*/ 160 w 322"/>
                  <a:gd name="T13" fmla="*/ 322 h 322"/>
                  <a:gd name="T14" fmla="*/ 274 w 322"/>
                  <a:gd name="T15" fmla="*/ 275 h 322"/>
                  <a:gd name="T16" fmla="*/ 321 w 322"/>
                  <a:gd name="T17" fmla="*/ 161 h 322"/>
                  <a:gd name="T18" fmla="*/ 322 w 322"/>
                  <a:gd name="T1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1"/>
                    </a:moveTo>
                    <a:lnTo>
                      <a:pt x="274" y="47"/>
                    </a:lnTo>
                    <a:lnTo>
                      <a:pt x="160" y="0"/>
                    </a:lnTo>
                    <a:lnTo>
                      <a:pt x="46" y="47"/>
                    </a:lnTo>
                    <a:lnTo>
                      <a:pt x="0" y="161"/>
                    </a:lnTo>
                    <a:lnTo>
                      <a:pt x="46" y="275"/>
                    </a:lnTo>
                    <a:lnTo>
                      <a:pt x="160" y="322"/>
                    </a:lnTo>
                    <a:lnTo>
                      <a:pt x="274" y="275"/>
                    </a:lnTo>
                    <a:lnTo>
                      <a:pt x="321" y="161"/>
                    </a:lnTo>
                    <a:lnTo>
                      <a:pt x="322"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53" name="Text Box 160"/>
            <p:cNvSpPr txBox="1">
              <a:spLocks noChangeArrowheads="1"/>
            </p:cNvSpPr>
            <p:nvPr/>
          </p:nvSpPr>
          <p:spPr bwMode="auto">
            <a:xfrm>
              <a:off x="3616" y="1680"/>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3"</a:t>
              </a:r>
            </a:p>
          </p:txBody>
        </p:sp>
      </p:grpSp>
      <p:grpSp>
        <p:nvGrpSpPr>
          <p:cNvPr id="161" name="Group 161"/>
          <p:cNvGrpSpPr>
            <a:grpSpLocks/>
          </p:cNvGrpSpPr>
          <p:nvPr/>
        </p:nvGrpSpPr>
        <p:grpSpPr bwMode="auto">
          <a:xfrm>
            <a:off x="1752600" y="2400301"/>
            <a:ext cx="6629400" cy="684213"/>
            <a:chOff x="144" y="1680"/>
            <a:chExt cx="4176" cy="431"/>
          </a:xfrm>
        </p:grpSpPr>
        <p:grpSp>
          <p:nvGrpSpPr>
            <p:cNvPr id="162" name="Group 162"/>
            <p:cNvGrpSpPr>
              <a:grpSpLocks/>
            </p:cNvGrpSpPr>
            <p:nvPr/>
          </p:nvGrpSpPr>
          <p:grpSpPr bwMode="auto">
            <a:xfrm>
              <a:off x="144" y="1680"/>
              <a:ext cx="4176" cy="269"/>
              <a:chOff x="144" y="1680"/>
              <a:chExt cx="4176" cy="269"/>
            </a:xfrm>
          </p:grpSpPr>
          <p:grpSp>
            <p:nvGrpSpPr>
              <p:cNvPr id="164" name="Group 163"/>
              <p:cNvGrpSpPr>
                <a:grpSpLocks/>
              </p:cNvGrpSpPr>
              <p:nvPr/>
            </p:nvGrpSpPr>
            <p:grpSpPr bwMode="auto">
              <a:xfrm>
                <a:off x="144" y="1680"/>
                <a:ext cx="4176" cy="250"/>
                <a:chOff x="144" y="1680"/>
                <a:chExt cx="4176" cy="250"/>
              </a:xfrm>
            </p:grpSpPr>
            <p:sp>
              <p:nvSpPr>
                <p:cNvPr id="167" name="Freeform 164"/>
                <p:cNvSpPr>
                  <a:spLocks noChangeArrowheads="1"/>
                </p:cNvSpPr>
                <p:nvPr/>
              </p:nvSpPr>
              <p:spPr bwMode="auto">
                <a:xfrm>
                  <a:off x="144" y="1917"/>
                  <a:ext cx="2035" cy="2"/>
                </a:xfrm>
                <a:custGeom>
                  <a:avLst/>
                  <a:gdLst>
                    <a:gd name="T0" fmla="*/ 0 w 10184"/>
                    <a:gd name="T1" fmla="*/ 0 h 2"/>
                    <a:gd name="T2" fmla="*/ 10183 w 10184"/>
                    <a:gd name="T3" fmla="*/ 0 h 2"/>
                    <a:gd name="T4" fmla="*/ 10184 w 10184"/>
                    <a:gd name="T5" fmla="*/ 0 h 2"/>
                  </a:gdLst>
                  <a:ahLst/>
                  <a:cxnLst>
                    <a:cxn ang="0">
                      <a:pos x="T0" y="T1"/>
                    </a:cxn>
                    <a:cxn ang="0">
                      <a:pos x="T2" y="T3"/>
                    </a:cxn>
                    <a:cxn ang="0">
                      <a:pos x="T4" y="T5"/>
                    </a:cxn>
                  </a:cxnLst>
                  <a:rect l="0" t="0" r="r" b="b"/>
                  <a:pathLst>
                    <a:path w="10184" h="2">
                      <a:moveTo>
                        <a:pt x="0" y="0"/>
                      </a:moveTo>
                      <a:lnTo>
                        <a:pt x="10183" y="0"/>
                      </a:lnTo>
                      <a:lnTo>
                        <a:pt x="10184"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8" name="Freeform 165"/>
                <p:cNvSpPr>
                  <a:spLocks noChangeArrowheads="1"/>
                </p:cNvSpPr>
                <p:nvPr/>
              </p:nvSpPr>
              <p:spPr bwMode="auto">
                <a:xfrm>
                  <a:off x="2391" y="1917"/>
                  <a:ext cx="1715" cy="2"/>
                </a:xfrm>
                <a:custGeom>
                  <a:avLst/>
                  <a:gdLst>
                    <a:gd name="T0" fmla="*/ 0 w 8588"/>
                    <a:gd name="T1" fmla="*/ 0 h 2"/>
                    <a:gd name="T2" fmla="*/ 8587 w 8588"/>
                    <a:gd name="T3" fmla="*/ 0 h 2"/>
                    <a:gd name="T4" fmla="*/ 8588 w 8588"/>
                    <a:gd name="T5" fmla="*/ 0 h 2"/>
                  </a:gdLst>
                  <a:ahLst/>
                  <a:cxnLst>
                    <a:cxn ang="0">
                      <a:pos x="T0" y="T1"/>
                    </a:cxn>
                    <a:cxn ang="0">
                      <a:pos x="T2" y="T3"/>
                    </a:cxn>
                    <a:cxn ang="0">
                      <a:pos x="T4" y="T5"/>
                    </a:cxn>
                  </a:cxnLst>
                  <a:rect l="0" t="0" r="r" b="b"/>
                  <a:pathLst>
                    <a:path w="8588" h="2">
                      <a:moveTo>
                        <a:pt x="0" y="0"/>
                      </a:moveTo>
                      <a:lnTo>
                        <a:pt x="8587" y="0"/>
                      </a:lnTo>
                      <a:lnTo>
                        <a:pt x="8588"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9" name="Text Box 166"/>
                <p:cNvSpPr txBox="1">
                  <a:spLocks noChangeArrowheads="1"/>
                </p:cNvSpPr>
                <p:nvPr/>
              </p:nvSpPr>
              <p:spPr bwMode="auto">
                <a:xfrm>
                  <a:off x="1992" y="168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000" b="0" i="1">
                      <a:latin typeface="Times New Roman" panose="02020603050405020304" pitchFamily="18" charset="0"/>
                    </a:rPr>
                    <a:t>P</a:t>
                  </a:r>
                  <a:r>
                    <a:rPr lang="en-US" altLang="zh-CN" sz="2000" b="0" i="1" baseline="-25000">
                      <a:latin typeface="Times New Roman" panose="02020603050405020304" pitchFamily="18" charset="0"/>
                    </a:rPr>
                    <a:t>V3</a:t>
                  </a:r>
                </a:p>
              </p:txBody>
            </p:sp>
            <p:sp>
              <p:nvSpPr>
                <p:cNvPr id="170" name="Text Box 167"/>
                <p:cNvSpPr txBox="1">
                  <a:spLocks noChangeArrowheads="1"/>
                </p:cNvSpPr>
                <p:nvPr/>
              </p:nvSpPr>
              <p:spPr bwMode="auto">
                <a:xfrm>
                  <a:off x="3936" y="168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000" b="0" i="1">
                      <a:latin typeface="Times New Roman" panose="02020603050405020304" pitchFamily="18" charset="0"/>
                    </a:rPr>
                    <a:t>P</a:t>
                  </a:r>
                  <a:r>
                    <a:rPr lang="en-US" altLang="zh-CN" sz="2000" b="0" i="1" baseline="-25000">
                      <a:latin typeface="Times New Roman" panose="02020603050405020304" pitchFamily="18" charset="0"/>
                    </a:rPr>
                    <a:t>W3</a:t>
                  </a:r>
                </a:p>
              </p:txBody>
            </p:sp>
          </p:grpSp>
          <p:sp>
            <p:nvSpPr>
              <p:cNvPr id="165" name="Freeform 168"/>
              <p:cNvSpPr>
                <a:spLocks noChangeArrowheads="1"/>
              </p:cNvSpPr>
              <p:nvPr/>
            </p:nvSpPr>
            <p:spPr bwMode="auto">
              <a:xfrm>
                <a:off x="3586" y="1885"/>
                <a:ext cx="66" cy="64"/>
              </a:xfrm>
              <a:custGeom>
                <a:avLst/>
                <a:gdLst>
                  <a:gd name="T0" fmla="*/ 321 w 322"/>
                  <a:gd name="T1" fmla="*/ 160 h 322"/>
                  <a:gd name="T2" fmla="*/ 274 w 322"/>
                  <a:gd name="T3" fmla="*/ 47 h 322"/>
                  <a:gd name="T4" fmla="*/ 161 w 322"/>
                  <a:gd name="T5" fmla="*/ 0 h 322"/>
                  <a:gd name="T6" fmla="*/ 47 w 322"/>
                  <a:gd name="T7" fmla="*/ 47 h 322"/>
                  <a:gd name="T8" fmla="*/ 0 w 322"/>
                  <a:gd name="T9" fmla="*/ 160 h 322"/>
                  <a:gd name="T10" fmla="*/ 47 w 322"/>
                  <a:gd name="T11" fmla="*/ 275 h 322"/>
                  <a:gd name="T12" fmla="*/ 161 w 322"/>
                  <a:gd name="T13" fmla="*/ 322 h 322"/>
                  <a:gd name="T14" fmla="*/ 274 w 322"/>
                  <a:gd name="T15" fmla="*/ 275 h 322"/>
                  <a:gd name="T16" fmla="*/ 321 w 322"/>
                  <a:gd name="T17" fmla="*/ 160 h 322"/>
                  <a:gd name="T18" fmla="*/ 322 w 322"/>
                  <a:gd name="T19" fmla="*/ 16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0"/>
                    </a:moveTo>
                    <a:lnTo>
                      <a:pt x="274" y="47"/>
                    </a:lnTo>
                    <a:lnTo>
                      <a:pt x="161" y="0"/>
                    </a:lnTo>
                    <a:lnTo>
                      <a:pt x="47" y="47"/>
                    </a:lnTo>
                    <a:lnTo>
                      <a:pt x="0" y="160"/>
                    </a:lnTo>
                    <a:lnTo>
                      <a:pt x="47" y="275"/>
                    </a:lnTo>
                    <a:lnTo>
                      <a:pt x="161" y="322"/>
                    </a:lnTo>
                    <a:lnTo>
                      <a:pt x="274" y="275"/>
                    </a:lnTo>
                    <a:lnTo>
                      <a:pt x="321" y="160"/>
                    </a:lnTo>
                    <a:lnTo>
                      <a:pt x="322" y="16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6" name="Freeform 169"/>
              <p:cNvSpPr>
                <a:spLocks noChangeArrowheads="1"/>
              </p:cNvSpPr>
              <p:nvPr/>
            </p:nvSpPr>
            <p:spPr bwMode="auto">
              <a:xfrm>
                <a:off x="2909" y="1885"/>
                <a:ext cx="63" cy="64"/>
              </a:xfrm>
              <a:custGeom>
                <a:avLst/>
                <a:gdLst>
                  <a:gd name="T0" fmla="*/ 322 w 323"/>
                  <a:gd name="T1" fmla="*/ 160 h 322"/>
                  <a:gd name="T2" fmla="*/ 275 w 323"/>
                  <a:gd name="T3" fmla="*/ 47 h 322"/>
                  <a:gd name="T4" fmla="*/ 161 w 323"/>
                  <a:gd name="T5" fmla="*/ 0 h 322"/>
                  <a:gd name="T6" fmla="*/ 47 w 323"/>
                  <a:gd name="T7" fmla="*/ 47 h 322"/>
                  <a:gd name="T8" fmla="*/ 0 w 323"/>
                  <a:gd name="T9" fmla="*/ 160 h 322"/>
                  <a:gd name="T10" fmla="*/ 47 w 323"/>
                  <a:gd name="T11" fmla="*/ 275 h 322"/>
                  <a:gd name="T12" fmla="*/ 161 w 323"/>
                  <a:gd name="T13" fmla="*/ 322 h 322"/>
                  <a:gd name="T14" fmla="*/ 275 w 323"/>
                  <a:gd name="T15" fmla="*/ 275 h 322"/>
                  <a:gd name="T16" fmla="*/ 322 w 323"/>
                  <a:gd name="T17" fmla="*/ 160 h 322"/>
                  <a:gd name="T18" fmla="*/ 323 w 323"/>
                  <a:gd name="T19" fmla="*/ 16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322">
                    <a:moveTo>
                      <a:pt x="322" y="160"/>
                    </a:moveTo>
                    <a:lnTo>
                      <a:pt x="275" y="47"/>
                    </a:lnTo>
                    <a:lnTo>
                      <a:pt x="161" y="0"/>
                    </a:lnTo>
                    <a:lnTo>
                      <a:pt x="47" y="47"/>
                    </a:lnTo>
                    <a:lnTo>
                      <a:pt x="0" y="160"/>
                    </a:lnTo>
                    <a:lnTo>
                      <a:pt x="47" y="275"/>
                    </a:lnTo>
                    <a:lnTo>
                      <a:pt x="161" y="322"/>
                    </a:lnTo>
                    <a:lnTo>
                      <a:pt x="275" y="275"/>
                    </a:lnTo>
                    <a:lnTo>
                      <a:pt x="322" y="160"/>
                    </a:lnTo>
                    <a:lnTo>
                      <a:pt x="323" y="16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sp>
          <p:nvSpPr>
            <p:cNvPr id="163" name="Text Box 170"/>
            <p:cNvSpPr txBox="1">
              <a:spLocks noChangeArrowheads="1"/>
            </p:cNvSpPr>
            <p:nvPr/>
          </p:nvSpPr>
          <p:spPr bwMode="auto">
            <a:xfrm>
              <a:off x="3560" y="1880"/>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5"</a:t>
              </a:r>
            </a:p>
          </p:txBody>
        </p:sp>
      </p:grpSp>
      <p:sp>
        <p:nvSpPr>
          <p:cNvPr id="171" name="Text Box 171"/>
          <p:cNvSpPr txBox="1">
            <a:spLocks noChangeArrowheads="1"/>
          </p:cNvSpPr>
          <p:nvPr/>
        </p:nvSpPr>
        <p:spPr bwMode="auto">
          <a:xfrm>
            <a:off x="3148013" y="47736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1</a:t>
            </a:r>
          </a:p>
        </p:txBody>
      </p:sp>
      <p:sp>
        <p:nvSpPr>
          <p:cNvPr id="172" name="Text Box 172"/>
          <p:cNvSpPr txBox="1">
            <a:spLocks noChangeArrowheads="1"/>
          </p:cNvSpPr>
          <p:nvPr/>
        </p:nvSpPr>
        <p:spPr bwMode="auto">
          <a:xfrm>
            <a:off x="3001963" y="14462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1'</a:t>
            </a:r>
          </a:p>
        </p:txBody>
      </p:sp>
      <p:sp>
        <p:nvSpPr>
          <p:cNvPr id="173" name="Freeform 173"/>
          <p:cNvSpPr>
            <a:spLocks noChangeArrowheads="1"/>
          </p:cNvSpPr>
          <p:nvPr/>
        </p:nvSpPr>
        <p:spPr bwMode="auto">
          <a:xfrm>
            <a:off x="3214689" y="1789113"/>
            <a:ext cx="3175" cy="3270250"/>
          </a:xfrm>
          <a:custGeom>
            <a:avLst/>
            <a:gdLst>
              <a:gd name="T0" fmla="*/ 0 w 1"/>
              <a:gd name="T1" fmla="*/ 0 h 10311"/>
              <a:gd name="T2" fmla="*/ 0 w 1"/>
              <a:gd name="T3" fmla="*/ 10311 h 10311"/>
              <a:gd name="T4" fmla="*/ 1 w 1"/>
              <a:gd name="T5" fmla="*/ 10311 h 10311"/>
            </a:gdLst>
            <a:ahLst/>
            <a:cxnLst>
              <a:cxn ang="0">
                <a:pos x="T0" y="T1"/>
              </a:cxn>
              <a:cxn ang="0">
                <a:pos x="T2" y="T3"/>
              </a:cxn>
              <a:cxn ang="0">
                <a:pos x="T4" y="T5"/>
              </a:cxn>
            </a:cxnLst>
            <a:rect l="0" t="0" r="r" b="b"/>
            <a:pathLst>
              <a:path w="1" h="10311">
                <a:moveTo>
                  <a:pt x="0" y="0"/>
                </a:moveTo>
                <a:lnTo>
                  <a:pt x="0" y="10311"/>
                </a:lnTo>
                <a:lnTo>
                  <a:pt x="1" y="1031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4" name="Freeform 174"/>
          <p:cNvSpPr>
            <a:spLocks noChangeArrowheads="1"/>
          </p:cNvSpPr>
          <p:nvPr/>
        </p:nvSpPr>
        <p:spPr bwMode="auto">
          <a:xfrm>
            <a:off x="2544764" y="3065463"/>
            <a:ext cx="3175" cy="1993900"/>
          </a:xfrm>
          <a:custGeom>
            <a:avLst/>
            <a:gdLst>
              <a:gd name="T0" fmla="*/ 0 w 1"/>
              <a:gd name="T1" fmla="*/ 0 h 6288"/>
              <a:gd name="T2" fmla="*/ 0 w 1"/>
              <a:gd name="T3" fmla="*/ 6288 h 6288"/>
              <a:gd name="T4" fmla="*/ 1 w 1"/>
              <a:gd name="T5" fmla="*/ 6288 h 6288"/>
            </a:gdLst>
            <a:ahLst/>
            <a:cxnLst>
              <a:cxn ang="0">
                <a:pos x="T0" y="T1"/>
              </a:cxn>
              <a:cxn ang="0">
                <a:pos x="T2" y="T3"/>
              </a:cxn>
              <a:cxn ang="0">
                <a:pos x="T4" y="T5"/>
              </a:cxn>
            </a:cxnLst>
            <a:rect l="0" t="0" r="r" b="b"/>
            <a:pathLst>
              <a:path w="1" h="6288">
                <a:moveTo>
                  <a:pt x="0" y="0"/>
                </a:moveTo>
                <a:lnTo>
                  <a:pt x="0" y="6288"/>
                </a:lnTo>
                <a:lnTo>
                  <a:pt x="1" y="628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5" name="Freeform 175"/>
          <p:cNvSpPr>
            <a:spLocks noChangeArrowheads="1"/>
          </p:cNvSpPr>
          <p:nvPr/>
        </p:nvSpPr>
        <p:spPr bwMode="auto">
          <a:xfrm>
            <a:off x="3163888" y="1738313"/>
            <a:ext cx="101600" cy="101600"/>
          </a:xfrm>
          <a:custGeom>
            <a:avLst/>
            <a:gdLst>
              <a:gd name="T0" fmla="*/ 321 w 322"/>
              <a:gd name="T1" fmla="*/ 161 h 321"/>
              <a:gd name="T2" fmla="*/ 274 w 322"/>
              <a:gd name="T3" fmla="*/ 46 h 321"/>
              <a:gd name="T4" fmla="*/ 160 w 322"/>
              <a:gd name="T5" fmla="*/ 0 h 321"/>
              <a:gd name="T6" fmla="*/ 47 w 322"/>
              <a:gd name="T7" fmla="*/ 46 h 321"/>
              <a:gd name="T8" fmla="*/ 0 w 322"/>
              <a:gd name="T9" fmla="*/ 161 h 321"/>
              <a:gd name="T10" fmla="*/ 47 w 322"/>
              <a:gd name="T11" fmla="*/ 274 h 321"/>
              <a:gd name="T12" fmla="*/ 160 w 322"/>
              <a:gd name="T13" fmla="*/ 321 h 321"/>
              <a:gd name="T14" fmla="*/ 274 w 322"/>
              <a:gd name="T15" fmla="*/ 274 h 321"/>
              <a:gd name="T16" fmla="*/ 321 w 322"/>
              <a:gd name="T17" fmla="*/ 161 h 321"/>
              <a:gd name="T18" fmla="*/ 322 w 322"/>
              <a:gd name="T19"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1">
                <a:moveTo>
                  <a:pt x="321" y="161"/>
                </a:moveTo>
                <a:lnTo>
                  <a:pt x="274" y="46"/>
                </a:lnTo>
                <a:lnTo>
                  <a:pt x="160" y="0"/>
                </a:lnTo>
                <a:lnTo>
                  <a:pt x="47" y="46"/>
                </a:lnTo>
                <a:lnTo>
                  <a:pt x="0" y="161"/>
                </a:lnTo>
                <a:lnTo>
                  <a:pt x="47" y="274"/>
                </a:lnTo>
                <a:lnTo>
                  <a:pt x="160" y="321"/>
                </a:lnTo>
                <a:lnTo>
                  <a:pt x="274" y="274"/>
                </a:lnTo>
                <a:lnTo>
                  <a:pt x="321" y="161"/>
                </a:lnTo>
                <a:lnTo>
                  <a:pt x="322"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6" name="Freeform 176"/>
          <p:cNvSpPr>
            <a:spLocks noChangeArrowheads="1"/>
          </p:cNvSpPr>
          <p:nvPr/>
        </p:nvSpPr>
        <p:spPr bwMode="auto">
          <a:xfrm>
            <a:off x="2493963" y="3014663"/>
            <a:ext cx="101600" cy="101600"/>
          </a:xfrm>
          <a:custGeom>
            <a:avLst/>
            <a:gdLst>
              <a:gd name="T0" fmla="*/ 321 w 322"/>
              <a:gd name="T1" fmla="*/ 162 h 322"/>
              <a:gd name="T2" fmla="*/ 274 w 322"/>
              <a:gd name="T3" fmla="*/ 47 h 322"/>
              <a:gd name="T4" fmla="*/ 161 w 322"/>
              <a:gd name="T5" fmla="*/ 0 h 322"/>
              <a:gd name="T6" fmla="*/ 47 w 322"/>
              <a:gd name="T7" fmla="*/ 47 h 322"/>
              <a:gd name="T8" fmla="*/ 0 w 322"/>
              <a:gd name="T9" fmla="*/ 162 h 322"/>
              <a:gd name="T10" fmla="*/ 47 w 322"/>
              <a:gd name="T11" fmla="*/ 275 h 322"/>
              <a:gd name="T12" fmla="*/ 161 w 322"/>
              <a:gd name="T13" fmla="*/ 322 h 322"/>
              <a:gd name="T14" fmla="*/ 274 w 322"/>
              <a:gd name="T15" fmla="*/ 275 h 322"/>
              <a:gd name="T16" fmla="*/ 321 w 322"/>
              <a:gd name="T17" fmla="*/ 162 h 322"/>
              <a:gd name="T18" fmla="*/ 322 w 322"/>
              <a:gd name="T19" fmla="*/ 16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2"/>
                </a:moveTo>
                <a:lnTo>
                  <a:pt x="274" y="47"/>
                </a:lnTo>
                <a:lnTo>
                  <a:pt x="161" y="0"/>
                </a:lnTo>
                <a:lnTo>
                  <a:pt x="47" y="47"/>
                </a:lnTo>
                <a:lnTo>
                  <a:pt x="0" y="162"/>
                </a:lnTo>
                <a:lnTo>
                  <a:pt x="47" y="275"/>
                </a:lnTo>
                <a:lnTo>
                  <a:pt x="161" y="322"/>
                </a:lnTo>
                <a:lnTo>
                  <a:pt x="274" y="275"/>
                </a:lnTo>
                <a:lnTo>
                  <a:pt x="321" y="162"/>
                </a:lnTo>
                <a:lnTo>
                  <a:pt x="322" y="162"/>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7" name="Freeform 177"/>
          <p:cNvSpPr>
            <a:spLocks noChangeArrowheads="1"/>
          </p:cNvSpPr>
          <p:nvPr/>
        </p:nvSpPr>
        <p:spPr bwMode="auto">
          <a:xfrm>
            <a:off x="6689726" y="1751013"/>
            <a:ext cx="104775" cy="101600"/>
          </a:xfrm>
          <a:custGeom>
            <a:avLst/>
            <a:gdLst>
              <a:gd name="T0" fmla="*/ 322 w 323"/>
              <a:gd name="T1" fmla="*/ 161 h 321"/>
              <a:gd name="T2" fmla="*/ 275 w 323"/>
              <a:gd name="T3" fmla="*/ 46 h 321"/>
              <a:gd name="T4" fmla="*/ 162 w 323"/>
              <a:gd name="T5" fmla="*/ 0 h 321"/>
              <a:gd name="T6" fmla="*/ 47 w 323"/>
              <a:gd name="T7" fmla="*/ 46 h 321"/>
              <a:gd name="T8" fmla="*/ 0 w 323"/>
              <a:gd name="T9" fmla="*/ 161 h 321"/>
              <a:gd name="T10" fmla="*/ 47 w 323"/>
              <a:gd name="T11" fmla="*/ 274 h 321"/>
              <a:gd name="T12" fmla="*/ 162 w 323"/>
              <a:gd name="T13" fmla="*/ 321 h 321"/>
              <a:gd name="T14" fmla="*/ 275 w 323"/>
              <a:gd name="T15" fmla="*/ 274 h 321"/>
              <a:gd name="T16" fmla="*/ 322 w 323"/>
              <a:gd name="T17" fmla="*/ 161 h 321"/>
              <a:gd name="T18" fmla="*/ 323 w 323"/>
              <a:gd name="T19"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321">
                <a:moveTo>
                  <a:pt x="322" y="161"/>
                </a:moveTo>
                <a:lnTo>
                  <a:pt x="275" y="46"/>
                </a:lnTo>
                <a:lnTo>
                  <a:pt x="162" y="0"/>
                </a:lnTo>
                <a:lnTo>
                  <a:pt x="47" y="46"/>
                </a:lnTo>
                <a:lnTo>
                  <a:pt x="0" y="161"/>
                </a:lnTo>
                <a:lnTo>
                  <a:pt x="47" y="274"/>
                </a:lnTo>
                <a:lnTo>
                  <a:pt x="162" y="321"/>
                </a:lnTo>
                <a:lnTo>
                  <a:pt x="275" y="274"/>
                </a:lnTo>
                <a:lnTo>
                  <a:pt x="322" y="161"/>
                </a:lnTo>
                <a:lnTo>
                  <a:pt x="323"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8" name="Freeform 178"/>
          <p:cNvSpPr>
            <a:spLocks noChangeArrowheads="1"/>
          </p:cNvSpPr>
          <p:nvPr/>
        </p:nvSpPr>
        <p:spPr bwMode="auto">
          <a:xfrm>
            <a:off x="6689726" y="3014663"/>
            <a:ext cx="104775" cy="101600"/>
          </a:xfrm>
          <a:custGeom>
            <a:avLst/>
            <a:gdLst>
              <a:gd name="T0" fmla="*/ 322 w 323"/>
              <a:gd name="T1" fmla="*/ 162 h 322"/>
              <a:gd name="T2" fmla="*/ 275 w 323"/>
              <a:gd name="T3" fmla="*/ 47 h 322"/>
              <a:gd name="T4" fmla="*/ 162 w 323"/>
              <a:gd name="T5" fmla="*/ 0 h 322"/>
              <a:gd name="T6" fmla="*/ 47 w 323"/>
              <a:gd name="T7" fmla="*/ 47 h 322"/>
              <a:gd name="T8" fmla="*/ 0 w 323"/>
              <a:gd name="T9" fmla="*/ 162 h 322"/>
              <a:gd name="T10" fmla="*/ 47 w 323"/>
              <a:gd name="T11" fmla="*/ 275 h 322"/>
              <a:gd name="T12" fmla="*/ 162 w 323"/>
              <a:gd name="T13" fmla="*/ 322 h 322"/>
              <a:gd name="T14" fmla="*/ 275 w 323"/>
              <a:gd name="T15" fmla="*/ 275 h 322"/>
              <a:gd name="T16" fmla="*/ 322 w 323"/>
              <a:gd name="T17" fmla="*/ 162 h 322"/>
              <a:gd name="T18" fmla="*/ 323 w 323"/>
              <a:gd name="T19" fmla="*/ 16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322">
                <a:moveTo>
                  <a:pt x="322" y="162"/>
                </a:moveTo>
                <a:lnTo>
                  <a:pt x="275" y="47"/>
                </a:lnTo>
                <a:lnTo>
                  <a:pt x="162" y="0"/>
                </a:lnTo>
                <a:lnTo>
                  <a:pt x="47" y="47"/>
                </a:lnTo>
                <a:lnTo>
                  <a:pt x="0" y="162"/>
                </a:lnTo>
                <a:lnTo>
                  <a:pt x="47" y="275"/>
                </a:lnTo>
                <a:lnTo>
                  <a:pt x="162" y="322"/>
                </a:lnTo>
                <a:lnTo>
                  <a:pt x="275" y="275"/>
                </a:lnTo>
                <a:lnTo>
                  <a:pt x="322" y="162"/>
                </a:lnTo>
                <a:lnTo>
                  <a:pt x="323" y="162"/>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9" name="Freeform 179"/>
          <p:cNvSpPr>
            <a:spLocks noChangeArrowheads="1"/>
          </p:cNvSpPr>
          <p:nvPr/>
        </p:nvSpPr>
        <p:spPr bwMode="auto">
          <a:xfrm>
            <a:off x="2493963" y="5008563"/>
            <a:ext cx="101600" cy="101600"/>
          </a:xfrm>
          <a:custGeom>
            <a:avLst/>
            <a:gdLst>
              <a:gd name="T0" fmla="*/ 321 w 322"/>
              <a:gd name="T1" fmla="*/ 161 h 322"/>
              <a:gd name="T2" fmla="*/ 274 w 322"/>
              <a:gd name="T3" fmla="*/ 47 h 322"/>
              <a:gd name="T4" fmla="*/ 161 w 322"/>
              <a:gd name="T5" fmla="*/ 0 h 322"/>
              <a:gd name="T6" fmla="*/ 47 w 322"/>
              <a:gd name="T7" fmla="*/ 47 h 322"/>
              <a:gd name="T8" fmla="*/ 0 w 322"/>
              <a:gd name="T9" fmla="*/ 161 h 322"/>
              <a:gd name="T10" fmla="*/ 47 w 322"/>
              <a:gd name="T11" fmla="*/ 275 h 322"/>
              <a:gd name="T12" fmla="*/ 161 w 322"/>
              <a:gd name="T13" fmla="*/ 322 h 322"/>
              <a:gd name="T14" fmla="*/ 274 w 322"/>
              <a:gd name="T15" fmla="*/ 275 h 322"/>
              <a:gd name="T16" fmla="*/ 321 w 322"/>
              <a:gd name="T17" fmla="*/ 161 h 322"/>
              <a:gd name="T18" fmla="*/ 322 w 322"/>
              <a:gd name="T1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1"/>
                </a:moveTo>
                <a:lnTo>
                  <a:pt x="274" y="47"/>
                </a:lnTo>
                <a:lnTo>
                  <a:pt x="161" y="0"/>
                </a:lnTo>
                <a:lnTo>
                  <a:pt x="47" y="47"/>
                </a:lnTo>
                <a:lnTo>
                  <a:pt x="0" y="161"/>
                </a:lnTo>
                <a:lnTo>
                  <a:pt x="47" y="275"/>
                </a:lnTo>
                <a:lnTo>
                  <a:pt x="161" y="322"/>
                </a:lnTo>
                <a:lnTo>
                  <a:pt x="274" y="275"/>
                </a:lnTo>
                <a:lnTo>
                  <a:pt x="321" y="161"/>
                </a:lnTo>
                <a:lnTo>
                  <a:pt x="322"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0" name="Freeform 180"/>
          <p:cNvSpPr>
            <a:spLocks noChangeArrowheads="1"/>
          </p:cNvSpPr>
          <p:nvPr/>
        </p:nvSpPr>
        <p:spPr bwMode="auto">
          <a:xfrm>
            <a:off x="3163888" y="5008563"/>
            <a:ext cx="101600" cy="101600"/>
          </a:xfrm>
          <a:custGeom>
            <a:avLst/>
            <a:gdLst>
              <a:gd name="T0" fmla="*/ 321 w 322"/>
              <a:gd name="T1" fmla="*/ 161 h 322"/>
              <a:gd name="T2" fmla="*/ 274 w 322"/>
              <a:gd name="T3" fmla="*/ 47 h 322"/>
              <a:gd name="T4" fmla="*/ 160 w 322"/>
              <a:gd name="T5" fmla="*/ 0 h 322"/>
              <a:gd name="T6" fmla="*/ 47 w 322"/>
              <a:gd name="T7" fmla="*/ 47 h 322"/>
              <a:gd name="T8" fmla="*/ 0 w 322"/>
              <a:gd name="T9" fmla="*/ 161 h 322"/>
              <a:gd name="T10" fmla="*/ 47 w 322"/>
              <a:gd name="T11" fmla="*/ 275 h 322"/>
              <a:gd name="T12" fmla="*/ 160 w 322"/>
              <a:gd name="T13" fmla="*/ 322 h 322"/>
              <a:gd name="T14" fmla="*/ 274 w 322"/>
              <a:gd name="T15" fmla="*/ 275 h 322"/>
              <a:gd name="T16" fmla="*/ 321 w 322"/>
              <a:gd name="T17" fmla="*/ 161 h 322"/>
              <a:gd name="T18" fmla="*/ 322 w 322"/>
              <a:gd name="T1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1"/>
                </a:moveTo>
                <a:lnTo>
                  <a:pt x="274" y="47"/>
                </a:lnTo>
                <a:lnTo>
                  <a:pt x="160" y="0"/>
                </a:lnTo>
                <a:lnTo>
                  <a:pt x="47" y="47"/>
                </a:lnTo>
                <a:lnTo>
                  <a:pt x="0" y="161"/>
                </a:lnTo>
                <a:lnTo>
                  <a:pt x="47" y="275"/>
                </a:lnTo>
                <a:lnTo>
                  <a:pt x="160" y="322"/>
                </a:lnTo>
                <a:lnTo>
                  <a:pt x="274" y="275"/>
                </a:lnTo>
                <a:lnTo>
                  <a:pt x="321" y="161"/>
                </a:lnTo>
                <a:lnTo>
                  <a:pt x="322"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1" name="Text Box 181"/>
          <p:cNvSpPr txBox="1">
            <a:spLocks noChangeArrowheads="1"/>
          </p:cNvSpPr>
          <p:nvPr/>
        </p:nvSpPr>
        <p:spPr bwMode="auto">
          <a:xfrm>
            <a:off x="6678613" y="143986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1"</a:t>
            </a:r>
          </a:p>
        </p:txBody>
      </p:sp>
      <p:sp>
        <p:nvSpPr>
          <p:cNvPr id="182" name="Text Box 182"/>
          <p:cNvSpPr txBox="1">
            <a:spLocks noChangeArrowheads="1"/>
          </p:cNvSpPr>
          <p:nvPr/>
        </p:nvSpPr>
        <p:spPr bwMode="auto">
          <a:xfrm>
            <a:off x="2176463" y="30337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2' </a:t>
            </a:r>
          </a:p>
        </p:txBody>
      </p:sp>
      <p:sp>
        <p:nvSpPr>
          <p:cNvPr id="183" name="Text Box 183"/>
          <p:cNvSpPr txBox="1">
            <a:spLocks noChangeArrowheads="1"/>
          </p:cNvSpPr>
          <p:nvPr/>
        </p:nvSpPr>
        <p:spPr bwMode="auto">
          <a:xfrm>
            <a:off x="6691313" y="29956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2"</a:t>
            </a:r>
          </a:p>
        </p:txBody>
      </p:sp>
      <p:sp>
        <p:nvSpPr>
          <p:cNvPr id="184" name="Text Box 184"/>
          <p:cNvSpPr txBox="1">
            <a:spLocks noChangeArrowheads="1"/>
          </p:cNvSpPr>
          <p:nvPr/>
        </p:nvSpPr>
        <p:spPr bwMode="auto">
          <a:xfrm>
            <a:off x="2309813" y="47736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2</a:t>
            </a:r>
          </a:p>
        </p:txBody>
      </p:sp>
      <p:grpSp>
        <p:nvGrpSpPr>
          <p:cNvPr id="185" name="Group 185"/>
          <p:cNvGrpSpPr>
            <a:grpSpLocks/>
          </p:cNvGrpSpPr>
          <p:nvPr/>
        </p:nvGrpSpPr>
        <p:grpSpPr bwMode="auto">
          <a:xfrm>
            <a:off x="3295650" y="4478338"/>
            <a:ext cx="457200" cy="1181100"/>
            <a:chOff x="1116" y="2989"/>
            <a:chExt cx="288" cy="744"/>
          </a:xfrm>
        </p:grpSpPr>
        <p:sp>
          <p:nvSpPr>
            <p:cNvPr id="186" name="Freeform 186"/>
            <p:cNvSpPr>
              <a:spLocks noChangeArrowheads="1"/>
            </p:cNvSpPr>
            <p:nvPr/>
          </p:nvSpPr>
          <p:spPr bwMode="auto">
            <a:xfrm>
              <a:off x="1122" y="3667"/>
              <a:ext cx="64" cy="66"/>
            </a:xfrm>
            <a:custGeom>
              <a:avLst/>
              <a:gdLst>
                <a:gd name="T0" fmla="*/ 321 w 322"/>
                <a:gd name="T1" fmla="*/ 160 h 321"/>
                <a:gd name="T2" fmla="*/ 274 w 322"/>
                <a:gd name="T3" fmla="*/ 47 h 321"/>
                <a:gd name="T4" fmla="*/ 161 w 322"/>
                <a:gd name="T5" fmla="*/ 0 h 321"/>
                <a:gd name="T6" fmla="*/ 48 w 322"/>
                <a:gd name="T7" fmla="*/ 47 h 321"/>
                <a:gd name="T8" fmla="*/ 0 w 322"/>
                <a:gd name="T9" fmla="*/ 160 h 321"/>
                <a:gd name="T10" fmla="*/ 48 w 322"/>
                <a:gd name="T11" fmla="*/ 274 h 321"/>
                <a:gd name="T12" fmla="*/ 161 w 322"/>
                <a:gd name="T13" fmla="*/ 321 h 321"/>
                <a:gd name="T14" fmla="*/ 274 w 322"/>
                <a:gd name="T15" fmla="*/ 274 h 321"/>
                <a:gd name="T16" fmla="*/ 321 w 322"/>
                <a:gd name="T17" fmla="*/ 160 h 321"/>
                <a:gd name="T18" fmla="*/ 322 w 322"/>
                <a:gd name="T19"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1">
                  <a:moveTo>
                    <a:pt x="321" y="160"/>
                  </a:moveTo>
                  <a:lnTo>
                    <a:pt x="274" y="47"/>
                  </a:lnTo>
                  <a:lnTo>
                    <a:pt x="161" y="0"/>
                  </a:lnTo>
                  <a:lnTo>
                    <a:pt x="48" y="47"/>
                  </a:lnTo>
                  <a:lnTo>
                    <a:pt x="0" y="160"/>
                  </a:lnTo>
                  <a:lnTo>
                    <a:pt x="48" y="274"/>
                  </a:lnTo>
                  <a:lnTo>
                    <a:pt x="161" y="321"/>
                  </a:lnTo>
                  <a:lnTo>
                    <a:pt x="274" y="274"/>
                  </a:lnTo>
                  <a:lnTo>
                    <a:pt x="321" y="160"/>
                  </a:lnTo>
                  <a:lnTo>
                    <a:pt x="322" y="16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7" name="Freeform 187"/>
            <p:cNvSpPr>
              <a:spLocks noChangeArrowheads="1"/>
            </p:cNvSpPr>
            <p:nvPr/>
          </p:nvSpPr>
          <p:spPr bwMode="auto">
            <a:xfrm>
              <a:off x="1122" y="2989"/>
              <a:ext cx="64" cy="64"/>
            </a:xfrm>
            <a:custGeom>
              <a:avLst/>
              <a:gdLst>
                <a:gd name="T0" fmla="*/ 321 w 322"/>
                <a:gd name="T1" fmla="*/ 161 h 322"/>
                <a:gd name="T2" fmla="*/ 274 w 322"/>
                <a:gd name="T3" fmla="*/ 47 h 322"/>
                <a:gd name="T4" fmla="*/ 161 w 322"/>
                <a:gd name="T5" fmla="*/ 0 h 322"/>
                <a:gd name="T6" fmla="*/ 48 w 322"/>
                <a:gd name="T7" fmla="*/ 47 h 322"/>
                <a:gd name="T8" fmla="*/ 0 w 322"/>
                <a:gd name="T9" fmla="*/ 161 h 322"/>
                <a:gd name="T10" fmla="*/ 48 w 322"/>
                <a:gd name="T11" fmla="*/ 275 h 322"/>
                <a:gd name="T12" fmla="*/ 161 w 322"/>
                <a:gd name="T13" fmla="*/ 322 h 322"/>
                <a:gd name="T14" fmla="*/ 274 w 322"/>
                <a:gd name="T15" fmla="*/ 275 h 322"/>
                <a:gd name="T16" fmla="*/ 321 w 322"/>
                <a:gd name="T17" fmla="*/ 161 h 322"/>
                <a:gd name="T18" fmla="*/ 322 w 322"/>
                <a:gd name="T1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1"/>
                  </a:moveTo>
                  <a:lnTo>
                    <a:pt x="274" y="47"/>
                  </a:lnTo>
                  <a:lnTo>
                    <a:pt x="161" y="0"/>
                  </a:lnTo>
                  <a:lnTo>
                    <a:pt x="48" y="47"/>
                  </a:lnTo>
                  <a:lnTo>
                    <a:pt x="0" y="161"/>
                  </a:lnTo>
                  <a:lnTo>
                    <a:pt x="48" y="275"/>
                  </a:lnTo>
                  <a:lnTo>
                    <a:pt x="161" y="322"/>
                  </a:lnTo>
                  <a:lnTo>
                    <a:pt x="274" y="275"/>
                  </a:lnTo>
                  <a:lnTo>
                    <a:pt x="321" y="161"/>
                  </a:lnTo>
                  <a:lnTo>
                    <a:pt x="322"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8" name="Text Box 188"/>
            <p:cNvSpPr txBox="1">
              <a:spLocks noChangeArrowheads="1"/>
            </p:cNvSpPr>
            <p:nvPr/>
          </p:nvSpPr>
          <p:spPr bwMode="auto">
            <a:xfrm>
              <a:off x="1116" y="3500"/>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4</a:t>
              </a:r>
            </a:p>
          </p:txBody>
        </p:sp>
      </p:grpSp>
      <p:grpSp>
        <p:nvGrpSpPr>
          <p:cNvPr id="189" name="Group 189"/>
          <p:cNvGrpSpPr>
            <a:grpSpLocks/>
          </p:cNvGrpSpPr>
          <p:nvPr/>
        </p:nvGrpSpPr>
        <p:grpSpPr bwMode="auto">
          <a:xfrm>
            <a:off x="2533650" y="4478339"/>
            <a:ext cx="457200" cy="1311275"/>
            <a:chOff x="636" y="2989"/>
            <a:chExt cx="288" cy="826"/>
          </a:xfrm>
        </p:grpSpPr>
        <p:sp>
          <p:nvSpPr>
            <p:cNvPr id="190" name="Freeform 190"/>
            <p:cNvSpPr>
              <a:spLocks noChangeArrowheads="1"/>
            </p:cNvSpPr>
            <p:nvPr/>
          </p:nvSpPr>
          <p:spPr bwMode="auto">
            <a:xfrm>
              <a:off x="801" y="3667"/>
              <a:ext cx="63" cy="64"/>
            </a:xfrm>
            <a:custGeom>
              <a:avLst/>
              <a:gdLst>
                <a:gd name="T0" fmla="*/ 322 w 323"/>
                <a:gd name="T1" fmla="*/ 161 h 321"/>
                <a:gd name="T2" fmla="*/ 275 w 323"/>
                <a:gd name="T3" fmla="*/ 47 h 321"/>
                <a:gd name="T4" fmla="*/ 162 w 323"/>
                <a:gd name="T5" fmla="*/ 0 h 321"/>
                <a:gd name="T6" fmla="*/ 47 w 323"/>
                <a:gd name="T7" fmla="*/ 47 h 321"/>
                <a:gd name="T8" fmla="*/ 0 w 323"/>
                <a:gd name="T9" fmla="*/ 161 h 321"/>
                <a:gd name="T10" fmla="*/ 47 w 323"/>
                <a:gd name="T11" fmla="*/ 274 h 321"/>
                <a:gd name="T12" fmla="*/ 162 w 323"/>
                <a:gd name="T13" fmla="*/ 321 h 321"/>
                <a:gd name="T14" fmla="*/ 275 w 323"/>
                <a:gd name="T15" fmla="*/ 274 h 321"/>
                <a:gd name="T16" fmla="*/ 322 w 323"/>
                <a:gd name="T17" fmla="*/ 161 h 321"/>
                <a:gd name="T18" fmla="*/ 323 w 323"/>
                <a:gd name="T19"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321">
                  <a:moveTo>
                    <a:pt x="322" y="161"/>
                  </a:moveTo>
                  <a:lnTo>
                    <a:pt x="275" y="47"/>
                  </a:lnTo>
                  <a:lnTo>
                    <a:pt x="162" y="0"/>
                  </a:lnTo>
                  <a:lnTo>
                    <a:pt x="47" y="47"/>
                  </a:lnTo>
                  <a:lnTo>
                    <a:pt x="0" y="161"/>
                  </a:lnTo>
                  <a:lnTo>
                    <a:pt x="47" y="274"/>
                  </a:lnTo>
                  <a:lnTo>
                    <a:pt x="162" y="321"/>
                  </a:lnTo>
                  <a:lnTo>
                    <a:pt x="275" y="274"/>
                  </a:lnTo>
                  <a:lnTo>
                    <a:pt x="322" y="161"/>
                  </a:lnTo>
                  <a:lnTo>
                    <a:pt x="323"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1" name="Freeform 191"/>
            <p:cNvSpPr>
              <a:spLocks noChangeArrowheads="1"/>
            </p:cNvSpPr>
            <p:nvPr/>
          </p:nvSpPr>
          <p:spPr bwMode="auto">
            <a:xfrm>
              <a:off x="801" y="2989"/>
              <a:ext cx="63" cy="66"/>
            </a:xfrm>
            <a:custGeom>
              <a:avLst/>
              <a:gdLst>
                <a:gd name="T0" fmla="*/ 322 w 323"/>
                <a:gd name="T1" fmla="*/ 161 h 323"/>
                <a:gd name="T2" fmla="*/ 275 w 323"/>
                <a:gd name="T3" fmla="*/ 48 h 323"/>
                <a:gd name="T4" fmla="*/ 162 w 323"/>
                <a:gd name="T5" fmla="*/ 0 h 323"/>
                <a:gd name="T6" fmla="*/ 47 w 323"/>
                <a:gd name="T7" fmla="*/ 48 h 323"/>
                <a:gd name="T8" fmla="*/ 0 w 323"/>
                <a:gd name="T9" fmla="*/ 161 h 323"/>
                <a:gd name="T10" fmla="*/ 47 w 323"/>
                <a:gd name="T11" fmla="*/ 275 h 323"/>
                <a:gd name="T12" fmla="*/ 162 w 323"/>
                <a:gd name="T13" fmla="*/ 323 h 323"/>
                <a:gd name="T14" fmla="*/ 275 w 323"/>
                <a:gd name="T15" fmla="*/ 275 h 323"/>
                <a:gd name="T16" fmla="*/ 322 w 323"/>
                <a:gd name="T17" fmla="*/ 161 h 323"/>
                <a:gd name="T18" fmla="*/ 323 w 323"/>
                <a:gd name="T19" fmla="*/ 1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323">
                  <a:moveTo>
                    <a:pt x="322" y="161"/>
                  </a:moveTo>
                  <a:lnTo>
                    <a:pt x="275" y="48"/>
                  </a:lnTo>
                  <a:lnTo>
                    <a:pt x="162" y="0"/>
                  </a:lnTo>
                  <a:lnTo>
                    <a:pt x="47" y="48"/>
                  </a:lnTo>
                  <a:lnTo>
                    <a:pt x="0" y="161"/>
                  </a:lnTo>
                  <a:lnTo>
                    <a:pt x="47" y="275"/>
                  </a:lnTo>
                  <a:lnTo>
                    <a:pt x="162" y="323"/>
                  </a:lnTo>
                  <a:lnTo>
                    <a:pt x="275" y="275"/>
                  </a:lnTo>
                  <a:lnTo>
                    <a:pt x="322" y="161"/>
                  </a:lnTo>
                  <a:lnTo>
                    <a:pt x="323"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2" name="Text Box 192"/>
            <p:cNvSpPr txBox="1">
              <a:spLocks noChangeArrowheads="1"/>
            </p:cNvSpPr>
            <p:nvPr/>
          </p:nvSpPr>
          <p:spPr bwMode="auto">
            <a:xfrm>
              <a:off x="636" y="3584"/>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5</a:t>
              </a:r>
            </a:p>
          </p:txBody>
        </p:sp>
      </p:grpSp>
      <p:grpSp>
        <p:nvGrpSpPr>
          <p:cNvPr id="193" name="Group 193"/>
          <p:cNvGrpSpPr>
            <a:grpSpLocks/>
          </p:cNvGrpSpPr>
          <p:nvPr/>
        </p:nvGrpSpPr>
        <p:grpSpPr bwMode="auto">
          <a:xfrm>
            <a:off x="3111500" y="2343151"/>
            <a:ext cx="457200" cy="3363913"/>
            <a:chOff x="1000" y="1644"/>
            <a:chExt cx="288" cy="2119"/>
          </a:xfrm>
        </p:grpSpPr>
        <p:sp>
          <p:nvSpPr>
            <p:cNvPr id="194" name="Freeform 194"/>
            <p:cNvSpPr>
              <a:spLocks noChangeArrowheads="1"/>
            </p:cNvSpPr>
            <p:nvPr/>
          </p:nvSpPr>
          <p:spPr bwMode="auto">
            <a:xfrm>
              <a:off x="1044" y="1703"/>
              <a:ext cx="1" cy="2060"/>
            </a:xfrm>
            <a:custGeom>
              <a:avLst/>
              <a:gdLst>
                <a:gd name="T0" fmla="*/ 0 w 1"/>
                <a:gd name="T1" fmla="*/ 0 h 10312"/>
                <a:gd name="T2" fmla="*/ 0 w 1"/>
                <a:gd name="T3" fmla="*/ 10312 h 10312"/>
                <a:gd name="T4" fmla="*/ 1 w 1"/>
                <a:gd name="T5" fmla="*/ 10312 h 10312"/>
              </a:gdLst>
              <a:ahLst/>
              <a:cxnLst>
                <a:cxn ang="0">
                  <a:pos x="T0" y="T1"/>
                </a:cxn>
                <a:cxn ang="0">
                  <a:pos x="T2" y="T3"/>
                </a:cxn>
                <a:cxn ang="0">
                  <a:pos x="T4" y="T5"/>
                </a:cxn>
              </a:cxnLst>
              <a:rect l="0" t="0" r="r" b="b"/>
              <a:pathLst>
                <a:path w="1" h="10312">
                  <a:moveTo>
                    <a:pt x="0" y="0"/>
                  </a:moveTo>
                  <a:lnTo>
                    <a:pt x="0" y="10312"/>
                  </a:lnTo>
                  <a:lnTo>
                    <a:pt x="1" y="10312"/>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5" name="Text Box 195"/>
            <p:cNvSpPr txBox="1">
              <a:spLocks noChangeArrowheads="1"/>
            </p:cNvSpPr>
            <p:nvPr/>
          </p:nvSpPr>
          <p:spPr bwMode="auto">
            <a:xfrm>
              <a:off x="1000" y="1644"/>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3' </a:t>
              </a:r>
            </a:p>
          </p:txBody>
        </p:sp>
        <p:sp>
          <p:nvSpPr>
            <p:cNvPr id="196" name="Freeform 196"/>
            <p:cNvSpPr>
              <a:spLocks noChangeArrowheads="1"/>
            </p:cNvSpPr>
            <p:nvPr/>
          </p:nvSpPr>
          <p:spPr bwMode="auto">
            <a:xfrm>
              <a:off x="1012" y="1671"/>
              <a:ext cx="63" cy="64"/>
            </a:xfrm>
            <a:custGeom>
              <a:avLst/>
              <a:gdLst>
                <a:gd name="T0" fmla="*/ 321 w 322"/>
                <a:gd name="T1" fmla="*/ 161 h 322"/>
                <a:gd name="T2" fmla="*/ 274 w 322"/>
                <a:gd name="T3" fmla="*/ 47 h 322"/>
                <a:gd name="T4" fmla="*/ 161 w 322"/>
                <a:gd name="T5" fmla="*/ 0 h 322"/>
                <a:gd name="T6" fmla="*/ 47 w 322"/>
                <a:gd name="T7" fmla="*/ 47 h 322"/>
                <a:gd name="T8" fmla="*/ 0 w 322"/>
                <a:gd name="T9" fmla="*/ 161 h 322"/>
                <a:gd name="T10" fmla="*/ 47 w 322"/>
                <a:gd name="T11" fmla="*/ 275 h 322"/>
                <a:gd name="T12" fmla="*/ 161 w 322"/>
                <a:gd name="T13" fmla="*/ 322 h 322"/>
                <a:gd name="T14" fmla="*/ 274 w 322"/>
                <a:gd name="T15" fmla="*/ 275 h 322"/>
                <a:gd name="T16" fmla="*/ 321 w 322"/>
                <a:gd name="T17" fmla="*/ 161 h 322"/>
                <a:gd name="T18" fmla="*/ 322 w 322"/>
                <a:gd name="T1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1"/>
                  </a:moveTo>
                  <a:lnTo>
                    <a:pt x="274" y="47"/>
                  </a:lnTo>
                  <a:lnTo>
                    <a:pt x="161" y="0"/>
                  </a:lnTo>
                  <a:lnTo>
                    <a:pt x="47" y="47"/>
                  </a:lnTo>
                  <a:lnTo>
                    <a:pt x="0" y="161"/>
                  </a:lnTo>
                  <a:lnTo>
                    <a:pt x="47" y="275"/>
                  </a:lnTo>
                  <a:lnTo>
                    <a:pt x="161" y="322"/>
                  </a:lnTo>
                  <a:lnTo>
                    <a:pt x="274" y="275"/>
                  </a:lnTo>
                  <a:lnTo>
                    <a:pt x="321" y="161"/>
                  </a:lnTo>
                  <a:lnTo>
                    <a:pt x="322"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97" name="Group 197"/>
          <p:cNvGrpSpPr>
            <a:grpSpLocks/>
          </p:cNvGrpSpPr>
          <p:nvPr/>
        </p:nvGrpSpPr>
        <p:grpSpPr bwMode="auto">
          <a:xfrm>
            <a:off x="2984500" y="4383089"/>
            <a:ext cx="457200" cy="1654175"/>
            <a:chOff x="920" y="2929"/>
            <a:chExt cx="288" cy="1042"/>
          </a:xfrm>
        </p:grpSpPr>
        <p:sp>
          <p:nvSpPr>
            <p:cNvPr id="198" name="Freeform 198"/>
            <p:cNvSpPr>
              <a:spLocks noChangeArrowheads="1"/>
            </p:cNvSpPr>
            <p:nvPr/>
          </p:nvSpPr>
          <p:spPr bwMode="auto">
            <a:xfrm>
              <a:off x="1010" y="2929"/>
              <a:ext cx="64" cy="64"/>
            </a:xfrm>
            <a:custGeom>
              <a:avLst/>
              <a:gdLst>
                <a:gd name="T0" fmla="*/ 321 w 322"/>
                <a:gd name="T1" fmla="*/ 161 h 321"/>
                <a:gd name="T2" fmla="*/ 274 w 322"/>
                <a:gd name="T3" fmla="*/ 47 h 321"/>
                <a:gd name="T4" fmla="*/ 160 w 322"/>
                <a:gd name="T5" fmla="*/ 0 h 321"/>
                <a:gd name="T6" fmla="*/ 47 w 322"/>
                <a:gd name="T7" fmla="*/ 47 h 321"/>
                <a:gd name="T8" fmla="*/ 0 w 322"/>
                <a:gd name="T9" fmla="*/ 161 h 321"/>
                <a:gd name="T10" fmla="*/ 47 w 322"/>
                <a:gd name="T11" fmla="*/ 274 h 321"/>
                <a:gd name="T12" fmla="*/ 160 w 322"/>
                <a:gd name="T13" fmla="*/ 321 h 321"/>
                <a:gd name="T14" fmla="*/ 274 w 322"/>
                <a:gd name="T15" fmla="*/ 274 h 321"/>
                <a:gd name="T16" fmla="*/ 321 w 322"/>
                <a:gd name="T17" fmla="*/ 161 h 321"/>
                <a:gd name="T18" fmla="*/ 322 w 322"/>
                <a:gd name="T19"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1">
                  <a:moveTo>
                    <a:pt x="321" y="161"/>
                  </a:moveTo>
                  <a:lnTo>
                    <a:pt x="274" y="47"/>
                  </a:lnTo>
                  <a:lnTo>
                    <a:pt x="160" y="0"/>
                  </a:lnTo>
                  <a:lnTo>
                    <a:pt x="47" y="47"/>
                  </a:lnTo>
                  <a:lnTo>
                    <a:pt x="0" y="161"/>
                  </a:lnTo>
                  <a:lnTo>
                    <a:pt x="47" y="274"/>
                  </a:lnTo>
                  <a:lnTo>
                    <a:pt x="160" y="321"/>
                  </a:lnTo>
                  <a:lnTo>
                    <a:pt x="274" y="274"/>
                  </a:lnTo>
                  <a:lnTo>
                    <a:pt x="321" y="161"/>
                  </a:lnTo>
                  <a:lnTo>
                    <a:pt x="322" y="161"/>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9" name="Freeform 199"/>
            <p:cNvSpPr>
              <a:spLocks noChangeArrowheads="1"/>
            </p:cNvSpPr>
            <p:nvPr/>
          </p:nvSpPr>
          <p:spPr bwMode="auto">
            <a:xfrm>
              <a:off x="1012" y="3729"/>
              <a:ext cx="63" cy="66"/>
            </a:xfrm>
            <a:custGeom>
              <a:avLst/>
              <a:gdLst>
                <a:gd name="T0" fmla="*/ 321 w 322"/>
                <a:gd name="T1" fmla="*/ 162 h 322"/>
                <a:gd name="T2" fmla="*/ 274 w 322"/>
                <a:gd name="T3" fmla="*/ 47 h 322"/>
                <a:gd name="T4" fmla="*/ 161 w 322"/>
                <a:gd name="T5" fmla="*/ 0 h 322"/>
                <a:gd name="T6" fmla="*/ 47 w 322"/>
                <a:gd name="T7" fmla="*/ 47 h 322"/>
                <a:gd name="T8" fmla="*/ 0 w 322"/>
                <a:gd name="T9" fmla="*/ 162 h 322"/>
                <a:gd name="T10" fmla="*/ 47 w 322"/>
                <a:gd name="T11" fmla="*/ 275 h 322"/>
                <a:gd name="T12" fmla="*/ 161 w 322"/>
                <a:gd name="T13" fmla="*/ 322 h 322"/>
                <a:gd name="T14" fmla="*/ 274 w 322"/>
                <a:gd name="T15" fmla="*/ 275 h 322"/>
                <a:gd name="T16" fmla="*/ 321 w 322"/>
                <a:gd name="T17" fmla="*/ 162 h 322"/>
                <a:gd name="T18" fmla="*/ 322 w 322"/>
                <a:gd name="T19" fmla="*/ 16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321" y="162"/>
                  </a:moveTo>
                  <a:lnTo>
                    <a:pt x="274" y="47"/>
                  </a:lnTo>
                  <a:lnTo>
                    <a:pt x="161" y="0"/>
                  </a:lnTo>
                  <a:lnTo>
                    <a:pt x="47" y="47"/>
                  </a:lnTo>
                  <a:lnTo>
                    <a:pt x="0" y="162"/>
                  </a:lnTo>
                  <a:lnTo>
                    <a:pt x="47" y="275"/>
                  </a:lnTo>
                  <a:lnTo>
                    <a:pt x="161" y="322"/>
                  </a:lnTo>
                  <a:lnTo>
                    <a:pt x="274" y="275"/>
                  </a:lnTo>
                  <a:lnTo>
                    <a:pt x="321" y="162"/>
                  </a:lnTo>
                  <a:lnTo>
                    <a:pt x="322" y="162"/>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0" name="Text Box 200"/>
            <p:cNvSpPr txBox="1">
              <a:spLocks noChangeArrowheads="1"/>
            </p:cNvSpPr>
            <p:nvPr/>
          </p:nvSpPr>
          <p:spPr bwMode="auto">
            <a:xfrm>
              <a:off x="920" y="3740"/>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3</a:t>
              </a:r>
            </a:p>
          </p:txBody>
        </p:sp>
      </p:grpSp>
      <p:grpSp>
        <p:nvGrpSpPr>
          <p:cNvPr id="201" name="Group 201"/>
          <p:cNvGrpSpPr>
            <a:grpSpLocks/>
          </p:cNvGrpSpPr>
          <p:nvPr/>
        </p:nvGrpSpPr>
        <p:grpSpPr bwMode="auto">
          <a:xfrm>
            <a:off x="2743200" y="2711451"/>
            <a:ext cx="457200" cy="2894013"/>
            <a:chOff x="768" y="1876"/>
            <a:chExt cx="288" cy="1823"/>
          </a:xfrm>
        </p:grpSpPr>
        <p:sp>
          <p:nvSpPr>
            <p:cNvPr id="202" name="Freeform 202"/>
            <p:cNvSpPr>
              <a:spLocks noChangeArrowheads="1"/>
            </p:cNvSpPr>
            <p:nvPr/>
          </p:nvSpPr>
          <p:spPr bwMode="auto">
            <a:xfrm>
              <a:off x="833" y="1919"/>
              <a:ext cx="1" cy="1780"/>
            </a:xfrm>
            <a:custGeom>
              <a:avLst/>
              <a:gdLst>
                <a:gd name="T0" fmla="*/ 0 w 1"/>
                <a:gd name="T1" fmla="*/ 0 h 8907"/>
                <a:gd name="T2" fmla="*/ 0 w 1"/>
                <a:gd name="T3" fmla="*/ 8907 h 8907"/>
                <a:gd name="T4" fmla="*/ 1 w 1"/>
                <a:gd name="T5" fmla="*/ 8907 h 8907"/>
              </a:gdLst>
              <a:ahLst/>
              <a:cxnLst>
                <a:cxn ang="0">
                  <a:pos x="T0" y="T1"/>
                </a:cxn>
                <a:cxn ang="0">
                  <a:pos x="T2" y="T3"/>
                </a:cxn>
                <a:cxn ang="0">
                  <a:pos x="T4" y="T5"/>
                </a:cxn>
              </a:cxnLst>
              <a:rect l="0" t="0" r="r" b="b"/>
              <a:pathLst>
                <a:path w="1" h="8907">
                  <a:moveTo>
                    <a:pt x="0" y="0"/>
                  </a:moveTo>
                  <a:lnTo>
                    <a:pt x="0" y="8907"/>
                  </a:lnTo>
                  <a:lnTo>
                    <a:pt x="1" y="8907"/>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3" name="Freeform 203"/>
            <p:cNvSpPr>
              <a:spLocks noChangeArrowheads="1"/>
            </p:cNvSpPr>
            <p:nvPr/>
          </p:nvSpPr>
          <p:spPr bwMode="auto">
            <a:xfrm>
              <a:off x="802" y="1885"/>
              <a:ext cx="66" cy="64"/>
            </a:xfrm>
            <a:custGeom>
              <a:avLst/>
              <a:gdLst>
                <a:gd name="T0" fmla="*/ 322 w 323"/>
                <a:gd name="T1" fmla="*/ 160 h 322"/>
                <a:gd name="T2" fmla="*/ 274 w 323"/>
                <a:gd name="T3" fmla="*/ 47 h 322"/>
                <a:gd name="T4" fmla="*/ 161 w 323"/>
                <a:gd name="T5" fmla="*/ 0 h 322"/>
                <a:gd name="T6" fmla="*/ 47 w 323"/>
                <a:gd name="T7" fmla="*/ 47 h 322"/>
                <a:gd name="T8" fmla="*/ 0 w 323"/>
                <a:gd name="T9" fmla="*/ 160 h 322"/>
                <a:gd name="T10" fmla="*/ 47 w 323"/>
                <a:gd name="T11" fmla="*/ 275 h 322"/>
                <a:gd name="T12" fmla="*/ 161 w 323"/>
                <a:gd name="T13" fmla="*/ 322 h 322"/>
                <a:gd name="T14" fmla="*/ 274 w 323"/>
                <a:gd name="T15" fmla="*/ 275 h 322"/>
                <a:gd name="T16" fmla="*/ 322 w 323"/>
                <a:gd name="T17" fmla="*/ 160 h 322"/>
                <a:gd name="T18" fmla="*/ 323 w 323"/>
                <a:gd name="T19" fmla="*/ 16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322">
                  <a:moveTo>
                    <a:pt x="322" y="160"/>
                  </a:moveTo>
                  <a:lnTo>
                    <a:pt x="274" y="47"/>
                  </a:lnTo>
                  <a:lnTo>
                    <a:pt x="161" y="0"/>
                  </a:lnTo>
                  <a:lnTo>
                    <a:pt x="47" y="47"/>
                  </a:lnTo>
                  <a:lnTo>
                    <a:pt x="0" y="160"/>
                  </a:lnTo>
                  <a:lnTo>
                    <a:pt x="47" y="275"/>
                  </a:lnTo>
                  <a:lnTo>
                    <a:pt x="161" y="322"/>
                  </a:lnTo>
                  <a:lnTo>
                    <a:pt x="274" y="275"/>
                  </a:lnTo>
                  <a:lnTo>
                    <a:pt x="322" y="160"/>
                  </a:lnTo>
                  <a:lnTo>
                    <a:pt x="323" y="160"/>
                  </a:lnTo>
                </a:path>
              </a:pathLst>
            </a:custGeom>
            <a:solidFill>
              <a:schemeClr val="bg1"/>
            </a:solidFill>
            <a:ln w="12700">
              <a:solidFill>
                <a:srgbClr val="FF0000"/>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4" name="Text Box 204"/>
            <p:cNvSpPr txBox="1">
              <a:spLocks noChangeArrowheads="1"/>
            </p:cNvSpPr>
            <p:nvPr/>
          </p:nvSpPr>
          <p:spPr bwMode="auto">
            <a:xfrm>
              <a:off x="768" y="1876"/>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0" i="1">
                  <a:latin typeface="ISOCP" panose="00000400000000000000" pitchFamily="2" charset="0"/>
                </a:rPr>
                <a:t>5' </a:t>
              </a:r>
            </a:p>
          </p:txBody>
        </p:sp>
      </p:grpSp>
      <p:sp>
        <p:nvSpPr>
          <p:cNvPr id="205" name="Rectangle 205"/>
          <p:cNvSpPr txBox="1">
            <a:spLocks noChangeArrowheads="1"/>
          </p:cNvSpPr>
          <p:nvPr/>
        </p:nvSpPr>
        <p:spPr>
          <a:xfrm>
            <a:off x="755234" y="285044"/>
            <a:ext cx="9081332" cy="480131"/>
          </a:xfrm>
          <a:prstGeom prst="rect">
            <a:avLst/>
          </a:prstGeo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a:solidFill>
                  <a:srgbClr val="0066CC"/>
                </a:solidFill>
                <a:latin typeface="华文细黑" panose="02010600040101010101" pitchFamily="2" charset="-122"/>
                <a:ea typeface="华文细黑" panose="02010600040101010101" pitchFamily="2" charset="-122"/>
                <a:cs typeface="+mn-cs"/>
              </a:rPr>
              <a:t>例</a:t>
            </a:r>
            <a:r>
              <a:rPr lang="en-US" altLang="zh-CN" sz="2800" b="1">
                <a:solidFill>
                  <a:srgbClr val="0066CC"/>
                </a:solidFill>
                <a:latin typeface="华文细黑" panose="02010600040101010101" pitchFamily="2" charset="-122"/>
                <a:ea typeface="华文细黑" panose="02010600040101010101" pitchFamily="2" charset="-122"/>
                <a:cs typeface="+mn-cs"/>
              </a:rPr>
              <a:t>:  </a:t>
            </a:r>
            <a:r>
              <a:rPr lang="zh-CN" altLang="en-US" sz="2800" b="1">
                <a:solidFill>
                  <a:srgbClr val="0066CC"/>
                </a:solidFill>
                <a:latin typeface="华文细黑" panose="02010600040101010101" pitchFamily="2" charset="-122"/>
                <a:ea typeface="华文细黑" panose="02010600040101010101" pitchFamily="2" charset="-122"/>
                <a:cs typeface="+mn-cs"/>
              </a:rPr>
              <a:t>完成圆柱与圆锥正交相贯时的正面投影和水平投影。</a:t>
            </a:r>
            <a:endParaRPr lang="zh-CN" altLang="en-US" sz="2800" b="1" dirty="0">
              <a:solidFill>
                <a:srgbClr val="0066CC"/>
              </a:solidFill>
              <a:latin typeface="华文细黑" panose="02010600040101010101" pitchFamily="2" charset="-122"/>
              <a:ea typeface="华文细黑" panose="02010600040101010101" pitchFamily="2" charset="-122"/>
              <a:cs typeface="+mn-cs"/>
            </a:endParaRPr>
          </a:p>
        </p:txBody>
      </p:sp>
      <p:pic>
        <p:nvPicPr>
          <p:cNvPr id="206" name="Picture 20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86700" y="4705350"/>
            <a:ext cx="24574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207"/>
          <p:cNvSpPr>
            <a:spLocks noChangeArrowheads="1"/>
          </p:cNvSpPr>
          <p:nvPr/>
        </p:nvSpPr>
        <p:spPr bwMode="auto">
          <a:xfrm>
            <a:off x="7010400" y="3279776"/>
            <a:ext cx="3505200" cy="2220913"/>
          </a:xfrm>
          <a:custGeom>
            <a:avLst/>
            <a:gdLst>
              <a:gd name="T0" fmla="*/ 0 w 2208"/>
              <a:gd name="T1" fmla="*/ 823 h 1399"/>
              <a:gd name="T2" fmla="*/ 1280 w 2208"/>
              <a:gd name="T3" fmla="*/ 0 h 1399"/>
              <a:gd name="T4" fmla="*/ 2208 w 2208"/>
              <a:gd name="T5" fmla="*/ 598 h 1399"/>
              <a:gd name="T6" fmla="*/ 887 w 2208"/>
              <a:gd name="T7" fmla="*/ 1399 h 1399"/>
              <a:gd name="T8" fmla="*/ 0 w 2208"/>
              <a:gd name="T9" fmla="*/ 823 h 1399"/>
            </a:gdLst>
            <a:ahLst/>
            <a:cxnLst>
              <a:cxn ang="0">
                <a:pos x="T0" y="T1"/>
              </a:cxn>
              <a:cxn ang="0">
                <a:pos x="T2" y="T3"/>
              </a:cxn>
              <a:cxn ang="0">
                <a:pos x="T4" y="T5"/>
              </a:cxn>
              <a:cxn ang="0">
                <a:pos x="T6" y="T7"/>
              </a:cxn>
              <a:cxn ang="0">
                <a:pos x="T8" y="T9"/>
              </a:cxn>
            </a:cxnLst>
            <a:rect l="0" t="0" r="r" b="b"/>
            <a:pathLst>
              <a:path w="2208" h="1399">
                <a:moveTo>
                  <a:pt x="0" y="823"/>
                </a:moveTo>
                <a:lnTo>
                  <a:pt x="1280" y="0"/>
                </a:lnTo>
                <a:lnTo>
                  <a:pt x="2208" y="598"/>
                </a:lnTo>
                <a:lnTo>
                  <a:pt x="887" y="1399"/>
                </a:lnTo>
                <a:lnTo>
                  <a:pt x="0" y="823"/>
                </a:lnTo>
                <a:close/>
              </a:path>
            </a:pathLst>
          </a:custGeom>
          <a:solidFill>
            <a:srgbClr val="0066FF">
              <a:alpha val="36862"/>
            </a:srgbClr>
          </a:solidFill>
          <a:ln w="9525">
            <a:solidFill>
              <a:schemeClr val="accent1"/>
            </a:solidFill>
            <a:round/>
            <a:headEnd/>
            <a:tailEnd/>
          </a:ln>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pic>
        <p:nvPicPr>
          <p:cNvPr id="208" name="Picture 20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0150" y="3213100"/>
            <a:ext cx="20193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AutoShape 209">
            <a:hlinkClick r:id="" action="ppaction://hlinkshowjump?jump=nextslide" highlightClick="1"/>
          </p:cNvPr>
          <p:cNvSpPr>
            <a:spLocks noChangeArrowheads="1"/>
          </p:cNvSpPr>
          <p:nvPr/>
        </p:nvSpPr>
        <p:spPr bwMode="auto">
          <a:xfrm>
            <a:off x="8986839" y="6381751"/>
            <a:ext cx="719137" cy="360363"/>
          </a:xfrm>
          <a:prstGeom prst="actionButtonForwardNext">
            <a:avLst/>
          </a:prstGeom>
          <a:gradFill rotWithShape="1">
            <a:gsLst>
              <a:gs pos="0">
                <a:srgbClr val="BBE0E3"/>
              </a:gs>
              <a:gs pos="50000">
                <a:srgbClr val="EEF7F8"/>
              </a:gs>
              <a:gs pos="100000">
                <a:srgbClr val="BBE0E3"/>
              </a:gs>
            </a:gsLst>
            <a:lin ang="5400000" scaled="1"/>
          </a:gradFill>
          <a:ln w="9525">
            <a:solidFill>
              <a:srgbClr val="000048"/>
            </a:solidFill>
            <a:miter lim="800000"/>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0" name="AutoShape 210">
            <a:hlinkClick r:id="" action="ppaction://hlinkshowjump?jump=previousslide" highlightClick="1"/>
          </p:cNvPr>
          <p:cNvSpPr>
            <a:spLocks noChangeArrowheads="1"/>
          </p:cNvSpPr>
          <p:nvPr/>
        </p:nvSpPr>
        <p:spPr bwMode="auto">
          <a:xfrm>
            <a:off x="8220075" y="6380163"/>
            <a:ext cx="719138" cy="360362"/>
          </a:xfrm>
          <a:prstGeom prst="actionButtonBackPrevious">
            <a:avLst/>
          </a:prstGeom>
          <a:gradFill rotWithShape="1">
            <a:gsLst>
              <a:gs pos="0">
                <a:srgbClr val="BBE0E3"/>
              </a:gs>
              <a:gs pos="50000">
                <a:srgbClr val="EEF7F8"/>
              </a:gs>
              <a:gs pos="100000">
                <a:srgbClr val="BBE0E3"/>
              </a:gs>
            </a:gsLst>
            <a:lin ang="5400000" scaled="1"/>
          </a:gradFill>
          <a:ln w="9525">
            <a:solidFill>
              <a:srgbClr val="000048"/>
            </a:solidFill>
            <a:miter lim="800000"/>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1" name="AutoShape 211">
            <a:hlinkClick r:id="rId4" action="ppaction://hlinksldjump" highlightClick="1"/>
          </p:cNvPr>
          <p:cNvSpPr>
            <a:spLocks noChangeArrowheads="1"/>
          </p:cNvSpPr>
          <p:nvPr/>
        </p:nvSpPr>
        <p:spPr bwMode="auto">
          <a:xfrm>
            <a:off x="9767889" y="6381751"/>
            <a:ext cx="719137" cy="360363"/>
          </a:xfrm>
          <a:prstGeom prst="actionButtonReturn">
            <a:avLst/>
          </a:prstGeom>
          <a:gradFill rotWithShape="1">
            <a:gsLst>
              <a:gs pos="0">
                <a:srgbClr val="BBE0E3"/>
              </a:gs>
              <a:gs pos="50000">
                <a:srgbClr val="EEF7F8"/>
              </a:gs>
              <a:gs pos="100000">
                <a:srgbClr val="BBE0E3"/>
              </a:gs>
            </a:gsLst>
            <a:lin ang="5400000" scaled="1"/>
          </a:gradFill>
          <a:ln w="9525">
            <a:solidFill>
              <a:srgbClr val="000048"/>
            </a:solidFill>
            <a:miter lim="800000"/>
            <a:headEnd/>
            <a:tailEnd/>
          </a:ln>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319585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p:cTn id="7" dur="1000" fill="hold"/>
                                        <p:tgtEl>
                                          <p:spTgt spid="175"/>
                                        </p:tgtEl>
                                        <p:attrNameLst>
                                          <p:attrName>ppt_w</p:attrName>
                                        </p:attrNameLst>
                                      </p:cBhvr>
                                      <p:tavLst>
                                        <p:tav tm="0" fmla="#ppt_w*sin(2.5*pi*$)">
                                          <p:val>
                                            <p:fltVal val="0"/>
                                          </p:val>
                                        </p:tav>
                                        <p:tav tm="100000">
                                          <p:val>
                                            <p:fltVal val="1"/>
                                          </p:val>
                                        </p:tav>
                                      </p:tavLst>
                                    </p:anim>
                                    <p:anim calcmode="lin" valueType="num">
                                      <p:cBhvr>
                                        <p:cTn id="8" dur="1000" fill="hold"/>
                                        <p:tgtEl>
                                          <p:spTgt spid="17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9" presetClass="entr" presetSubtype="10" fill="hold" nodeType="clickEffect">
                                  <p:stCondLst>
                                    <p:cond delay="0"/>
                                  </p:stCondLst>
                                  <p:childTnLst>
                                    <p:set>
                                      <p:cBhvr>
                                        <p:cTn id="16" dur="1" fill="hold">
                                          <p:stCondLst>
                                            <p:cond delay="0"/>
                                          </p:stCondLst>
                                        </p:cTn>
                                        <p:tgtEl>
                                          <p:spTgt spid="177"/>
                                        </p:tgtEl>
                                        <p:attrNameLst>
                                          <p:attrName>style.visibility</p:attrName>
                                        </p:attrNameLst>
                                      </p:cBhvr>
                                      <p:to>
                                        <p:strVal val="visible"/>
                                      </p:to>
                                    </p:set>
                                    <p:anim calcmode="lin" valueType="num">
                                      <p:cBhvr>
                                        <p:cTn id="17" dur="1000" fill="hold"/>
                                        <p:tgtEl>
                                          <p:spTgt spid="177"/>
                                        </p:tgtEl>
                                        <p:attrNameLst>
                                          <p:attrName>ppt_w</p:attrName>
                                        </p:attrNameLst>
                                      </p:cBhvr>
                                      <p:tavLst>
                                        <p:tav tm="0" fmla="#ppt_w*sin(2.5*pi*$)">
                                          <p:val>
                                            <p:fltVal val="0"/>
                                          </p:val>
                                        </p:tav>
                                        <p:tav tm="100000">
                                          <p:val>
                                            <p:fltVal val="1"/>
                                          </p:val>
                                        </p:tav>
                                      </p:tavLst>
                                    </p:anim>
                                    <p:anim calcmode="lin" valueType="num">
                                      <p:cBhvr>
                                        <p:cTn id="18" dur="1000" fill="hold"/>
                                        <p:tgtEl>
                                          <p:spTgt spid="17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box(out)">
                                      <p:cBhvr>
                                        <p:cTn id="23" dur="1000"/>
                                        <p:tgtEl>
                                          <p:spTgt spid="18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wipe(up)">
                                      <p:cBhvr>
                                        <p:cTn id="28" dur="1000"/>
                                        <p:tgtEl>
                                          <p:spTgt spid="173"/>
                                        </p:tgtEl>
                                      </p:cBhvr>
                                    </p:animEffect>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180"/>
                                        </p:tgtEl>
                                        <p:attrNameLst>
                                          <p:attrName>style.visibility</p:attrName>
                                        </p:attrNameLst>
                                      </p:cBhvr>
                                      <p:to>
                                        <p:strVal val="visible"/>
                                      </p:to>
                                    </p:set>
                                    <p:anim calcmode="lin" valueType="num">
                                      <p:cBhvr>
                                        <p:cTn id="33" dur="1000" fill="hold"/>
                                        <p:tgtEl>
                                          <p:spTgt spid="180"/>
                                        </p:tgtEl>
                                        <p:attrNameLst>
                                          <p:attrName>ppt_w</p:attrName>
                                        </p:attrNameLst>
                                      </p:cBhvr>
                                      <p:tavLst>
                                        <p:tav tm="0">
                                          <p:val>
                                            <p:fltVal val="0"/>
                                          </p:val>
                                        </p:tav>
                                        <p:tav tm="100000">
                                          <p:val>
                                            <p:strVal val="#ppt_w"/>
                                          </p:val>
                                        </p:tav>
                                      </p:tavLst>
                                    </p:anim>
                                    <p:anim calcmode="lin" valueType="num">
                                      <p:cBhvr>
                                        <p:cTn id="34" dur="1000" fill="hold"/>
                                        <p:tgtEl>
                                          <p:spTgt spid="180"/>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grpId="0" nodeType="clickEffect">
                                  <p:stCondLst>
                                    <p:cond delay="0"/>
                                  </p:stCondLst>
                                  <p:childTnLst>
                                    <p:set>
                                      <p:cBhvr>
                                        <p:cTn id="38" dur="1" fill="hold">
                                          <p:stCondLst>
                                            <p:cond delay="0"/>
                                          </p:stCondLst>
                                        </p:cTn>
                                        <p:tgtEl>
                                          <p:spTgt spid="171"/>
                                        </p:tgtEl>
                                        <p:attrNameLst>
                                          <p:attrName>style.visibility</p:attrName>
                                        </p:attrNameLst>
                                      </p:cBhvr>
                                      <p:to>
                                        <p:strVal val="visible"/>
                                      </p:to>
                                    </p:set>
                                    <p:animEffect transition="in" filter="box(out)">
                                      <p:cBhvr>
                                        <p:cTn id="39" dur="1000"/>
                                        <p:tgtEl>
                                          <p:spTgt spid="171"/>
                                        </p:tgtEl>
                                      </p:cBhvr>
                                    </p:animEffect>
                                  </p:childTnLst>
                                </p:cTn>
                              </p:par>
                            </p:childTnLst>
                          </p:cTn>
                        </p:par>
                      </p:childTnLst>
                    </p:cTn>
                  </p:par>
                  <p:par>
                    <p:cTn id="40" fill="hold">
                      <p:stCondLst>
                        <p:cond delay="indefinite"/>
                      </p:stCondLst>
                      <p:childTnLst>
                        <p:par>
                          <p:cTn id="41" fill="hold">
                            <p:stCondLst>
                              <p:cond delay="0"/>
                            </p:stCondLst>
                            <p:childTnLst>
                              <p:par>
                                <p:cTn id="42" presetID="19" presetClass="entr" presetSubtype="10" fill="hold" nodeType="clickEffect">
                                  <p:stCondLst>
                                    <p:cond delay="0"/>
                                  </p:stCondLst>
                                  <p:childTnLst>
                                    <p:set>
                                      <p:cBhvr>
                                        <p:cTn id="43" dur="1" fill="hold">
                                          <p:stCondLst>
                                            <p:cond delay="0"/>
                                          </p:stCondLst>
                                        </p:cTn>
                                        <p:tgtEl>
                                          <p:spTgt spid="176"/>
                                        </p:tgtEl>
                                        <p:attrNameLst>
                                          <p:attrName>style.visibility</p:attrName>
                                        </p:attrNameLst>
                                      </p:cBhvr>
                                      <p:to>
                                        <p:strVal val="visible"/>
                                      </p:to>
                                    </p:set>
                                    <p:anim calcmode="lin" valueType="num">
                                      <p:cBhvr>
                                        <p:cTn id="44" dur="1000" fill="hold"/>
                                        <p:tgtEl>
                                          <p:spTgt spid="176"/>
                                        </p:tgtEl>
                                        <p:attrNameLst>
                                          <p:attrName>ppt_w</p:attrName>
                                        </p:attrNameLst>
                                      </p:cBhvr>
                                      <p:tavLst>
                                        <p:tav tm="0" fmla="#ppt_w*sin(2.5*pi*$)">
                                          <p:val>
                                            <p:fltVal val="0"/>
                                          </p:val>
                                        </p:tav>
                                        <p:tav tm="100000">
                                          <p:val>
                                            <p:fltVal val="1"/>
                                          </p:val>
                                        </p:tav>
                                      </p:tavLst>
                                    </p:anim>
                                    <p:anim calcmode="lin" valueType="num">
                                      <p:cBhvr>
                                        <p:cTn id="45" dur="1000" fill="hold"/>
                                        <p:tgtEl>
                                          <p:spTgt spid="17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 presetClass="entr" presetSubtype="32" fill="hold" grpId="0" nodeType="clickEffect">
                                  <p:stCondLst>
                                    <p:cond delay="0"/>
                                  </p:stCondLst>
                                  <p:childTnLst>
                                    <p:set>
                                      <p:cBhvr>
                                        <p:cTn id="49" dur="1" fill="hold">
                                          <p:stCondLst>
                                            <p:cond delay="0"/>
                                          </p:stCondLst>
                                        </p:cTn>
                                        <p:tgtEl>
                                          <p:spTgt spid="182"/>
                                        </p:tgtEl>
                                        <p:attrNameLst>
                                          <p:attrName>style.visibility</p:attrName>
                                        </p:attrNameLst>
                                      </p:cBhvr>
                                      <p:to>
                                        <p:strVal val="visible"/>
                                      </p:to>
                                    </p:set>
                                    <p:animEffect transition="in" filter="box(out)">
                                      <p:cBhvr>
                                        <p:cTn id="50" dur="1000"/>
                                        <p:tgtEl>
                                          <p:spTgt spid="182"/>
                                        </p:tgtEl>
                                      </p:cBhvr>
                                    </p:animEffect>
                                  </p:childTnLst>
                                </p:cTn>
                              </p:par>
                            </p:childTnLst>
                          </p:cTn>
                        </p:par>
                      </p:childTnLst>
                    </p:cTn>
                  </p:par>
                  <p:par>
                    <p:cTn id="51" fill="hold">
                      <p:stCondLst>
                        <p:cond delay="indefinite"/>
                      </p:stCondLst>
                      <p:childTnLst>
                        <p:par>
                          <p:cTn id="52" fill="hold">
                            <p:stCondLst>
                              <p:cond delay="0"/>
                            </p:stCondLst>
                            <p:childTnLst>
                              <p:par>
                                <p:cTn id="53" presetID="19" presetClass="entr" presetSubtype="10" fill="hold" nodeType="clickEffect">
                                  <p:stCondLst>
                                    <p:cond delay="0"/>
                                  </p:stCondLst>
                                  <p:childTnLst>
                                    <p:set>
                                      <p:cBhvr>
                                        <p:cTn id="54" dur="1" fill="hold">
                                          <p:stCondLst>
                                            <p:cond delay="0"/>
                                          </p:stCondLst>
                                        </p:cTn>
                                        <p:tgtEl>
                                          <p:spTgt spid="178"/>
                                        </p:tgtEl>
                                        <p:attrNameLst>
                                          <p:attrName>style.visibility</p:attrName>
                                        </p:attrNameLst>
                                      </p:cBhvr>
                                      <p:to>
                                        <p:strVal val="visible"/>
                                      </p:to>
                                    </p:set>
                                    <p:anim calcmode="lin" valueType="num">
                                      <p:cBhvr>
                                        <p:cTn id="55" dur="1000" fill="hold"/>
                                        <p:tgtEl>
                                          <p:spTgt spid="178"/>
                                        </p:tgtEl>
                                        <p:attrNameLst>
                                          <p:attrName>ppt_w</p:attrName>
                                        </p:attrNameLst>
                                      </p:cBhvr>
                                      <p:tavLst>
                                        <p:tav tm="0" fmla="#ppt_w*sin(2.5*pi*$)">
                                          <p:val>
                                            <p:fltVal val="0"/>
                                          </p:val>
                                        </p:tav>
                                        <p:tav tm="100000">
                                          <p:val>
                                            <p:fltVal val="1"/>
                                          </p:val>
                                        </p:tav>
                                      </p:tavLst>
                                    </p:anim>
                                    <p:anim calcmode="lin" valueType="num">
                                      <p:cBhvr>
                                        <p:cTn id="56" dur="1000" fill="hold"/>
                                        <p:tgtEl>
                                          <p:spTgt spid="178"/>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4" presetClass="entr" presetSubtype="32" fill="hold" grpId="0" nodeType="clickEffect">
                                  <p:stCondLst>
                                    <p:cond delay="0"/>
                                  </p:stCondLst>
                                  <p:childTnLst>
                                    <p:set>
                                      <p:cBhvr>
                                        <p:cTn id="60" dur="1" fill="hold">
                                          <p:stCondLst>
                                            <p:cond delay="0"/>
                                          </p:stCondLst>
                                        </p:cTn>
                                        <p:tgtEl>
                                          <p:spTgt spid="183"/>
                                        </p:tgtEl>
                                        <p:attrNameLst>
                                          <p:attrName>style.visibility</p:attrName>
                                        </p:attrNameLst>
                                      </p:cBhvr>
                                      <p:to>
                                        <p:strVal val="visible"/>
                                      </p:to>
                                    </p:set>
                                    <p:animEffect transition="in" filter="box(out)">
                                      <p:cBhvr>
                                        <p:cTn id="61" dur="1000"/>
                                        <p:tgtEl>
                                          <p:spTgt spid="18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174"/>
                                        </p:tgtEl>
                                        <p:attrNameLst>
                                          <p:attrName>style.visibility</p:attrName>
                                        </p:attrNameLst>
                                      </p:cBhvr>
                                      <p:to>
                                        <p:strVal val="visible"/>
                                      </p:to>
                                    </p:set>
                                    <p:animEffect transition="in" filter="wipe(up)">
                                      <p:cBhvr>
                                        <p:cTn id="66" dur="1000"/>
                                        <p:tgtEl>
                                          <p:spTgt spid="174"/>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32" fill="hold" nodeType="clickEffect">
                                  <p:stCondLst>
                                    <p:cond delay="0"/>
                                  </p:stCondLst>
                                  <p:childTnLst>
                                    <p:set>
                                      <p:cBhvr>
                                        <p:cTn id="70" dur="1" fill="hold">
                                          <p:stCondLst>
                                            <p:cond delay="0"/>
                                          </p:stCondLst>
                                        </p:cTn>
                                        <p:tgtEl>
                                          <p:spTgt spid="179"/>
                                        </p:tgtEl>
                                        <p:attrNameLst>
                                          <p:attrName>style.visibility</p:attrName>
                                        </p:attrNameLst>
                                      </p:cBhvr>
                                      <p:to>
                                        <p:strVal val="visible"/>
                                      </p:to>
                                    </p:set>
                                    <p:animEffect transition="in" filter="box(out)">
                                      <p:cBhvr>
                                        <p:cTn id="71" dur="1000"/>
                                        <p:tgtEl>
                                          <p:spTgt spid="179"/>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32" fill="hold" grpId="0" nodeType="clickEffect">
                                  <p:stCondLst>
                                    <p:cond delay="0"/>
                                  </p:stCondLst>
                                  <p:childTnLst>
                                    <p:set>
                                      <p:cBhvr>
                                        <p:cTn id="75" dur="1" fill="hold">
                                          <p:stCondLst>
                                            <p:cond delay="0"/>
                                          </p:stCondLst>
                                        </p:cTn>
                                        <p:tgtEl>
                                          <p:spTgt spid="184"/>
                                        </p:tgtEl>
                                        <p:attrNameLst>
                                          <p:attrName>style.visibility</p:attrName>
                                        </p:attrNameLst>
                                      </p:cBhvr>
                                      <p:to>
                                        <p:strVal val="visible"/>
                                      </p:to>
                                    </p:set>
                                    <p:animEffect transition="in" filter="box(out)">
                                      <p:cBhvr>
                                        <p:cTn id="76" dur="1000"/>
                                        <p:tgtEl>
                                          <p:spTgt spid="18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51"/>
                                        </p:tgtEl>
                                        <p:attrNameLst>
                                          <p:attrName>style.visibility</p:attrName>
                                        </p:attrNameLst>
                                      </p:cBhvr>
                                      <p:to>
                                        <p:strVal val="visible"/>
                                      </p:to>
                                    </p:set>
                                    <p:animEffect transition="in" filter="wipe(left)">
                                      <p:cBhvr>
                                        <p:cTn id="81" dur="1000"/>
                                        <p:tgtEl>
                                          <p:spTgt spid="15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wipe(left)">
                                      <p:cBhvr>
                                        <p:cTn id="86" dur="1000"/>
                                        <p:tgtEl>
                                          <p:spTgt spid="124"/>
                                        </p:tgtEl>
                                      </p:cBhvr>
                                    </p:animEffect>
                                  </p:childTnLst>
                                </p:cTn>
                              </p:par>
                            </p:childTnLst>
                          </p:cTn>
                        </p:par>
                        <p:par>
                          <p:cTn id="87" fill="hold">
                            <p:stCondLst>
                              <p:cond delay="1000"/>
                            </p:stCondLst>
                            <p:childTnLst>
                              <p:par>
                                <p:cTn id="88" presetID="22" presetClass="entr" presetSubtype="2" fill="hold" nodeType="afterEffect">
                                  <p:stCondLst>
                                    <p:cond delay="0"/>
                                  </p:stCondLst>
                                  <p:childTnLst>
                                    <p:set>
                                      <p:cBhvr>
                                        <p:cTn id="89" dur="1" fill="hold">
                                          <p:stCondLst>
                                            <p:cond delay="0"/>
                                          </p:stCondLst>
                                        </p:cTn>
                                        <p:tgtEl>
                                          <p:spTgt spid="122"/>
                                        </p:tgtEl>
                                        <p:attrNameLst>
                                          <p:attrName>style.visibility</p:attrName>
                                        </p:attrNameLst>
                                      </p:cBhvr>
                                      <p:to>
                                        <p:strVal val="visible"/>
                                      </p:to>
                                    </p:set>
                                    <p:animEffect transition="in" filter="wipe(right)">
                                      <p:cBhvr>
                                        <p:cTn id="90" dur="1000"/>
                                        <p:tgtEl>
                                          <p:spTgt spid="122"/>
                                        </p:tgtEl>
                                      </p:cBhvr>
                                    </p:animEffect>
                                  </p:childTnLst>
                                </p:cTn>
                              </p:par>
                            </p:childTnLst>
                          </p:cTn>
                        </p:par>
                        <p:par>
                          <p:cTn id="91" fill="hold">
                            <p:stCondLst>
                              <p:cond delay="2000"/>
                            </p:stCondLst>
                            <p:childTnLst>
                              <p:par>
                                <p:cTn id="92" presetID="22" presetClass="entr" presetSubtype="4" fill="hold" nodeType="afterEffect">
                                  <p:stCondLst>
                                    <p:cond delay="0"/>
                                  </p:stCondLst>
                                  <p:childTnLst>
                                    <p:set>
                                      <p:cBhvr>
                                        <p:cTn id="93" dur="1" fill="hold">
                                          <p:stCondLst>
                                            <p:cond delay="0"/>
                                          </p:stCondLst>
                                        </p:cTn>
                                        <p:tgtEl>
                                          <p:spTgt spid="197"/>
                                        </p:tgtEl>
                                        <p:attrNameLst>
                                          <p:attrName>style.visibility</p:attrName>
                                        </p:attrNameLst>
                                      </p:cBhvr>
                                      <p:to>
                                        <p:strVal val="visible"/>
                                      </p:to>
                                    </p:set>
                                    <p:animEffect transition="in" filter="wipe(down)">
                                      <p:cBhvr>
                                        <p:cTn id="94" dur="1000"/>
                                        <p:tgtEl>
                                          <p:spTgt spid="19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193"/>
                                        </p:tgtEl>
                                        <p:attrNameLst>
                                          <p:attrName>style.visibility</p:attrName>
                                        </p:attrNameLst>
                                      </p:cBhvr>
                                      <p:to>
                                        <p:strVal val="visible"/>
                                      </p:to>
                                    </p:set>
                                    <p:animEffect transition="in" filter="wipe(down)">
                                      <p:cBhvr>
                                        <p:cTn id="99" dur="1000"/>
                                        <p:tgtEl>
                                          <p:spTgt spid="19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wipe(left)">
                                      <p:cBhvr>
                                        <p:cTn id="104" dur="1000"/>
                                        <p:tgtEl>
                                          <p:spTgt spid="10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2"/>
                                        </p:tgtEl>
                                        <p:attrNameLst>
                                          <p:attrName>style.visibility</p:attrName>
                                        </p:attrNameLst>
                                      </p:cBhvr>
                                      <p:to>
                                        <p:strVal val="visible"/>
                                      </p:to>
                                    </p:set>
                                    <p:animEffect transition="in" filter="wipe(up)">
                                      <p:cBhvr>
                                        <p:cTn id="109" dur="1000"/>
                                        <p:tgtEl>
                                          <p:spTgt spid="2"/>
                                        </p:tgtEl>
                                      </p:cBhvr>
                                    </p:animEffect>
                                  </p:childTnLst>
                                </p:cTn>
                              </p:par>
                            </p:childTnLst>
                          </p:cTn>
                        </p:par>
                        <p:par>
                          <p:cTn id="110" fill="hold">
                            <p:stCondLst>
                              <p:cond delay="1000"/>
                            </p:stCondLst>
                            <p:childTnLst>
                              <p:par>
                                <p:cTn id="111" presetID="22" presetClass="entr" presetSubtype="2" fill="hold" nodeType="after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wipe(right)">
                                      <p:cBhvr>
                                        <p:cTn id="113" dur="1000"/>
                                        <p:tgtEl>
                                          <p:spTgt spid="12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123"/>
                                        </p:tgtEl>
                                        <p:attrNameLst>
                                          <p:attrName>style.visibility</p:attrName>
                                        </p:attrNameLst>
                                      </p:cBhvr>
                                      <p:to>
                                        <p:strVal val="visible"/>
                                      </p:to>
                                    </p:set>
                                    <p:animEffect transition="in" filter="wipe(up)">
                                      <p:cBhvr>
                                        <p:cTn id="118" dur="1000"/>
                                        <p:tgtEl>
                                          <p:spTgt spid="123"/>
                                        </p:tgtEl>
                                      </p:cBhvr>
                                    </p:animEffect>
                                  </p:childTnLst>
                                </p:cTn>
                              </p:par>
                            </p:childTnLst>
                          </p:cTn>
                        </p:par>
                        <p:par>
                          <p:cTn id="119" fill="hold">
                            <p:stCondLst>
                              <p:cond delay="1000"/>
                            </p:stCondLst>
                            <p:childTnLst>
                              <p:par>
                                <p:cTn id="120" presetID="22" presetClass="entr" presetSubtype="2" fill="hold" nodeType="afterEffect">
                                  <p:stCondLst>
                                    <p:cond delay="0"/>
                                  </p:stCondLst>
                                  <p:childTnLst>
                                    <p:set>
                                      <p:cBhvr>
                                        <p:cTn id="121" dur="1" fill="hold">
                                          <p:stCondLst>
                                            <p:cond delay="0"/>
                                          </p:stCondLst>
                                        </p:cTn>
                                        <p:tgtEl>
                                          <p:spTgt spid="120"/>
                                        </p:tgtEl>
                                        <p:attrNameLst>
                                          <p:attrName>style.visibility</p:attrName>
                                        </p:attrNameLst>
                                      </p:cBhvr>
                                      <p:to>
                                        <p:strVal val="visible"/>
                                      </p:to>
                                    </p:set>
                                    <p:animEffect transition="in" filter="wipe(right)">
                                      <p:cBhvr>
                                        <p:cTn id="122" dur="1000"/>
                                        <p:tgtEl>
                                          <p:spTgt spid="120"/>
                                        </p:tgtEl>
                                      </p:cBhvr>
                                    </p:animEffect>
                                  </p:childTnLst>
                                </p:cTn>
                              </p:par>
                            </p:childTnLst>
                          </p:cTn>
                        </p:par>
                        <p:par>
                          <p:cTn id="123" fill="hold">
                            <p:stCondLst>
                              <p:cond delay="2000"/>
                            </p:stCondLst>
                            <p:childTnLst>
                              <p:par>
                                <p:cTn id="124" presetID="22" presetClass="entr" presetSubtype="4" fill="hold" nodeType="afterEffect">
                                  <p:stCondLst>
                                    <p:cond delay="0"/>
                                  </p:stCondLst>
                                  <p:childTnLst>
                                    <p:set>
                                      <p:cBhvr>
                                        <p:cTn id="125" dur="1" fill="hold">
                                          <p:stCondLst>
                                            <p:cond delay="0"/>
                                          </p:stCondLst>
                                        </p:cTn>
                                        <p:tgtEl>
                                          <p:spTgt spid="185"/>
                                        </p:tgtEl>
                                        <p:attrNameLst>
                                          <p:attrName>style.visibility</p:attrName>
                                        </p:attrNameLst>
                                      </p:cBhvr>
                                      <p:to>
                                        <p:strVal val="visible"/>
                                      </p:to>
                                    </p:set>
                                    <p:animEffect transition="in" filter="wipe(down)">
                                      <p:cBhvr>
                                        <p:cTn id="126" dur="1000"/>
                                        <p:tgtEl>
                                          <p:spTgt spid="18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47"/>
                                        </p:tgtEl>
                                        <p:attrNameLst>
                                          <p:attrName>style.visibility</p:attrName>
                                        </p:attrNameLst>
                                      </p:cBhvr>
                                      <p:to>
                                        <p:strVal val="visible"/>
                                      </p:to>
                                    </p:set>
                                    <p:animEffect transition="in" filter="wipe(down)">
                                      <p:cBhvr>
                                        <p:cTn id="131" dur="1000"/>
                                        <p:tgtEl>
                                          <p:spTgt spid="147"/>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161"/>
                                        </p:tgtEl>
                                        <p:attrNameLst>
                                          <p:attrName>style.visibility</p:attrName>
                                        </p:attrNameLst>
                                      </p:cBhvr>
                                      <p:to>
                                        <p:strVal val="visible"/>
                                      </p:to>
                                    </p:set>
                                    <p:animEffect transition="in" filter="wipe(left)">
                                      <p:cBhvr>
                                        <p:cTn id="136" dur="1000"/>
                                        <p:tgtEl>
                                          <p:spTgt spid="16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nodeType="clickEffect">
                                  <p:stCondLst>
                                    <p:cond delay="0"/>
                                  </p:stCondLst>
                                  <p:childTnLst>
                                    <p:set>
                                      <p:cBhvr>
                                        <p:cTn id="140" dur="1" fill="hold">
                                          <p:stCondLst>
                                            <p:cond delay="0"/>
                                          </p:stCondLst>
                                        </p:cTn>
                                        <p:tgtEl>
                                          <p:spTgt spid="125"/>
                                        </p:tgtEl>
                                        <p:attrNameLst>
                                          <p:attrName>style.visibility</p:attrName>
                                        </p:attrNameLst>
                                      </p:cBhvr>
                                      <p:to>
                                        <p:strVal val="visible"/>
                                      </p:to>
                                    </p:set>
                                    <p:animEffect transition="in" filter="wipe(up)">
                                      <p:cBhvr>
                                        <p:cTn id="141" dur="1000"/>
                                        <p:tgtEl>
                                          <p:spTgt spid="125"/>
                                        </p:tgtEl>
                                      </p:cBhvr>
                                    </p:animEffect>
                                  </p:childTnLst>
                                </p:cTn>
                              </p:par>
                            </p:childTnLst>
                          </p:cTn>
                        </p:par>
                        <p:par>
                          <p:cTn id="142" fill="hold">
                            <p:stCondLst>
                              <p:cond delay="1000"/>
                            </p:stCondLst>
                            <p:childTnLst>
                              <p:par>
                                <p:cTn id="143" presetID="22" presetClass="entr" presetSubtype="2" fill="hold" nodeType="afterEffect">
                                  <p:stCondLst>
                                    <p:cond delay="0"/>
                                  </p:stCondLst>
                                  <p:childTnLst>
                                    <p:set>
                                      <p:cBhvr>
                                        <p:cTn id="144" dur="1" fill="hold">
                                          <p:stCondLst>
                                            <p:cond delay="0"/>
                                          </p:stCondLst>
                                        </p:cTn>
                                        <p:tgtEl>
                                          <p:spTgt spid="121"/>
                                        </p:tgtEl>
                                        <p:attrNameLst>
                                          <p:attrName>style.visibility</p:attrName>
                                        </p:attrNameLst>
                                      </p:cBhvr>
                                      <p:to>
                                        <p:strVal val="visible"/>
                                      </p:to>
                                    </p:set>
                                    <p:animEffect transition="in" filter="wipe(right)">
                                      <p:cBhvr>
                                        <p:cTn id="145" dur="1000"/>
                                        <p:tgtEl>
                                          <p:spTgt spid="12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89"/>
                                        </p:tgtEl>
                                        <p:attrNameLst>
                                          <p:attrName>style.visibility</p:attrName>
                                        </p:attrNameLst>
                                      </p:cBhvr>
                                      <p:to>
                                        <p:strVal val="visible"/>
                                      </p:to>
                                    </p:set>
                                    <p:animEffect transition="in" filter="wipe(down)">
                                      <p:cBhvr>
                                        <p:cTn id="149" dur="1000"/>
                                        <p:tgtEl>
                                          <p:spTgt spid="189"/>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201"/>
                                        </p:tgtEl>
                                        <p:attrNameLst>
                                          <p:attrName>style.visibility</p:attrName>
                                        </p:attrNameLst>
                                      </p:cBhvr>
                                      <p:to>
                                        <p:strVal val="visible"/>
                                      </p:to>
                                    </p:set>
                                    <p:animEffect transition="in" filter="wipe(down)">
                                      <p:cBhvr>
                                        <p:cTn id="154" dur="1000"/>
                                        <p:tgtEl>
                                          <p:spTgt spid="201"/>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nodeType="clickEffect">
                                  <p:stCondLst>
                                    <p:cond delay="0"/>
                                  </p:stCondLst>
                                  <p:childTnLst>
                                    <p:set>
                                      <p:cBhvr>
                                        <p:cTn id="158" dur="1" fill="hold">
                                          <p:stCondLst>
                                            <p:cond delay="0"/>
                                          </p:stCondLst>
                                        </p:cTn>
                                        <p:tgtEl>
                                          <p:spTgt spid="126"/>
                                        </p:tgtEl>
                                        <p:attrNameLst>
                                          <p:attrName>style.visibility</p:attrName>
                                        </p:attrNameLst>
                                      </p:cBhvr>
                                      <p:to>
                                        <p:strVal val="visible"/>
                                      </p:to>
                                    </p:set>
                                    <p:animEffect transition="in" filter="wipe(up)">
                                      <p:cBhvr>
                                        <p:cTn id="159" dur="1000"/>
                                        <p:tgtEl>
                                          <p:spTgt spid="126"/>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10"/>
                                        </p:tgtEl>
                                        <p:attrNameLst>
                                          <p:attrName>style.visibility</p:attrName>
                                        </p:attrNameLst>
                                      </p:cBhvr>
                                      <p:to>
                                        <p:strVal val="visible"/>
                                      </p:to>
                                    </p:set>
                                    <p:animEffect transition="in" filter="wipe(right)">
                                      <p:cBhvr>
                                        <p:cTn id="164"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p:bldP spid="181" grpId="0"/>
      <p:bldP spid="182" grpId="0"/>
      <p:bldP spid="183" grpId="0"/>
      <p:bldP spid="18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371273" y="1833202"/>
            <a:ext cx="4498835" cy="3628151"/>
          </a:xfrm>
          <a:prstGeom prst="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zh-CN" altLang="en-US" dirty="0"/>
          </a:p>
        </p:txBody>
      </p:sp>
      <p:sp>
        <p:nvSpPr>
          <p:cNvPr id="4" name="文本框 3"/>
          <p:cNvSpPr txBox="1"/>
          <p:nvPr/>
        </p:nvSpPr>
        <p:spPr>
          <a:xfrm>
            <a:off x="1496291" y="2491686"/>
            <a:ext cx="3526971" cy="2311182"/>
          </a:xfrm>
          <a:prstGeom prst="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
        <p:nvSpPr>
          <p:cNvPr id="3" name="矩形 2"/>
          <p:cNvSpPr/>
          <p:nvPr/>
        </p:nvSpPr>
        <p:spPr>
          <a:xfrm>
            <a:off x="699234" y="364233"/>
            <a:ext cx="2262158" cy="646331"/>
          </a:xfrm>
          <a:prstGeom prst="rect">
            <a:avLst/>
          </a:prstGeom>
          <a:effectLst>
            <a:outerShdw blurRad="50800" dist="38100" dir="5400000" algn="t" rotWithShape="0">
              <a:prstClr val="black">
                <a:alpha val="40000"/>
              </a:prstClr>
            </a:outerShdw>
          </a:effectLst>
        </p:spPr>
        <p:txBody>
          <a:bodyPr wrap="none">
            <a:spAutoFit/>
          </a:bodyPr>
          <a:lstStyle/>
          <a:p>
            <a:r>
              <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4.1 </a:t>
            </a:r>
            <a:r>
              <a:rPr lang="zh-CN" altLang="en-US"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平面体</a:t>
            </a:r>
            <a:endParaRPr lang="en-US" altLang="zh-CN" sz="3600" b="1" i="1" dirty="0">
              <a:solidFill>
                <a:srgbClr val="0066CC"/>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5" name="AutoShape 68"/>
          <p:cNvSpPr>
            <a:spLocks noChangeArrowheads="1"/>
          </p:cNvSpPr>
          <p:nvPr/>
        </p:nvSpPr>
        <p:spPr bwMode="auto">
          <a:xfrm>
            <a:off x="1894592" y="2878929"/>
            <a:ext cx="1066800" cy="1449387"/>
          </a:xfrm>
          <a:prstGeom prst="cube">
            <a:avLst>
              <a:gd name="adj" fmla="val 25000"/>
            </a:avLst>
          </a:prstGeom>
          <a:solidFill>
            <a:schemeClr val="accent1"/>
          </a:solidFill>
          <a:ln w="9525" cmpd="sng">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0" hangingPunct="0"/>
            <a:endParaRPr lang="zh-CN" altLang="en-US" sz="2400" b="1">
              <a:latin typeface="Times New Roman" panose="02020603050405020304" pitchFamily="18" charset="0"/>
            </a:endParaRPr>
          </a:p>
        </p:txBody>
      </p:sp>
      <p:sp>
        <p:nvSpPr>
          <p:cNvPr id="16" name="AutoShape 69"/>
          <p:cNvSpPr>
            <a:spLocks noChangeArrowheads="1"/>
          </p:cNvSpPr>
          <p:nvPr/>
        </p:nvSpPr>
        <p:spPr bwMode="auto">
          <a:xfrm>
            <a:off x="6922797" y="1951441"/>
            <a:ext cx="1143000" cy="1828800"/>
          </a:xfrm>
          <a:prstGeom prst="can">
            <a:avLst>
              <a:gd name="adj" fmla="val 40000"/>
            </a:avLst>
          </a:prstGeom>
          <a:gradFill rotWithShape="0">
            <a:gsLst>
              <a:gs pos="0">
                <a:schemeClr val="accent1"/>
              </a:gs>
              <a:gs pos="50000">
                <a:srgbClr val="253C57"/>
              </a:gs>
              <a:gs pos="100000">
                <a:schemeClr val="accent1"/>
              </a:gs>
            </a:gsLst>
            <a:lin ang="0" scaled="1"/>
          </a:gradFill>
          <a:ln w="9525" cmpd="sng">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0" hangingPunct="0"/>
            <a:endParaRPr lang="zh-CN" altLang="en-US" sz="2400" b="1">
              <a:latin typeface="Times New Roman" panose="02020603050405020304" pitchFamily="18" charset="0"/>
            </a:endParaRPr>
          </a:p>
        </p:txBody>
      </p:sp>
      <p:grpSp>
        <p:nvGrpSpPr>
          <p:cNvPr id="17" name="Group 70"/>
          <p:cNvGrpSpPr>
            <a:grpSpLocks/>
          </p:cNvGrpSpPr>
          <p:nvPr/>
        </p:nvGrpSpPr>
        <p:grpSpPr bwMode="auto">
          <a:xfrm>
            <a:off x="3285242" y="2809078"/>
            <a:ext cx="1524000" cy="1676400"/>
            <a:chOff x="0" y="0"/>
            <a:chExt cx="960" cy="1056"/>
          </a:xfrm>
        </p:grpSpPr>
        <p:sp>
          <p:nvSpPr>
            <p:cNvPr id="18" name="Freeform 71"/>
            <p:cNvSpPr>
              <a:spLocks/>
            </p:cNvSpPr>
            <p:nvPr/>
          </p:nvSpPr>
          <p:spPr bwMode="auto">
            <a:xfrm>
              <a:off x="0" y="0"/>
              <a:ext cx="624" cy="1056"/>
            </a:xfrm>
            <a:custGeom>
              <a:avLst/>
              <a:gdLst>
                <a:gd name="T0" fmla="*/ 480 w 624"/>
                <a:gd name="T1" fmla="*/ 0 h 960"/>
                <a:gd name="T2" fmla="*/ 0 w 624"/>
                <a:gd name="T3" fmla="*/ 1196 h 960"/>
                <a:gd name="T4" fmla="*/ 624 w 624"/>
                <a:gd name="T5" fmla="*/ 1406 h 960"/>
                <a:gd name="T6" fmla="*/ 480 w 624"/>
                <a:gd name="T7" fmla="*/ 0 h 960"/>
                <a:gd name="T8" fmla="*/ 0 60000 65536"/>
                <a:gd name="T9" fmla="*/ 0 60000 65536"/>
                <a:gd name="T10" fmla="*/ 0 60000 65536"/>
                <a:gd name="T11" fmla="*/ 0 60000 65536"/>
                <a:gd name="T12" fmla="*/ 0 w 624"/>
                <a:gd name="T13" fmla="*/ 0 h 960"/>
                <a:gd name="T14" fmla="*/ 624 w 624"/>
                <a:gd name="T15" fmla="*/ 960 h 960"/>
              </a:gdLst>
              <a:ahLst/>
              <a:cxnLst>
                <a:cxn ang="T8">
                  <a:pos x="T0" y="T1"/>
                </a:cxn>
                <a:cxn ang="T9">
                  <a:pos x="T2" y="T3"/>
                </a:cxn>
                <a:cxn ang="T10">
                  <a:pos x="T4" y="T5"/>
                </a:cxn>
                <a:cxn ang="T11">
                  <a:pos x="T6" y="T7"/>
                </a:cxn>
              </a:cxnLst>
              <a:rect l="T12" t="T13" r="T14" b="T15"/>
              <a:pathLst>
                <a:path w="624" h="960">
                  <a:moveTo>
                    <a:pt x="480" y="0"/>
                  </a:moveTo>
                  <a:lnTo>
                    <a:pt x="0" y="816"/>
                  </a:lnTo>
                  <a:lnTo>
                    <a:pt x="624" y="960"/>
                  </a:lnTo>
                  <a:lnTo>
                    <a:pt x="480" y="0"/>
                  </a:lnTo>
                  <a:close/>
                </a:path>
              </a:pathLst>
            </a:custGeom>
            <a:solidFill>
              <a:schemeClr val="accent1"/>
            </a:solidFill>
            <a:ln w="9525" cmpd="sng">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0" hangingPunct="0"/>
              <a:endParaRPr lang="zh-CN" altLang="en-US" sz="2400" b="1">
                <a:latin typeface="Times New Roman" panose="02020603050405020304" pitchFamily="18" charset="0"/>
              </a:endParaRPr>
            </a:p>
          </p:txBody>
        </p:sp>
        <p:sp>
          <p:nvSpPr>
            <p:cNvPr id="19" name="Freeform 72"/>
            <p:cNvSpPr>
              <a:spLocks/>
            </p:cNvSpPr>
            <p:nvPr/>
          </p:nvSpPr>
          <p:spPr bwMode="auto">
            <a:xfrm>
              <a:off x="480" y="0"/>
              <a:ext cx="480" cy="1056"/>
            </a:xfrm>
            <a:custGeom>
              <a:avLst/>
              <a:gdLst>
                <a:gd name="T0" fmla="*/ 0 w 480"/>
                <a:gd name="T1" fmla="*/ 0 h 960"/>
                <a:gd name="T2" fmla="*/ 480 w 480"/>
                <a:gd name="T3" fmla="*/ 720 h 960"/>
                <a:gd name="T4" fmla="*/ 144 w 480"/>
                <a:gd name="T5" fmla="*/ 960 h 960"/>
                <a:gd name="T6" fmla="*/ 0 w 480"/>
                <a:gd name="T7" fmla="*/ 0 h 960"/>
                <a:gd name="T8" fmla="*/ 0 60000 65536"/>
                <a:gd name="T9" fmla="*/ 0 60000 65536"/>
                <a:gd name="T10" fmla="*/ 0 60000 65536"/>
                <a:gd name="T11" fmla="*/ 0 60000 65536"/>
                <a:gd name="T12" fmla="*/ 0 w 480"/>
                <a:gd name="T13" fmla="*/ 0 h 960"/>
                <a:gd name="T14" fmla="*/ 480 w 480"/>
                <a:gd name="T15" fmla="*/ 960 h 960"/>
              </a:gdLst>
              <a:ahLst/>
              <a:cxnLst>
                <a:cxn ang="T8">
                  <a:pos x="T0" y="T1"/>
                </a:cxn>
                <a:cxn ang="T9">
                  <a:pos x="T2" y="T3"/>
                </a:cxn>
                <a:cxn ang="T10">
                  <a:pos x="T4" y="T5"/>
                </a:cxn>
                <a:cxn ang="T11">
                  <a:pos x="T6" y="T7"/>
                </a:cxn>
              </a:cxnLst>
              <a:rect l="T12" t="T13" r="T14" b="T15"/>
              <a:pathLst>
                <a:path w="480" h="960">
                  <a:moveTo>
                    <a:pt x="0" y="0"/>
                  </a:moveTo>
                  <a:lnTo>
                    <a:pt x="480" y="720"/>
                  </a:lnTo>
                  <a:lnTo>
                    <a:pt x="144" y="960"/>
                  </a:lnTo>
                  <a:lnTo>
                    <a:pt x="0" y="0"/>
                  </a:lnTo>
                  <a:close/>
                </a:path>
              </a:pathLst>
            </a:custGeom>
            <a:gradFill rotWithShape="0">
              <a:gsLst>
                <a:gs pos="0">
                  <a:schemeClr val="accent1"/>
                </a:gs>
                <a:gs pos="100000">
                  <a:srgbClr val="253C57"/>
                </a:gs>
              </a:gsLst>
              <a:lin ang="0" scaled="1"/>
            </a:gradFill>
            <a:ln w="9525" cmpd="sng">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0" hangingPunct="0"/>
              <a:endParaRPr lang="zh-CN" altLang="en-US" sz="2400" b="1">
                <a:latin typeface="Times New Roman" panose="02020603050405020304" pitchFamily="18" charset="0"/>
              </a:endParaRPr>
            </a:p>
          </p:txBody>
        </p:sp>
      </p:grpSp>
      <p:sp>
        <p:nvSpPr>
          <p:cNvPr id="20" name="Oval 73"/>
          <p:cNvSpPr>
            <a:spLocks noChangeArrowheads="1"/>
          </p:cNvSpPr>
          <p:nvPr/>
        </p:nvSpPr>
        <p:spPr bwMode="auto">
          <a:xfrm>
            <a:off x="6846597" y="4049297"/>
            <a:ext cx="1295400" cy="1143000"/>
          </a:xfrm>
          <a:prstGeom prst="ellipse">
            <a:avLst/>
          </a:prstGeom>
          <a:gradFill rotWithShape="0">
            <a:gsLst>
              <a:gs pos="0">
                <a:schemeClr val="accent1"/>
              </a:gs>
              <a:gs pos="100000">
                <a:srgbClr val="253C57"/>
              </a:gs>
            </a:gsLst>
            <a:path path="shape">
              <a:fillToRect l="50000" t="50000" r="50000" b="50000"/>
            </a:path>
          </a:gradFill>
          <a:ln w="9525" cmpd="sng">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0" hangingPunct="0"/>
            <a:endParaRPr lang="zh-CN" altLang="en-US" sz="2400" b="1">
              <a:latin typeface="Times New Roman" panose="02020603050405020304" pitchFamily="18" charset="0"/>
            </a:endParaRPr>
          </a:p>
        </p:txBody>
      </p:sp>
      <p:pic>
        <p:nvPicPr>
          <p:cNvPr id="22" name="Picture 7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58116" y="3744497"/>
            <a:ext cx="2362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7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826" y="1896266"/>
            <a:ext cx="169227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77"/>
          <p:cNvSpPr txBox="1">
            <a:spLocks noChangeArrowheads="1"/>
          </p:cNvSpPr>
          <p:nvPr/>
        </p:nvSpPr>
        <p:spPr bwMode="auto">
          <a:xfrm>
            <a:off x="2704693" y="5846852"/>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400" b="1" dirty="0">
                <a:latin typeface="华文细黑" panose="02010600040101010101" pitchFamily="2" charset="-122"/>
                <a:ea typeface="华文细黑" panose="02010600040101010101" pitchFamily="2" charset="-122"/>
              </a:rPr>
              <a:t>平面基本体</a:t>
            </a:r>
          </a:p>
        </p:txBody>
      </p:sp>
      <p:sp>
        <p:nvSpPr>
          <p:cNvPr id="30" name="Text Box 78"/>
          <p:cNvSpPr txBox="1">
            <a:spLocks noChangeArrowheads="1"/>
          </p:cNvSpPr>
          <p:nvPr/>
        </p:nvSpPr>
        <p:spPr bwMode="auto">
          <a:xfrm>
            <a:off x="6868556" y="5846852"/>
            <a:ext cx="3159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400" b="1" dirty="0">
                <a:latin typeface="华文细黑" panose="02010600040101010101" pitchFamily="2" charset="-122"/>
                <a:ea typeface="华文细黑" panose="02010600040101010101" pitchFamily="2" charset="-122"/>
              </a:rPr>
              <a:t>曲面基本体</a:t>
            </a:r>
          </a:p>
        </p:txBody>
      </p:sp>
      <p:sp>
        <p:nvSpPr>
          <p:cNvPr id="32" name="矩形 31"/>
          <p:cNvSpPr/>
          <p:nvPr/>
        </p:nvSpPr>
        <p:spPr>
          <a:xfrm>
            <a:off x="1104405" y="1152478"/>
            <a:ext cx="10699667" cy="59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r>
              <a:rPr lang="zh-CN" altLang="en-US" sz="2400" b="1" dirty="0">
                <a:solidFill>
                  <a:srgbClr val="FF6666"/>
                </a:solidFill>
                <a:latin typeface="华文细黑" panose="02010600040101010101" pitchFamily="2" charset="-122"/>
                <a:ea typeface="华文细黑" panose="02010600040101010101" pitchFamily="2" charset="-122"/>
              </a:rPr>
              <a:t>按照一定规则形成的简单立体称为基本体，分为平面基本体和回转基本体两类。</a:t>
            </a:r>
          </a:p>
        </p:txBody>
      </p:sp>
    </p:spTree>
    <p:extLst>
      <p:ext uri="{BB962C8B-B14F-4D97-AF65-F5344CB8AC3E}">
        <p14:creationId xmlns:p14="http://schemas.microsoft.com/office/powerpoint/2010/main" val="2656984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204913" y="419102"/>
            <a:ext cx="6096000" cy="5143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a:solidFill>
                  <a:srgbClr val="FF6666"/>
                </a:solidFill>
                <a:latin typeface="华文细黑" panose="02010600040101010101" pitchFamily="2" charset="-122"/>
                <a:ea typeface="华文细黑" panose="02010600040101010101" pitchFamily="2" charset="-122"/>
              </a:rPr>
              <a:t>3.  </a:t>
            </a:r>
            <a:r>
              <a:rPr lang="zh-CN" altLang="en-US" sz="3200" b="1">
                <a:solidFill>
                  <a:srgbClr val="FF6666"/>
                </a:solidFill>
                <a:latin typeface="华文细黑" panose="02010600040101010101" pitchFamily="2" charset="-122"/>
                <a:ea typeface="华文细黑" panose="02010600040101010101" pitchFamily="2" charset="-122"/>
              </a:rPr>
              <a:t>相贯线的特殊情况</a:t>
            </a:r>
            <a:endParaRPr lang="zh-CN" altLang="en-US" sz="3200" b="1" dirty="0">
              <a:solidFill>
                <a:srgbClr val="FF6666"/>
              </a:solidFill>
              <a:latin typeface="华文细黑" panose="02010600040101010101" pitchFamily="2" charset="-122"/>
              <a:ea typeface="华文细黑" panose="02010600040101010101" pitchFamily="2" charset="-122"/>
            </a:endParaRPr>
          </a:p>
        </p:txBody>
      </p:sp>
      <p:pic>
        <p:nvPicPr>
          <p:cNvPr id="3" name="Picture 3" descr="特0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3300" y="1671639"/>
            <a:ext cx="2216150"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特0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4275" y="1792289"/>
            <a:ext cx="2116138" cy="198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特0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6738" y="1871663"/>
            <a:ext cx="1738312"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1916114" y="4633913"/>
            <a:ext cx="8894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3538" indent="-363538">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pPr>
              <a:spcBef>
                <a:spcPct val="20000"/>
              </a:spcBef>
            </a:pPr>
            <a:r>
              <a:rPr lang="en-US" altLang="zh-CN" dirty="0">
                <a:solidFill>
                  <a:schemeClr val="hlink"/>
                </a:solidFill>
                <a:latin typeface="Arial" panose="020B0604020202020204" pitchFamily="34" charset="0"/>
                <a:ea typeface="楷体_GB2312" panose="02010600030101010101" charset="-122"/>
              </a:rPr>
              <a:t>★</a:t>
            </a:r>
            <a:r>
              <a:rPr lang="en-US" altLang="zh-CN" dirty="0">
                <a:latin typeface="Arial" panose="020B0604020202020204" pitchFamily="34" charset="0"/>
                <a:ea typeface="楷体_GB2312" panose="02010600030101010101" charset="-122"/>
              </a:rPr>
              <a:t> </a:t>
            </a:r>
            <a:r>
              <a:rPr lang="zh-CN" altLang="en-US" dirty="0">
                <a:latin typeface="华文细黑" panose="02010600040101010101" pitchFamily="2" charset="-122"/>
                <a:ea typeface="华文细黑" panose="02010600040101010101" pitchFamily="2" charset="-122"/>
              </a:rPr>
              <a:t>相贯线一般是</a:t>
            </a:r>
            <a:r>
              <a:rPr lang="zh-CN" altLang="en-US" dirty="0">
                <a:solidFill>
                  <a:schemeClr val="hlink"/>
                </a:solidFill>
                <a:latin typeface="华文细黑" panose="02010600040101010101" pitchFamily="2" charset="-122"/>
                <a:ea typeface="华文细黑" panose="02010600040101010101" pitchFamily="2" charset="-122"/>
              </a:rPr>
              <a:t>封闭的空间曲线</a:t>
            </a:r>
            <a:r>
              <a:rPr lang="zh-CN" altLang="en-US" dirty="0">
                <a:latin typeface="华文细黑" panose="02010600040101010101" pitchFamily="2" charset="-122"/>
                <a:ea typeface="华文细黑" panose="02010600040101010101" pitchFamily="2" charset="-122"/>
              </a:rPr>
              <a:t>，特殊情况下为平面曲线或直线。</a:t>
            </a:r>
          </a:p>
        </p:txBody>
      </p:sp>
    </p:spTree>
    <p:extLst>
      <p:ext uri="{BB962C8B-B14F-4D97-AF65-F5344CB8AC3E}">
        <p14:creationId xmlns:p14="http://schemas.microsoft.com/office/powerpoint/2010/main" val="145483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1000"/>
                                        <p:tgtEl>
                                          <p:spTgt spid="3"/>
                                        </p:tgtEl>
                                      </p:cBhvr>
                                    </p:animEffect>
                                  </p:childTnLst>
                                </p:cTn>
                              </p:par>
                            </p:childTnLst>
                          </p:cTn>
                        </p:par>
                        <p:par>
                          <p:cTn id="8" fill="hold">
                            <p:stCondLst>
                              <p:cond delay="1000"/>
                            </p:stCondLst>
                            <p:childTnLst>
                              <p:par>
                                <p:cTn id="9" presetID="1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Left)">
                                      <p:cBhvr>
                                        <p:cTn id="11" dur="1000"/>
                                        <p:tgtEl>
                                          <p:spTgt spid="4"/>
                                        </p:tgtEl>
                                      </p:cBhvr>
                                    </p:animEffect>
                                  </p:childTnLst>
                                </p:cTn>
                              </p:par>
                            </p:childTnLst>
                          </p:cTn>
                        </p:par>
                        <p:par>
                          <p:cTn id="12" fill="hold">
                            <p:stCondLst>
                              <p:cond delay="2000"/>
                            </p:stCondLst>
                            <p:childTnLst>
                              <p:par>
                                <p:cTn id="13" presetID="1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lide(fromLeft)">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59772" y="509775"/>
            <a:ext cx="9944100" cy="123589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623888"/>
            <a:r>
              <a:rPr lang="zh-CN" altLang="en-US" sz="2800" b="1" dirty="0">
                <a:latin typeface="华文细黑" panose="02010600040101010101" pitchFamily="2" charset="-122"/>
                <a:ea typeface="华文细黑" panose="02010600040101010101" pitchFamily="2" charset="-122"/>
                <a:cs typeface="+mn-cs"/>
              </a:rPr>
              <a:t>外切于同一球面的圆锥、圆柱相交时，其相贯线为两平面曲线</a:t>
            </a:r>
            <a:r>
              <a:rPr lang="en-US" altLang="zh-CN" sz="2800" b="1" dirty="0">
                <a:latin typeface="华文细黑" panose="02010600040101010101" pitchFamily="2" charset="-122"/>
                <a:ea typeface="华文细黑" panose="02010600040101010101" pitchFamily="2" charset="-122"/>
                <a:cs typeface="+mn-cs"/>
              </a:rPr>
              <a:t>——</a:t>
            </a:r>
            <a:r>
              <a:rPr lang="zh-CN" altLang="en-US" sz="2800" b="1" dirty="0">
                <a:solidFill>
                  <a:srgbClr val="0066CC"/>
                </a:solidFill>
                <a:latin typeface="华文细黑" panose="02010600040101010101" pitchFamily="2" charset="-122"/>
                <a:ea typeface="华文细黑" panose="02010600040101010101" pitchFamily="2" charset="-122"/>
                <a:cs typeface="+mn-cs"/>
              </a:rPr>
              <a:t>椭圆</a:t>
            </a:r>
            <a:r>
              <a:rPr lang="zh-CN" altLang="en-US" sz="2800" b="1" dirty="0">
                <a:latin typeface="华文细黑" panose="02010600040101010101" pitchFamily="2" charset="-122"/>
                <a:ea typeface="华文细黑" panose="02010600040101010101" pitchFamily="2" charset="-122"/>
                <a:cs typeface="+mn-cs"/>
              </a:rPr>
              <a:t>。</a:t>
            </a:r>
          </a:p>
        </p:txBody>
      </p:sp>
      <p:grpSp>
        <p:nvGrpSpPr>
          <p:cNvPr id="3" name="Group 3"/>
          <p:cNvGrpSpPr>
            <a:grpSpLocks noChangeAspect="1"/>
          </p:cNvGrpSpPr>
          <p:nvPr/>
        </p:nvGrpSpPr>
        <p:grpSpPr bwMode="auto">
          <a:xfrm>
            <a:off x="2955926" y="1897063"/>
            <a:ext cx="6164263" cy="4489450"/>
            <a:chOff x="408" y="624"/>
            <a:chExt cx="4681" cy="3408"/>
          </a:xfrm>
        </p:grpSpPr>
        <p:pic>
          <p:nvPicPr>
            <p:cNvPr id="4" name="Picture 4" descr="特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1" y="2780"/>
              <a:ext cx="1097"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特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0" y="1075"/>
              <a:ext cx="1079" cy="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6"/>
            <p:cNvGrpSpPr>
              <a:grpSpLocks noChangeAspect="1"/>
            </p:cNvGrpSpPr>
            <p:nvPr/>
          </p:nvGrpSpPr>
          <p:grpSpPr bwMode="auto">
            <a:xfrm>
              <a:off x="591" y="2372"/>
              <a:ext cx="867" cy="1616"/>
              <a:chOff x="2084" y="1113"/>
              <a:chExt cx="1122" cy="2091"/>
            </a:xfrm>
          </p:grpSpPr>
          <p:grpSp>
            <p:nvGrpSpPr>
              <p:cNvPr id="491" name="Group 7"/>
              <p:cNvGrpSpPr>
                <a:grpSpLocks noChangeAspect="1"/>
              </p:cNvGrpSpPr>
              <p:nvPr/>
            </p:nvGrpSpPr>
            <p:grpSpPr bwMode="auto">
              <a:xfrm>
                <a:off x="2123" y="1161"/>
                <a:ext cx="1034" cy="1983"/>
                <a:chOff x="2123" y="1161"/>
                <a:chExt cx="1034" cy="1983"/>
              </a:xfrm>
            </p:grpSpPr>
            <p:sp>
              <p:nvSpPr>
                <p:cNvPr id="741" name="Freeform 8"/>
                <p:cNvSpPr>
                  <a:spLocks noChangeAspect="1" noChangeArrowheads="1"/>
                </p:cNvSpPr>
                <p:nvPr/>
              </p:nvSpPr>
              <p:spPr bwMode="auto">
                <a:xfrm>
                  <a:off x="2123" y="1427"/>
                  <a:ext cx="1" cy="473"/>
                </a:xfrm>
                <a:custGeom>
                  <a:avLst/>
                  <a:gdLst>
                    <a:gd name="T0" fmla="*/ 0 w 1"/>
                    <a:gd name="T1" fmla="*/ 0 h 4256"/>
                    <a:gd name="T2" fmla="*/ 0 w 1"/>
                    <a:gd name="T3" fmla="*/ 4256 h 4256"/>
                    <a:gd name="T4" fmla="*/ 1 w 1"/>
                    <a:gd name="T5" fmla="*/ 4256 h 4256"/>
                  </a:gdLst>
                  <a:ahLst/>
                  <a:cxnLst>
                    <a:cxn ang="0">
                      <a:pos x="T0" y="T1"/>
                    </a:cxn>
                    <a:cxn ang="0">
                      <a:pos x="T2" y="T3"/>
                    </a:cxn>
                    <a:cxn ang="0">
                      <a:pos x="T4" y="T5"/>
                    </a:cxn>
                  </a:cxnLst>
                  <a:rect l="0" t="0" r="r" b="b"/>
                  <a:pathLst>
                    <a:path w="1" h="4256">
                      <a:moveTo>
                        <a:pt x="0" y="0"/>
                      </a:moveTo>
                      <a:lnTo>
                        <a:pt x="0" y="4256"/>
                      </a:lnTo>
                      <a:lnTo>
                        <a:pt x="1" y="425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2" name="Freeform 9"/>
                <p:cNvSpPr>
                  <a:spLocks noChangeAspect="1" noChangeArrowheads="1"/>
                </p:cNvSpPr>
                <p:nvPr/>
              </p:nvSpPr>
              <p:spPr bwMode="auto">
                <a:xfrm>
                  <a:off x="3156" y="1427"/>
                  <a:ext cx="1" cy="473"/>
                </a:xfrm>
                <a:custGeom>
                  <a:avLst/>
                  <a:gdLst>
                    <a:gd name="T0" fmla="*/ 0 w 1"/>
                    <a:gd name="T1" fmla="*/ 0 h 4256"/>
                    <a:gd name="T2" fmla="*/ 0 w 1"/>
                    <a:gd name="T3" fmla="*/ 4256 h 4256"/>
                    <a:gd name="T4" fmla="*/ 1 w 1"/>
                    <a:gd name="T5" fmla="*/ 4256 h 4256"/>
                  </a:gdLst>
                  <a:ahLst/>
                  <a:cxnLst>
                    <a:cxn ang="0">
                      <a:pos x="T0" y="T1"/>
                    </a:cxn>
                    <a:cxn ang="0">
                      <a:pos x="T2" y="T3"/>
                    </a:cxn>
                    <a:cxn ang="0">
                      <a:pos x="T4" y="T5"/>
                    </a:cxn>
                  </a:cxnLst>
                  <a:rect l="0" t="0" r="r" b="b"/>
                  <a:pathLst>
                    <a:path w="1" h="4256">
                      <a:moveTo>
                        <a:pt x="0" y="0"/>
                      </a:moveTo>
                      <a:lnTo>
                        <a:pt x="0" y="4256"/>
                      </a:lnTo>
                      <a:lnTo>
                        <a:pt x="1" y="425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3" name="Freeform 10"/>
                <p:cNvSpPr>
                  <a:spLocks noChangeAspect="1" noChangeArrowheads="1"/>
                </p:cNvSpPr>
                <p:nvPr/>
              </p:nvSpPr>
              <p:spPr bwMode="auto">
                <a:xfrm>
                  <a:off x="2640" y="1552"/>
                  <a:ext cx="393" cy="348"/>
                </a:xfrm>
                <a:custGeom>
                  <a:avLst/>
                  <a:gdLst>
                    <a:gd name="T0" fmla="*/ 0 w 3543"/>
                    <a:gd name="T1" fmla="*/ 0 h 3130"/>
                    <a:gd name="T2" fmla="*/ 2 w 3543"/>
                    <a:gd name="T3" fmla="*/ 2 h 3130"/>
                    <a:gd name="T4" fmla="*/ 677 w 3543"/>
                    <a:gd name="T5" fmla="*/ 598 h 3130"/>
                    <a:gd name="T6" fmla="*/ 1364 w 3543"/>
                    <a:gd name="T7" fmla="*/ 1206 h 3130"/>
                    <a:gd name="T8" fmla="*/ 1886 w 3543"/>
                    <a:gd name="T9" fmla="*/ 1667 h 3130"/>
                    <a:gd name="T10" fmla="*/ 2390 w 3543"/>
                    <a:gd name="T11" fmla="*/ 2111 h 3130"/>
                    <a:gd name="T12" fmla="*/ 2706 w 3543"/>
                    <a:gd name="T13" fmla="*/ 2391 h 3130"/>
                    <a:gd name="T14" fmla="*/ 2995 w 3543"/>
                    <a:gd name="T15" fmla="*/ 2645 h 3130"/>
                    <a:gd name="T16" fmla="*/ 3322 w 3543"/>
                    <a:gd name="T17" fmla="*/ 2936 h 3130"/>
                    <a:gd name="T18" fmla="*/ 3495 w 3543"/>
                    <a:gd name="T19" fmla="*/ 3087 h 3130"/>
                    <a:gd name="T20" fmla="*/ 3535 w 3543"/>
                    <a:gd name="T21" fmla="*/ 3123 h 3130"/>
                    <a:gd name="T22" fmla="*/ 3542 w 3543"/>
                    <a:gd name="T23" fmla="*/ 3130 h 3130"/>
                    <a:gd name="T24" fmla="*/ 3543 w 3543"/>
                    <a:gd name="T25" fmla="*/ 3130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3" h="3130">
                      <a:moveTo>
                        <a:pt x="0" y="0"/>
                      </a:moveTo>
                      <a:lnTo>
                        <a:pt x="2" y="2"/>
                      </a:lnTo>
                      <a:lnTo>
                        <a:pt x="677" y="598"/>
                      </a:lnTo>
                      <a:lnTo>
                        <a:pt x="1364" y="1206"/>
                      </a:lnTo>
                      <a:lnTo>
                        <a:pt x="1886" y="1667"/>
                      </a:lnTo>
                      <a:lnTo>
                        <a:pt x="2390" y="2111"/>
                      </a:lnTo>
                      <a:lnTo>
                        <a:pt x="2706" y="2391"/>
                      </a:lnTo>
                      <a:lnTo>
                        <a:pt x="2995" y="2645"/>
                      </a:lnTo>
                      <a:lnTo>
                        <a:pt x="3322" y="2936"/>
                      </a:lnTo>
                      <a:lnTo>
                        <a:pt x="3495" y="3087"/>
                      </a:lnTo>
                      <a:lnTo>
                        <a:pt x="3535" y="3123"/>
                      </a:lnTo>
                      <a:lnTo>
                        <a:pt x="3542" y="3130"/>
                      </a:lnTo>
                      <a:lnTo>
                        <a:pt x="3543" y="313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4" name="Freeform 11"/>
                <p:cNvSpPr>
                  <a:spLocks noChangeAspect="1" noChangeArrowheads="1"/>
                </p:cNvSpPr>
                <p:nvPr/>
              </p:nvSpPr>
              <p:spPr bwMode="auto">
                <a:xfrm>
                  <a:off x="2246" y="1552"/>
                  <a:ext cx="394" cy="348"/>
                </a:xfrm>
                <a:custGeom>
                  <a:avLst/>
                  <a:gdLst>
                    <a:gd name="T0" fmla="*/ 0 w 3543"/>
                    <a:gd name="T1" fmla="*/ 3130 h 3130"/>
                    <a:gd name="T2" fmla="*/ 8 w 3543"/>
                    <a:gd name="T3" fmla="*/ 3123 h 3130"/>
                    <a:gd name="T4" fmla="*/ 48 w 3543"/>
                    <a:gd name="T5" fmla="*/ 3087 h 3130"/>
                    <a:gd name="T6" fmla="*/ 220 w 3543"/>
                    <a:gd name="T7" fmla="*/ 2936 h 3130"/>
                    <a:gd name="T8" fmla="*/ 548 w 3543"/>
                    <a:gd name="T9" fmla="*/ 2645 h 3130"/>
                    <a:gd name="T10" fmla="*/ 837 w 3543"/>
                    <a:gd name="T11" fmla="*/ 2391 h 3130"/>
                    <a:gd name="T12" fmla="*/ 1152 w 3543"/>
                    <a:gd name="T13" fmla="*/ 2111 h 3130"/>
                    <a:gd name="T14" fmla="*/ 1655 w 3543"/>
                    <a:gd name="T15" fmla="*/ 1667 h 3130"/>
                    <a:gd name="T16" fmla="*/ 2178 w 3543"/>
                    <a:gd name="T17" fmla="*/ 1206 h 3130"/>
                    <a:gd name="T18" fmla="*/ 2865 w 3543"/>
                    <a:gd name="T19" fmla="*/ 598 h 3130"/>
                    <a:gd name="T20" fmla="*/ 3540 w 3543"/>
                    <a:gd name="T21" fmla="*/ 2 h 3130"/>
                    <a:gd name="T22" fmla="*/ 3542 w 3543"/>
                    <a:gd name="T23" fmla="*/ 0 h 3130"/>
                    <a:gd name="T24" fmla="*/ 3543 w 3543"/>
                    <a:gd name="T25" fmla="*/ 0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3" h="3130">
                      <a:moveTo>
                        <a:pt x="0" y="3130"/>
                      </a:moveTo>
                      <a:lnTo>
                        <a:pt x="8" y="3123"/>
                      </a:lnTo>
                      <a:lnTo>
                        <a:pt x="48" y="3087"/>
                      </a:lnTo>
                      <a:lnTo>
                        <a:pt x="220" y="2936"/>
                      </a:lnTo>
                      <a:lnTo>
                        <a:pt x="548" y="2645"/>
                      </a:lnTo>
                      <a:lnTo>
                        <a:pt x="837" y="2391"/>
                      </a:lnTo>
                      <a:lnTo>
                        <a:pt x="1152" y="2111"/>
                      </a:lnTo>
                      <a:lnTo>
                        <a:pt x="1655" y="1667"/>
                      </a:lnTo>
                      <a:lnTo>
                        <a:pt x="2178" y="1206"/>
                      </a:lnTo>
                      <a:lnTo>
                        <a:pt x="2865" y="598"/>
                      </a:lnTo>
                      <a:lnTo>
                        <a:pt x="3540" y="2"/>
                      </a:lnTo>
                      <a:lnTo>
                        <a:pt x="3542" y="0"/>
                      </a:lnTo>
                      <a:lnTo>
                        <a:pt x="3543"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5" name="Freeform 12"/>
                <p:cNvSpPr>
                  <a:spLocks noChangeAspect="1" noChangeArrowheads="1"/>
                </p:cNvSpPr>
                <p:nvPr/>
              </p:nvSpPr>
              <p:spPr bwMode="auto">
                <a:xfrm>
                  <a:off x="2167" y="2048"/>
                  <a:ext cx="945" cy="1"/>
                </a:xfrm>
                <a:custGeom>
                  <a:avLst/>
                  <a:gdLst>
                    <a:gd name="T0" fmla="*/ 8501 w 8501"/>
                    <a:gd name="T1" fmla="*/ 0 h 1"/>
                    <a:gd name="T2" fmla="*/ 0 w 8501"/>
                    <a:gd name="T3" fmla="*/ 0 h 1"/>
                    <a:gd name="T4" fmla="*/ 1 w 8501"/>
                    <a:gd name="T5" fmla="*/ 0 h 1"/>
                  </a:gdLst>
                  <a:ahLst/>
                  <a:cxnLst>
                    <a:cxn ang="0">
                      <a:pos x="T0" y="T1"/>
                    </a:cxn>
                    <a:cxn ang="0">
                      <a:pos x="T2" y="T3"/>
                    </a:cxn>
                    <a:cxn ang="0">
                      <a:pos x="T4" y="T5"/>
                    </a:cxn>
                  </a:cxnLst>
                  <a:rect l="0" t="0" r="r" b="b"/>
                  <a:pathLst>
                    <a:path w="8501" h="1">
                      <a:moveTo>
                        <a:pt x="8501"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6" name="Freeform 13"/>
                <p:cNvSpPr>
                  <a:spLocks noChangeAspect="1" noChangeArrowheads="1"/>
                </p:cNvSpPr>
                <p:nvPr/>
              </p:nvSpPr>
              <p:spPr bwMode="auto">
                <a:xfrm>
                  <a:off x="2498" y="1427"/>
                  <a:ext cx="142" cy="125"/>
                </a:xfrm>
                <a:custGeom>
                  <a:avLst/>
                  <a:gdLst>
                    <a:gd name="T0" fmla="*/ 1275 w 1275"/>
                    <a:gd name="T1" fmla="*/ 1126 h 1126"/>
                    <a:gd name="T2" fmla="*/ 1273 w 1275"/>
                    <a:gd name="T3" fmla="*/ 1125 h 1126"/>
                    <a:gd name="T4" fmla="*/ 936 w 1275"/>
                    <a:gd name="T5" fmla="*/ 827 h 1126"/>
                    <a:gd name="T6" fmla="*/ 624 w 1275"/>
                    <a:gd name="T7" fmla="*/ 552 h 1126"/>
                    <a:gd name="T8" fmla="*/ 365 w 1275"/>
                    <a:gd name="T9" fmla="*/ 322 h 1126"/>
                    <a:gd name="T10" fmla="*/ 170 w 1275"/>
                    <a:gd name="T11" fmla="*/ 150 h 1126"/>
                    <a:gd name="T12" fmla="*/ 19 w 1275"/>
                    <a:gd name="T13" fmla="*/ 18 h 1126"/>
                    <a:gd name="T14" fmla="*/ 0 w 1275"/>
                    <a:gd name="T15" fmla="*/ 0 h 1126"/>
                    <a:gd name="T16" fmla="*/ 1 w 12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1126">
                      <a:moveTo>
                        <a:pt x="1275" y="1126"/>
                      </a:moveTo>
                      <a:lnTo>
                        <a:pt x="1273" y="1125"/>
                      </a:lnTo>
                      <a:lnTo>
                        <a:pt x="936" y="827"/>
                      </a:lnTo>
                      <a:lnTo>
                        <a:pt x="624" y="552"/>
                      </a:lnTo>
                      <a:lnTo>
                        <a:pt x="365" y="322"/>
                      </a:lnTo>
                      <a:lnTo>
                        <a:pt x="170" y="150"/>
                      </a:lnTo>
                      <a:lnTo>
                        <a:pt x="19" y="18"/>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7" name="Freeform 14"/>
                <p:cNvSpPr>
                  <a:spLocks noChangeAspect="1" noChangeArrowheads="1"/>
                </p:cNvSpPr>
                <p:nvPr/>
              </p:nvSpPr>
              <p:spPr bwMode="auto">
                <a:xfrm>
                  <a:off x="2640" y="1427"/>
                  <a:ext cx="141" cy="125"/>
                </a:xfrm>
                <a:custGeom>
                  <a:avLst/>
                  <a:gdLst>
                    <a:gd name="T0" fmla="*/ 1275 w 1275"/>
                    <a:gd name="T1" fmla="*/ 0 h 1126"/>
                    <a:gd name="T2" fmla="*/ 1256 w 1275"/>
                    <a:gd name="T3" fmla="*/ 18 h 1126"/>
                    <a:gd name="T4" fmla="*/ 1105 w 1275"/>
                    <a:gd name="T5" fmla="*/ 150 h 1126"/>
                    <a:gd name="T6" fmla="*/ 910 w 1275"/>
                    <a:gd name="T7" fmla="*/ 322 h 1126"/>
                    <a:gd name="T8" fmla="*/ 650 w 1275"/>
                    <a:gd name="T9" fmla="*/ 552 h 1126"/>
                    <a:gd name="T10" fmla="*/ 339 w 1275"/>
                    <a:gd name="T11" fmla="*/ 827 h 1126"/>
                    <a:gd name="T12" fmla="*/ 2 w 1275"/>
                    <a:gd name="T13" fmla="*/ 1125 h 1126"/>
                    <a:gd name="T14" fmla="*/ 0 w 1275"/>
                    <a:gd name="T15" fmla="*/ 1126 h 1126"/>
                    <a:gd name="T16" fmla="*/ 1 w 1275"/>
                    <a:gd name="T17" fmla="*/ 1126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1126">
                      <a:moveTo>
                        <a:pt x="1275" y="0"/>
                      </a:moveTo>
                      <a:lnTo>
                        <a:pt x="1256" y="18"/>
                      </a:lnTo>
                      <a:lnTo>
                        <a:pt x="1105" y="150"/>
                      </a:lnTo>
                      <a:lnTo>
                        <a:pt x="910" y="322"/>
                      </a:lnTo>
                      <a:lnTo>
                        <a:pt x="650" y="552"/>
                      </a:lnTo>
                      <a:lnTo>
                        <a:pt x="339" y="827"/>
                      </a:lnTo>
                      <a:lnTo>
                        <a:pt x="2" y="1125"/>
                      </a:lnTo>
                      <a:lnTo>
                        <a:pt x="0" y="1126"/>
                      </a:lnTo>
                      <a:lnTo>
                        <a:pt x="1" y="112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8" name="Freeform 15"/>
                <p:cNvSpPr>
                  <a:spLocks noChangeAspect="1" noChangeArrowheads="1"/>
                </p:cNvSpPr>
                <p:nvPr/>
              </p:nvSpPr>
              <p:spPr bwMode="auto">
                <a:xfrm>
                  <a:off x="2640" y="1161"/>
                  <a:ext cx="141" cy="266"/>
                </a:xfrm>
                <a:custGeom>
                  <a:avLst/>
                  <a:gdLst>
                    <a:gd name="T0" fmla="*/ 1275 w 1275"/>
                    <a:gd name="T1" fmla="*/ 2394 h 2394"/>
                    <a:gd name="T2" fmla="*/ 0 w 1275"/>
                    <a:gd name="T3" fmla="*/ 0 h 2394"/>
                    <a:gd name="T4" fmla="*/ 1 w 1275"/>
                    <a:gd name="T5" fmla="*/ 0 h 2394"/>
                  </a:gdLst>
                  <a:ahLst/>
                  <a:cxnLst>
                    <a:cxn ang="0">
                      <a:pos x="T0" y="T1"/>
                    </a:cxn>
                    <a:cxn ang="0">
                      <a:pos x="T2" y="T3"/>
                    </a:cxn>
                    <a:cxn ang="0">
                      <a:pos x="T4" y="T5"/>
                    </a:cxn>
                  </a:cxnLst>
                  <a:rect l="0" t="0" r="r" b="b"/>
                  <a:pathLst>
                    <a:path w="1275" h="2394">
                      <a:moveTo>
                        <a:pt x="1275" y="2394"/>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9" name="Freeform 16"/>
                <p:cNvSpPr>
                  <a:spLocks noChangeAspect="1" noChangeArrowheads="1"/>
                </p:cNvSpPr>
                <p:nvPr/>
              </p:nvSpPr>
              <p:spPr bwMode="auto">
                <a:xfrm>
                  <a:off x="2498" y="1161"/>
                  <a:ext cx="142" cy="266"/>
                </a:xfrm>
                <a:custGeom>
                  <a:avLst/>
                  <a:gdLst>
                    <a:gd name="T0" fmla="*/ 1275 w 1275"/>
                    <a:gd name="T1" fmla="*/ 0 h 2394"/>
                    <a:gd name="T2" fmla="*/ 0 w 1275"/>
                    <a:gd name="T3" fmla="*/ 2394 h 2394"/>
                    <a:gd name="T4" fmla="*/ 1 w 1275"/>
                    <a:gd name="T5" fmla="*/ 2394 h 2394"/>
                  </a:gdLst>
                  <a:ahLst/>
                  <a:cxnLst>
                    <a:cxn ang="0">
                      <a:pos x="T0" y="T1"/>
                    </a:cxn>
                    <a:cxn ang="0">
                      <a:pos x="T2" y="T3"/>
                    </a:cxn>
                    <a:cxn ang="0">
                      <a:pos x="T4" y="T5"/>
                    </a:cxn>
                  </a:cxnLst>
                  <a:rect l="0" t="0" r="r" b="b"/>
                  <a:pathLst>
                    <a:path w="1275" h="2394">
                      <a:moveTo>
                        <a:pt x="1275" y="0"/>
                      </a:moveTo>
                      <a:lnTo>
                        <a:pt x="0" y="2394"/>
                      </a:lnTo>
                      <a:lnTo>
                        <a:pt x="1" y="239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0" name="Freeform 17"/>
                <p:cNvSpPr>
                  <a:spLocks noChangeAspect="1" noChangeArrowheads="1"/>
                </p:cNvSpPr>
                <p:nvPr/>
              </p:nvSpPr>
              <p:spPr bwMode="auto">
                <a:xfrm>
                  <a:off x="3033" y="1900"/>
                  <a:ext cx="79" cy="148"/>
                </a:xfrm>
                <a:custGeom>
                  <a:avLst/>
                  <a:gdLst>
                    <a:gd name="T0" fmla="*/ 709 w 709"/>
                    <a:gd name="T1" fmla="*/ 1330 h 1330"/>
                    <a:gd name="T2" fmla="*/ 0 w 709"/>
                    <a:gd name="T3" fmla="*/ 0 h 1330"/>
                    <a:gd name="T4" fmla="*/ 1 w 709"/>
                    <a:gd name="T5" fmla="*/ 0 h 1330"/>
                  </a:gdLst>
                  <a:ahLst/>
                  <a:cxnLst>
                    <a:cxn ang="0">
                      <a:pos x="T0" y="T1"/>
                    </a:cxn>
                    <a:cxn ang="0">
                      <a:pos x="T2" y="T3"/>
                    </a:cxn>
                    <a:cxn ang="0">
                      <a:pos x="T4" y="T5"/>
                    </a:cxn>
                  </a:cxnLst>
                  <a:rect l="0" t="0" r="r" b="b"/>
                  <a:pathLst>
                    <a:path w="709" h="1330">
                      <a:moveTo>
                        <a:pt x="709" y="133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1" name="Freeform 18"/>
                <p:cNvSpPr>
                  <a:spLocks noChangeAspect="1" noChangeArrowheads="1"/>
                </p:cNvSpPr>
                <p:nvPr/>
              </p:nvSpPr>
              <p:spPr bwMode="auto">
                <a:xfrm>
                  <a:off x="2167" y="1900"/>
                  <a:ext cx="79" cy="148"/>
                </a:xfrm>
                <a:custGeom>
                  <a:avLst/>
                  <a:gdLst>
                    <a:gd name="T0" fmla="*/ 708 w 708"/>
                    <a:gd name="T1" fmla="*/ 0 h 1330"/>
                    <a:gd name="T2" fmla="*/ 0 w 708"/>
                    <a:gd name="T3" fmla="*/ 1330 h 1330"/>
                    <a:gd name="T4" fmla="*/ 1 w 708"/>
                    <a:gd name="T5" fmla="*/ 1330 h 1330"/>
                  </a:gdLst>
                  <a:ahLst/>
                  <a:cxnLst>
                    <a:cxn ang="0">
                      <a:pos x="T0" y="T1"/>
                    </a:cxn>
                    <a:cxn ang="0">
                      <a:pos x="T2" y="T3"/>
                    </a:cxn>
                    <a:cxn ang="0">
                      <a:pos x="T4" y="T5"/>
                    </a:cxn>
                  </a:cxnLst>
                  <a:rect l="0" t="0" r="r" b="b"/>
                  <a:pathLst>
                    <a:path w="708" h="1330">
                      <a:moveTo>
                        <a:pt x="708" y="0"/>
                      </a:moveTo>
                      <a:lnTo>
                        <a:pt x="0" y="1330"/>
                      </a:lnTo>
                      <a:lnTo>
                        <a:pt x="1" y="133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2" name="Freeform 19"/>
                <p:cNvSpPr>
                  <a:spLocks noChangeAspect="1" noChangeArrowheads="1"/>
                </p:cNvSpPr>
                <p:nvPr/>
              </p:nvSpPr>
              <p:spPr bwMode="auto">
                <a:xfrm>
                  <a:off x="2781" y="1427"/>
                  <a:ext cx="375" cy="1"/>
                </a:xfrm>
                <a:custGeom>
                  <a:avLst/>
                  <a:gdLst>
                    <a:gd name="T0" fmla="*/ 3375 w 3375"/>
                    <a:gd name="T1" fmla="*/ 0 h 1"/>
                    <a:gd name="T2" fmla="*/ 0 w 3375"/>
                    <a:gd name="T3" fmla="*/ 0 h 1"/>
                    <a:gd name="T4" fmla="*/ 1 w 3375"/>
                    <a:gd name="T5" fmla="*/ 0 h 1"/>
                  </a:gdLst>
                  <a:ahLst/>
                  <a:cxnLst>
                    <a:cxn ang="0">
                      <a:pos x="T0" y="T1"/>
                    </a:cxn>
                    <a:cxn ang="0">
                      <a:pos x="T2" y="T3"/>
                    </a:cxn>
                    <a:cxn ang="0">
                      <a:pos x="T4" y="T5"/>
                    </a:cxn>
                  </a:cxnLst>
                  <a:rect l="0" t="0" r="r" b="b"/>
                  <a:pathLst>
                    <a:path w="3375" h="1">
                      <a:moveTo>
                        <a:pt x="3375"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3" name="Freeform 20"/>
                <p:cNvSpPr>
                  <a:spLocks noChangeAspect="1" noChangeArrowheads="1"/>
                </p:cNvSpPr>
                <p:nvPr/>
              </p:nvSpPr>
              <p:spPr bwMode="auto">
                <a:xfrm>
                  <a:off x="3033" y="1900"/>
                  <a:ext cx="123" cy="1"/>
                </a:xfrm>
                <a:custGeom>
                  <a:avLst/>
                  <a:gdLst>
                    <a:gd name="T0" fmla="*/ 0 w 1109"/>
                    <a:gd name="T1" fmla="*/ 0 h 1"/>
                    <a:gd name="T2" fmla="*/ 1108 w 1109"/>
                    <a:gd name="T3" fmla="*/ 0 h 1"/>
                    <a:gd name="T4" fmla="*/ 1109 w 1109"/>
                    <a:gd name="T5" fmla="*/ 0 h 1"/>
                  </a:gdLst>
                  <a:ahLst/>
                  <a:cxnLst>
                    <a:cxn ang="0">
                      <a:pos x="T0" y="T1"/>
                    </a:cxn>
                    <a:cxn ang="0">
                      <a:pos x="T2" y="T3"/>
                    </a:cxn>
                    <a:cxn ang="0">
                      <a:pos x="T4" y="T5"/>
                    </a:cxn>
                  </a:cxnLst>
                  <a:rect l="0" t="0" r="r" b="b"/>
                  <a:pathLst>
                    <a:path w="1109" h="1">
                      <a:moveTo>
                        <a:pt x="0" y="0"/>
                      </a:moveTo>
                      <a:lnTo>
                        <a:pt x="1108" y="0"/>
                      </a:lnTo>
                      <a:lnTo>
                        <a:pt x="1109"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4" name="Freeform 21"/>
                <p:cNvSpPr>
                  <a:spLocks noChangeAspect="1" noChangeArrowheads="1"/>
                </p:cNvSpPr>
                <p:nvPr/>
              </p:nvSpPr>
              <p:spPr bwMode="auto">
                <a:xfrm>
                  <a:off x="2123" y="1427"/>
                  <a:ext cx="375" cy="1"/>
                </a:xfrm>
                <a:custGeom>
                  <a:avLst/>
                  <a:gdLst>
                    <a:gd name="T0" fmla="*/ 3374 w 3374"/>
                    <a:gd name="T1" fmla="*/ 0 h 1"/>
                    <a:gd name="T2" fmla="*/ 0 w 3374"/>
                    <a:gd name="T3" fmla="*/ 0 h 1"/>
                    <a:gd name="T4" fmla="*/ 1 w 3374"/>
                    <a:gd name="T5" fmla="*/ 0 h 1"/>
                  </a:gdLst>
                  <a:ahLst/>
                  <a:cxnLst>
                    <a:cxn ang="0">
                      <a:pos x="T0" y="T1"/>
                    </a:cxn>
                    <a:cxn ang="0">
                      <a:pos x="T2" y="T3"/>
                    </a:cxn>
                    <a:cxn ang="0">
                      <a:pos x="T4" y="T5"/>
                    </a:cxn>
                  </a:cxnLst>
                  <a:rect l="0" t="0" r="r" b="b"/>
                  <a:pathLst>
                    <a:path w="3374" h="1">
                      <a:moveTo>
                        <a:pt x="3374"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5" name="Freeform 22"/>
                <p:cNvSpPr>
                  <a:spLocks noChangeAspect="1" noChangeArrowheads="1"/>
                </p:cNvSpPr>
                <p:nvPr/>
              </p:nvSpPr>
              <p:spPr bwMode="auto">
                <a:xfrm>
                  <a:off x="2123" y="1900"/>
                  <a:ext cx="123" cy="1"/>
                </a:xfrm>
                <a:custGeom>
                  <a:avLst/>
                  <a:gdLst>
                    <a:gd name="T0" fmla="*/ 0 w 1108"/>
                    <a:gd name="T1" fmla="*/ 0 h 1"/>
                    <a:gd name="T2" fmla="*/ 1107 w 1108"/>
                    <a:gd name="T3" fmla="*/ 0 h 1"/>
                    <a:gd name="T4" fmla="*/ 1108 w 1108"/>
                    <a:gd name="T5" fmla="*/ 0 h 1"/>
                  </a:gdLst>
                  <a:ahLst/>
                  <a:cxnLst>
                    <a:cxn ang="0">
                      <a:pos x="T0" y="T1"/>
                    </a:cxn>
                    <a:cxn ang="0">
                      <a:pos x="T2" y="T3"/>
                    </a:cxn>
                    <a:cxn ang="0">
                      <a:pos x="T4" y="T5"/>
                    </a:cxn>
                  </a:cxnLst>
                  <a:rect l="0" t="0" r="r" b="b"/>
                  <a:pathLst>
                    <a:path w="1108" h="1">
                      <a:moveTo>
                        <a:pt x="0" y="0"/>
                      </a:moveTo>
                      <a:lnTo>
                        <a:pt x="1107" y="0"/>
                      </a:lnTo>
                      <a:lnTo>
                        <a:pt x="1108"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6" name="Freeform 23"/>
                <p:cNvSpPr>
                  <a:spLocks noChangeAspect="1" noChangeArrowheads="1"/>
                </p:cNvSpPr>
                <p:nvPr/>
              </p:nvSpPr>
              <p:spPr bwMode="auto">
                <a:xfrm>
                  <a:off x="2123" y="2438"/>
                  <a:ext cx="1" cy="237"/>
                </a:xfrm>
                <a:custGeom>
                  <a:avLst/>
                  <a:gdLst>
                    <a:gd name="T0" fmla="*/ 0 w 1"/>
                    <a:gd name="T1" fmla="*/ 0 h 2128"/>
                    <a:gd name="T2" fmla="*/ 0 w 1"/>
                    <a:gd name="T3" fmla="*/ 2128 h 2128"/>
                    <a:gd name="T4" fmla="*/ 1 w 1"/>
                    <a:gd name="T5" fmla="*/ 2128 h 2128"/>
                  </a:gdLst>
                  <a:ahLst/>
                  <a:cxnLst>
                    <a:cxn ang="0">
                      <a:pos x="T0" y="T1"/>
                    </a:cxn>
                    <a:cxn ang="0">
                      <a:pos x="T2" y="T3"/>
                    </a:cxn>
                    <a:cxn ang="0">
                      <a:pos x="T4" y="T5"/>
                    </a:cxn>
                  </a:cxnLst>
                  <a:rect l="0" t="0" r="r" b="b"/>
                  <a:pathLst>
                    <a:path w="1" h="2128">
                      <a:moveTo>
                        <a:pt x="0" y="0"/>
                      </a:moveTo>
                      <a:lnTo>
                        <a:pt x="0" y="2128"/>
                      </a:lnTo>
                      <a:lnTo>
                        <a:pt x="1" y="212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7" name="Freeform 24"/>
                <p:cNvSpPr>
                  <a:spLocks noChangeAspect="1" noChangeArrowheads="1"/>
                </p:cNvSpPr>
                <p:nvPr/>
              </p:nvSpPr>
              <p:spPr bwMode="auto">
                <a:xfrm>
                  <a:off x="2123" y="2675"/>
                  <a:ext cx="1" cy="236"/>
                </a:xfrm>
                <a:custGeom>
                  <a:avLst/>
                  <a:gdLst>
                    <a:gd name="T0" fmla="*/ 0 w 1"/>
                    <a:gd name="T1" fmla="*/ 0 h 2128"/>
                    <a:gd name="T2" fmla="*/ 0 w 1"/>
                    <a:gd name="T3" fmla="*/ 2128 h 2128"/>
                    <a:gd name="T4" fmla="*/ 1 w 1"/>
                    <a:gd name="T5" fmla="*/ 2128 h 2128"/>
                  </a:gdLst>
                  <a:ahLst/>
                  <a:cxnLst>
                    <a:cxn ang="0">
                      <a:pos x="T0" y="T1"/>
                    </a:cxn>
                    <a:cxn ang="0">
                      <a:pos x="T2" y="T3"/>
                    </a:cxn>
                    <a:cxn ang="0">
                      <a:pos x="T4" y="T5"/>
                    </a:cxn>
                  </a:cxnLst>
                  <a:rect l="0" t="0" r="r" b="b"/>
                  <a:pathLst>
                    <a:path w="1" h="2128">
                      <a:moveTo>
                        <a:pt x="0" y="0"/>
                      </a:moveTo>
                      <a:lnTo>
                        <a:pt x="0" y="2128"/>
                      </a:lnTo>
                      <a:lnTo>
                        <a:pt x="1" y="212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8" name="Freeform 25"/>
                <p:cNvSpPr>
                  <a:spLocks noChangeAspect="1" noChangeArrowheads="1"/>
                </p:cNvSpPr>
                <p:nvPr/>
              </p:nvSpPr>
              <p:spPr bwMode="auto">
                <a:xfrm>
                  <a:off x="3156" y="2438"/>
                  <a:ext cx="1" cy="237"/>
                </a:xfrm>
                <a:custGeom>
                  <a:avLst/>
                  <a:gdLst>
                    <a:gd name="T0" fmla="*/ 0 w 1"/>
                    <a:gd name="T1" fmla="*/ 0 h 2128"/>
                    <a:gd name="T2" fmla="*/ 0 w 1"/>
                    <a:gd name="T3" fmla="*/ 2128 h 2128"/>
                    <a:gd name="T4" fmla="*/ 1 w 1"/>
                    <a:gd name="T5" fmla="*/ 2128 h 2128"/>
                  </a:gdLst>
                  <a:ahLst/>
                  <a:cxnLst>
                    <a:cxn ang="0">
                      <a:pos x="T0" y="T1"/>
                    </a:cxn>
                    <a:cxn ang="0">
                      <a:pos x="T2" y="T3"/>
                    </a:cxn>
                    <a:cxn ang="0">
                      <a:pos x="T4" y="T5"/>
                    </a:cxn>
                  </a:cxnLst>
                  <a:rect l="0" t="0" r="r" b="b"/>
                  <a:pathLst>
                    <a:path w="1" h="2128">
                      <a:moveTo>
                        <a:pt x="0" y="0"/>
                      </a:moveTo>
                      <a:lnTo>
                        <a:pt x="0" y="2128"/>
                      </a:lnTo>
                      <a:lnTo>
                        <a:pt x="1" y="212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9" name="Freeform 26"/>
                <p:cNvSpPr>
                  <a:spLocks noChangeAspect="1" noChangeArrowheads="1"/>
                </p:cNvSpPr>
                <p:nvPr/>
              </p:nvSpPr>
              <p:spPr bwMode="auto">
                <a:xfrm>
                  <a:off x="3156" y="2675"/>
                  <a:ext cx="1" cy="236"/>
                </a:xfrm>
                <a:custGeom>
                  <a:avLst/>
                  <a:gdLst>
                    <a:gd name="T0" fmla="*/ 0 w 1"/>
                    <a:gd name="T1" fmla="*/ 0 h 2128"/>
                    <a:gd name="T2" fmla="*/ 0 w 1"/>
                    <a:gd name="T3" fmla="*/ 2128 h 2128"/>
                    <a:gd name="T4" fmla="*/ 1 w 1"/>
                    <a:gd name="T5" fmla="*/ 2128 h 2128"/>
                  </a:gdLst>
                  <a:ahLst/>
                  <a:cxnLst>
                    <a:cxn ang="0">
                      <a:pos x="T0" y="T1"/>
                    </a:cxn>
                    <a:cxn ang="0">
                      <a:pos x="T2" y="T3"/>
                    </a:cxn>
                    <a:cxn ang="0">
                      <a:pos x="T4" y="T5"/>
                    </a:cxn>
                  </a:cxnLst>
                  <a:rect l="0" t="0" r="r" b="b"/>
                  <a:pathLst>
                    <a:path w="1" h="2128">
                      <a:moveTo>
                        <a:pt x="0" y="0"/>
                      </a:moveTo>
                      <a:lnTo>
                        <a:pt x="0" y="2128"/>
                      </a:lnTo>
                      <a:lnTo>
                        <a:pt x="1" y="212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0" name="Freeform 27"/>
                <p:cNvSpPr>
                  <a:spLocks noChangeAspect="1" noChangeArrowheads="1"/>
                </p:cNvSpPr>
                <p:nvPr/>
              </p:nvSpPr>
              <p:spPr bwMode="auto">
                <a:xfrm>
                  <a:off x="2640" y="2883"/>
                  <a:ext cx="126" cy="28"/>
                </a:xfrm>
                <a:custGeom>
                  <a:avLst/>
                  <a:gdLst>
                    <a:gd name="T0" fmla="*/ 0 w 1134"/>
                    <a:gd name="T1" fmla="*/ 0 h 251"/>
                    <a:gd name="T2" fmla="*/ 2 w 1134"/>
                    <a:gd name="T3" fmla="*/ 1 h 251"/>
                    <a:gd name="T4" fmla="*/ 677 w 1134"/>
                    <a:gd name="T5" fmla="*/ 212 h 251"/>
                    <a:gd name="T6" fmla="*/ 1133 w 1134"/>
                    <a:gd name="T7" fmla="*/ 251 h 251"/>
                    <a:gd name="T8" fmla="*/ 1134 w 1134"/>
                    <a:gd name="T9" fmla="*/ 251 h 251"/>
                  </a:gdLst>
                  <a:ahLst/>
                  <a:cxnLst>
                    <a:cxn ang="0">
                      <a:pos x="T0" y="T1"/>
                    </a:cxn>
                    <a:cxn ang="0">
                      <a:pos x="T2" y="T3"/>
                    </a:cxn>
                    <a:cxn ang="0">
                      <a:pos x="T4" y="T5"/>
                    </a:cxn>
                    <a:cxn ang="0">
                      <a:pos x="T6" y="T7"/>
                    </a:cxn>
                    <a:cxn ang="0">
                      <a:pos x="T8" y="T9"/>
                    </a:cxn>
                  </a:cxnLst>
                  <a:rect l="0" t="0" r="r" b="b"/>
                  <a:pathLst>
                    <a:path w="1134" h="251">
                      <a:moveTo>
                        <a:pt x="0" y="0"/>
                      </a:moveTo>
                      <a:lnTo>
                        <a:pt x="2" y="1"/>
                      </a:lnTo>
                      <a:lnTo>
                        <a:pt x="677" y="212"/>
                      </a:lnTo>
                      <a:lnTo>
                        <a:pt x="1133" y="251"/>
                      </a:lnTo>
                      <a:lnTo>
                        <a:pt x="1134" y="251"/>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1" name="Freeform 28"/>
                <p:cNvSpPr>
                  <a:spLocks noChangeAspect="1" noChangeArrowheads="1"/>
                </p:cNvSpPr>
                <p:nvPr/>
              </p:nvSpPr>
              <p:spPr bwMode="auto">
                <a:xfrm>
                  <a:off x="2640" y="2438"/>
                  <a:ext cx="125" cy="28"/>
                </a:xfrm>
                <a:custGeom>
                  <a:avLst/>
                  <a:gdLst>
                    <a:gd name="T0" fmla="*/ 1133 w 1133"/>
                    <a:gd name="T1" fmla="*/ 0 h 250"/>
                    <a:gd name="T2" fmla="*/ 677 w 1133"/>
                    <a:gd name="T3" fmla="*/ 39 h 250"/>
                    <a:gd name="T4" fmla="*/ 2 w 1133"/>
                    <a:gd name="T5" fmla="*/ 249 h 250"/>
                    <a:gd name="T6" fmla="*/ 0 w 1133"/>
                    <a:gd name="T7" fmla="*/ 250 h 250"/>
                    <a:gd name="T8" fmla="*/ 1 w 1133"/>
                    <a:gd name="T9" fmla="*/ 250 h 250"/>
                  </a:gdLst>
                  <a:ahLst/>
                  <a:cxnLst>
                    <a:cxn ang="0">
                      <a:pos x="T0" y="T1"/>
                    </a:cxn>
                    <a:cxn ang="0">
                      <a:pos x="T2" y="T3"/>
                    </a:cxn>
                    <a:cxn ang="0">
                      <a:pos x="T4" y="T5"/>
                    </a:cxn>
                    <a:cxn ang="0">
                      <a:pos x="T6" y="T7"/>
                    </a:cxn>
                    <a:cxn ang="0">
                      <a:pos x="T8" y="T9"/>
                    </a:cxn>
                  </a:cxnLst>
                  <a:rect l="0" t="0" r="r" b="b"/>
                  <a:pathLst>
                    <a:path w="1133" h="250">
                      <a:moveTo>
                        <a:pt x="1133" y="0"/>
                      </a:moveTo>
                      <a:lnTo>
                        <a:pt x="677" y="39"/>
                      </a:lnTo>
                      <a:lnTo>
                        <a:pt x="2" y="249"/>
                      </a:lnTo>
                      <a:lnTo>
                        <a:pt x="0" y="250"/>
                      </a:lnTo>
                      <a:lnTo>
                        <a:pt x="1" y="25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2" name="Freeform 29"/>
                <p:cNvSpPr>
                  <a:spLocks noChangeAspect="1" noChangeArrowheads="1"/>
                </p:cNvSpPr>
                <p:nvPr/>
              </p:nvSpPr>
              <p:spPr bwMode="auto">
                <a:xfrm>
                  <a:off x="2514" y="2438"/>
                  <a:ext cx="126" cy="28"/>
                </a:xfrm>
                <a:custGeom>
                  <a:avLst/>
                  <a:gdLst>
                    <a:gd name="T0" fmla="*/ 1134 w 1134"/>
                    <a:gd name="T1" fmla="*/ 250 h 250"/>
                    <a:gd name="T2" fmla="*/ 1132 w 1134"/>
                    <a:gd name="T3" fmla="*/ 249 h 250"/>
                    <a:gd name="T4" fmla="*/ 457 w 1134"/>
                    <a:gd name="T5" fmla="*/ 39 h 250"/>
                    <a:gd name="T6" fmla="*/ 0 w 1134"/>
                    <a:gd name="T7" fmla="*/ 0 h 250"/>
                    <a:gd name="T8" fmla="*/ 1 w 1134"/>
                    <a:gd name="T9" fmla="*/ 0 h 250"/>
                  </a:gdLst>
                  <a:ahLst/>
                  <a:cxnLst>
                    <a:cxn ang="0">
                      <a:pos x="T0" y="T1"/>
                    </a:cxn>
                    <a:cxn ang="0">
                      <a:pos x="T2" y="T3"/>
                    </a:cxn>
                    <a:cxn ang="0">
                      <a:pos x="T4" y="T5"/>
                    </a:cxn>
                    <a:cxn ang="0">
                      <a:pos x="T6" y="T7"/>
                    </a:cxn>
                    <a:cxn ang="0">
                      <a:pos x="T8" y="T9"/>
                    </a:cxn>
                  </a:cxnLst>
                  <a:rect l="0" t="0" r="r" b="b"/>
                  <a:pathLst>
                    <a:path w="1134" h="250">
                      <a:moveTo>
                        <a:pt x="1134" y="250"/>
                      </a:moveTo>
                      <a:lnTo>
                        <a:pt x="1132" y="249"/>
                      </a:lnTo>
                      <a:lnTo>
                        <a:pt x="457" y="39"/>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3" name="Freeform 30"/>
                <p:cNvSpPr>
                  <a:spLocks noChangeAspect="1" noChangeArrowheads="1"/>
                </p:cNvSpPr>
                <p:nvPr/>
              </p:nvSpPr>
              <p:spPr bwMode="auto">
                <a:xfrm>
                  <a:off x="2514" y="2883"/>
                  <a:ext cx="126" cy="28"/>
                </a:xfrm>
                <a:custGeom>
                  <a:avLst/>
                  <a:gdLst>
                    <a:gd name="T0" fmla="*/ 0 w 1135"/>
                    <a:gd name="T1" fmla="*/ 251 h 251"/>
                    <a:gd name="T2" fmla="*/ 457 w 1135"/>
                    <a:gd name="T3" fmla="*/ 212 h 251"/>
                    <a:gd name="T4" fmla="*/ 1132 w 1135"/>
                    <a:gd name="T5" fmla="*/ 1 h 251"/>
                    <a:gd name="T6" fmla="*/ 1134 w 1135"/>
                    <a:gd name="T7" fmla="*/ 0 h 251"/>
                    <a:gd name="T8" fmla="*/ 1135 w 1135"/>
                    <a:gd name="T9" fmla="*/ 0 h 251"/>
                  </a:gdLst>
                  <a:ahLst/>
                  <a:cxnLst>
                    <a:cxn ang="0">
                      <a:pos x="T0" y="T1"/>
                    </a:cxn>
                    <a:cxn ang="0">
                      <a:pos x="T2" y="T3"/>
                    </a:cxn>
                    <a:cxn ang="0">
                      <a:pos x="T4" y="T5"/>
                    </a:cxn>
                    <a:cxn ang="0">
                      <a:pos x="T6" y="T7"/>
                    </a:cxn>
                    <a:cxn ang="0">
                      <a:pos x="T8" y="T9"/>
                    </a:cxn>
                  </a:cxnLst>
                  <a:rect l="0" t="0" r="r" b="b"/>
                  <a:pathLst>
                    <a:path w="1135" h="251">
                      <a:moveTo>
                        <a:pt x="0" y="251"/>
                      </a:moveTo>
                      <a:lnTo>
                        <a:pt x="457" y="212"/>
                      </a:lnTo>
                      <a:lnTo>
                        <a:pt x="1132" y="1"/>
                      </a:lnTo>
                      <a:lnTo>
                        <a:pt x="1134" y="0"/>
                      </a:lnTo>
                      <a:lnTo>
                        <a:pt x="1135"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4" name="Freeform 31"/>
                <p:cNvSpPr>
                  <a:spLocks noChangeAspect="1" noChangeArrowheads="1"/>
                </p:cNvSpPr>
                <p:nvPr/>
              </p:nvSpPr>
              <p:spPr bwMode="auto">
                <a:xfrm>
                  <a:off x="2231" y="2911"/>
                  <a:ext cx="818" cy="233"/>
                </a:xfrm>
                <a:custGeom>
                  <a:avLst/>
                  <a:gdLst>
                    <a:gd name="T0" fmla="*/ 0 w 7364"/>
                    <a:gd name="T1" fmla="*/ 0 h 2099"/>
                    <a:gd name="T2" fmla="*/ 589 w 7364"/>
                    <a:gd name="T3" fmla="*/ 792 h 2099"/>
                    <a:gd name="T4" fmla="*/ 1345 w 7364"/>
                    <a:gd name="T5" fmla="*/ 1427 h 2099"/>
                    <a:gd name="T6" fmla="*/ 2228 w 7364"/>
                    <a:gd name="T7" fmla="*/ 1870 h 2099"/>
                    <a:gd name="T8" fmla="*/ 3187 w 7364"/>
                    <a:gd name="T9" fmla="*/ 2099 h 2099"/>
                    <a:gd name="T10" fmla="*/ 4175 w 7364"/>
                    <a:gd name="T11" fmla="*/ 2099 h 2099"/>
                    <a:gd name="T12" fmla="*/ 5135 w 7364"/>
                    <a:gd name="T13" fmla="*/ 1870 h 2099"/>
                    <a:gd name="T14" fmla="*/ 6017 w 7364"/>
                    <a:gd name="T15" fmla="*/ 1427 h 2099"/>
                    <a:gd name="T16" fmla="*/ 6773 w 7364"/>
                    <a:gd name="T17" fmla="*/ 792 h 2099"/>
                    <a:gd name="T18" fmla="*/ 7363 w 7364"/>
                    <a:gd name="T19" fmla="*/ 0 h 2099"/>
                    <a:gd name="T20" fmla="*/ 7364 w 7364"/>
                    <a:gd name="T21"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4" h="2099">
                      <a:moveTo>
                        <a:pt x="0" y="0"/>
                      </a:moveTo>
                      <a:lnTo>
                        <a:pt x="589" y="792"/>
                      </a:lnTo>
                      <a:lnTo>
                        <a:pt x="1345" y="1427"/>
                      </a:lnTo>
                      <a:lnTo>
                        <a:pt x="2228" y="1870"/>
                      </a:lnTo>
                      <a:lnTo>
                        <a:pt x="3187" y="2099"/>
                      </a:lnTo>
                      <a:lnTo>
                        <a:pt x="4175" y="2099"/>
                      </a:lnTo>
                      <a:lnTo>
                        <a:pt x="5135" y="1870"/>
                      </a:lnTo>
                      <a:lnTo>
                        <a:pt x="6017" y="1427"/>
                      </a:lnTo>
                      <a:lnTo>
                        <a:pt x="6773" y="792"/>
                      </a:lnTo>
                      <a:lnTo>
                        <a:pt x="7363" y="0"/>
                      </a:lnTo>
                      <a:lnTo>
                        <a:pt x="736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5" name="Freeform 32"/>
                <p:cNvSpPr>
                  <a:spLocks noChangeAspect="1" noChangeArrowheads="1"/>
                </p:cNvSpPr>
                <p:nvPr/>
              </p:nvSpPr>
              <p:spPr bwMode="auto">
                <a:xfrm>
                  <a:off x="2231" y="2205"/>
                  <a:ext cx="818" cy="233"/>
                </a:xfrm>
                <a:custGeom>
                  <a:avLst/>
                  <a:gdLst>
                    <a:gd name="T0" fmla="*/ 7363 w 7363"/>
                    <a:gd name="T1" fmla="*/ 2099 h 2099"/>
                    <a:gd name="T2" fmla="*/ 6773 w 7363"/>
                    <a:gd name="T3" fmla="*/ 1306 h 2099"/>
                    <a:gd name="T4" fmla="*/ 6017 w 7363"/>
                    <a:gd name="T5" fmla="*/ 671 h 2099"/>
                    <a:gd name="T6" fmla="*/ 5135 w 7363"/>
                    <a:gd name="T7" fmla="*/ 228 h 2099"/>
                    <a:gd name="T8" fmla="*/ 4175 w 7363"/>
                    <a:gd name="T9" fmla="*/ 0 h 2099"/>
                    <a:gd name="T10" fmla="*/ 3187 w 7363"/>
                    <a:gd name="T11" fmla="*/ 0 h 2099"/>
                    <a:gd name="T12" fmla="*/ 2228 w 7363"/>
                    <a:gd name="T13" fmla="*/ 228 h 2099"/>
                    <a:gd name="T14" fmla="*/ 1345 w 7363"/>
                    <a:gd name="T15" fmla="*/ 671 h 2099"/>
                    <a:gd name="T16" fmla="*/ 589 w 7363"/>
                    <a:gd name="T17" fmla="*/ 1306 h 2099"/>
                    <a:gd name="T18" fmla="*/ 0 w 7363"/>
                    <a:gd name="T19" fmla="*/ 2099 h 2099"/>
                    <a:gd name="T20" fmla="*/ 1 w 7363"/>
                    <a:gd name="T21" fmla="*/ 2099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3" h="2099">
                      <a:moveTo>
                        <a:pt x="7363" y="2099"/>
                      </a:moveTo>
                      <a:lnTo>
                        <a:pt x="6773" y="1306"/>
                      </a:lnTo>
                      <a:lnTo>
                        <a:pt x="6017" y="671"/>
                      </a:lnTo>
                      <a:lnTo>
                        <a:pt x="5135" y="228"/>
                      </a:lnTo>
                      <a:lnTo>
                        <a:pt x="4175" y="0"/>
                      </a:lnTo>
                      <a:lnTo>
                        <a:pt x="3187" y="0"/>
                      </a:lnTo>
                      <a:lnTo>
                        <a:pt x="2228" y="228"/>
                      </a:lnTo>
                      <a:lnTo>
                        <a:pt x="1345" y="671"/>
                      </a:lnTo>
                      <a:lnTo>
                        <a:pt x="589" y="1306"/>
                      </a:lnTo>
                      <a:lnTo>
                        <a:pt x="0" y="2099"/>
                      </a:lnTo>
                      <a:lnTo>
                        <a:pt x="1" y="209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6" name="Freeform 33"/>
                <p:cNvSpPr>
                  <a:spLocks noChangeAspect="1" noChangeArrowheads="1"/>
                </p:cNvSpPr>
                <p:nvPr/>
              </p:nvSpPr>
              <p:spPr bwMode="auto">
                <a:xfrm>
                  <a:off x="2499" y="2466"/>
                  <a:ext cx="141" cy="417"/>
                </a:xfrm>
                <a:custGeom>
                  <a:avLst/>
                  <a:gdLst>
                    <a:gd name="T0" fmla="*/ 1266 w 1267"/>
                    <a:gd name="T1" fmla="*/ 3755 h 3755"/>
                    <a:gd name="T2" fmla="*/ 1264 w 1267"/>
                    <a:gd name="T3" fmla="*/ 3754 h 3755"/>
                    <a:gd name="T4" fmla="*/ 927 w 1267"/>
                    <a:gd name="T5" fmla="*/ 3561 h 3755"/>
                    <a:gd name="T6" fmla="*/ 615 w 1267"/>
                    <a:gd name="T7" fmla="*/ 3307 h 3755"/>
                    <a:gd name="T8" fmla="*/ 356 w 1267"/>
                    <a:gd name="T9" fmla="*/ 3003 h 3755"/>
                    <a:gd name="T10" fmla="*/ 161 w 1267"/>
                    <a:gd name="T11" fmla="*/ 2664 h 3755"/>
                    <a:gd name="T12" fmla="*/ 10 w 1267"/>
                    <a:gd name="T13" fmla="*/ 2148 h 3755"/>
                    <a:gd name="T14" fmla="*/ 0 w 1267"/>
                    <a:gd name="T15" fmla="*/ 1693 h 3755"/>
                    <a:gd name="T16" fmla="*/ 117 w 1267"/>
                    <a:gd name="T17" fmla="*/ 1198 h 3755"/>
                    <a:gd name="T18" fmla="*/ 278 w 1267"/>
                    <a:gd name="T19" fmla="*/ 870 h 3755"/>
                    <a:gd name="T20" fmla="*/ 498 w 1267"/>
                    <a:gd name="T21" fmla="*/ 571 h 3755"/>
                    <a:gd name="T22" fmla="*/ 848 w 1267"/>
                    <a:gd name="T23" fmla="*/ 251 h 3755"/>
                    <a:gd name="T24" fmla="*/ 1264 w 1267"/>
                    <a:gd name="T25" fmla="*/ 2 h 3755"/>
                    <a:gd name="T26" fmla="*/ 1266 w 1267"/>
                    <a:gd name="T27" fmla="*/ 0 h 3755"/>
                    <a:gd name="T28" fmla="*/ 1267 w 1267"/>
                    <a:gd name="T29" fmla="*/ 0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7" h="3755">
                      <a:moveTo>
                        <a:pt x="1266" y="3755"/>
                      </a:moveTo>
                      <a:lnTo>
                        <a:pt x="1264" y="3754"/>
                      </a:lnTo>
                      <a:lnTo>
                        <a:pt x="927" y="3561"/>
                      </a:lnTo>
                      <a:lnTo>
                        <a:pt x="615" y="3307"/>
                      </a:lnTo>
                      <a:lnTo>
                        <a:pt x="356" y="3003"/>
                      </a:lnTo>
                      <a:lnTo>
                        <a:pt x="161" y="2664"/>
                      </a:lnTo>
                      <a:lnTo>
                        <a:pt x="10" y="2148"/>
                      </a:lnTo>
                      <a:lnTo>
                        <a:pt x="0" y="1693"/>
                      </a:lnTo>
                      <a:lnTo>
                        <a:pt x="117" y="1198"/>
                      </a:lnTo>
                      <a:lnTo>
                        <a:pt x="278" y="870"/>
                      </a:lnTo>
                      <a:lnTo>
                        <a:pt x="498" y="571"/>
                      </a:lnTo>
                      <a:lnTo>
                        <a:pt x="848" y="251"/>
                      </a:lnTo>
                      <a:lnTo>
                        <a:pt x="1264" y="2"/>
                      </a:lnTo>
                      <a:lnTo>
                        <a:pt x="1266" y="0"/>
                      </a:lnTo>
                      <a:lnTo>
                        <a:pt x="1267"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7" name="Freeform 34"/>
                <p:cNvSpPr>
                  <a:spLocks noChangeAspect="1" noChangeArrowheads="1"/>
                </p:cNvSpPr>
                <p:nvPr/>
              </p:nvSpPr>
              <p:spPr bwMode="auto">
                <a:xfrm>
                  <a:off x="2640" y="2466"/>
                  <a:ext cx="140" cy="417"/>
                </a:xfrm>
                <a:custGeom>
                  <a:avLst/>
                  <a:gdLst>
                    <a:gd name="T0" fmla="*/ 0 w 1266"/>
                    <a:gd name="T1" fmla="*/ 0 h 3755"/>
                    <a:gd name="T2" fmla="*/ 2 w 1266"/>
                    <a:gd name="T3" fmla="*/ 2 h 3755"/>
                    <a:gd name="T4" fmla="*/ 419 w 1266"/>
                    <a:gd name="T5" fmla="*/ 251 h 3755"/>
                    <a:gd name="T6" fmla="*/ 768 w 1266"/>
                    <a:gd name="T7" fmla="*/ 571 h 3755"/>
                    <a:gd name="T8" fmla="*/ 988 w 1266"/>
                    <a:gd name="T9" fmla="*/ 870 h 3755"/>
                    <a:gd name="T10" fmla="*/ 1149 w 1266"/>
                    <a:gd name="T11" fmla="*/ 1198 h 3755"/>
                    <a:gd name="T12" fmla="*/ 1266 w 1266"/>
                    <a:gd name="T13" fmla="*/ 1693 h 3755"/>
                    <a:gd name="T14" fmla="*/ 1256 w 1266"/>
                    <a:gd name="T15" fmla="*/ 2148 h 3755"/>
                    <a:gd name="T16" fmla="*/ 1105 w 1266"/>
                    <a:gd name="T17" fmla="*/ 2664 h 3755"/>
                    <a:gd name="T18" fmla="*/ 910 w 1266"/>
                    <a:gd name="T19" fmla="*/ 3003 h 3755"/>
                    <a:gd name="T20" fmla="*/ 650 w 1266"/>
                    <a:gd name="T21" fmla="*/ 3307 h 3755"/>
                    <a:gd name="T22" fmla="*/ 339 w 1266"/>
                    <a:gd name="T23" fmla="*/ 3561 h 3755"/>
                    <a:gd name="T24" fmla="*/ 2 w 1266"/>
                    <a:gd name="T25" fmla="*/ 3754 h 3755"/>
                    <a:gd name="T26" fmla="*/ 0 w 1266"/>
                    <a:gd name="T27" fmla="*/ 3755 h 3755"/>
                    <a:gd name="T28" fmla="*/ 1 w 1266"/>
                    <a:gd name="T29"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6" h="3755">
                      <a:moveTo>
                        <a:pt x="0" y="0"/>
                      </a:moveTo>
                      <a:lnTo>
                        <a:pt x="2" y="2"/>
                      </a:lnTo>
                      <a:lnTo>
                        <a:pt x="419" y="251"/>
                      </a:lnTo>
                      <a:lnTo>
                        <a:pt x="768" y="571"/>
                      </a:lnTo>
                      <a:lnTo>
                        <a:pt x="988" y="870"/>
                      </a:lnTo>
                      <a:lnTo>
                        <a:pt x="1149" y="1198"/>
                      </a:lnTo>
                      <a:lnTo>
                        <a:pt x="1266" y="1693"/>
                      </a:lnTo>
                      <a:lnTo>
                        <a:pt x="1256" y="2148"/>
                      </a:lnTo>
                      <a:lnTo>
                        <a:pt x="1105" y="2664"/>
                      </a:lnTo>
                      <a:lnTo>
                        <a:pt x="910" y="3003"/>
                      </a:lnTo>
                      <a:lnTo>
                        <a:pt x="650" y="3307"/>
                      </a:lnTo>
                      <a:lnTo>
                        <a:pt x="339" y="3561"/>
                      </a:lnTo>
                      <a:lnTo>
                        <a:pt x="2" y="3754"/>
                      </a:lnTo>
                      <a:lnTo>
                        <a:pt x="0" y="3755"/>
                      </a:lnTo>
                      <a:lnTo>
                        <a:pt x="1" y="375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8" name="Freeform 35"/>
                <p:cNvSpPr>
                  <a:spLocks noChangeAspect="1" noChangeArrowheads="1"/>
                </p:cNvSpPr>
                <p:nvPr/>
              </p:nvSpPr>
              <p:spPr bwMode="auto">
                <a:xfrm>
                  <a:off x="2765" y="2438"/>
                  <a:ext cx="391" cy="1"/>
                </a:xfrm>
                <a:custGeom>
                  <a:avLst/>
                  <a:gdLst>
                    <a:gd name="T0" fmla="*/ 3517 w 3517"/>
                    <a:gd name="T1" fmla="*/ 0 h 1"/>
                    <a:gd name="T2" fmla="*/ 0 w 3517"/>
                    <a:gd name="T3" fmla="*/ 0 h 1"/>
                    <a:gd name="T4" fmla="*/ 1 w 3517"/>
                    <a:gd name="T5" fmla="*/ 0 h 1"/>
                  </a:gdLst>
                  <a:ahLst/>
                  <a:cxnLst>
                    <a:cxn ang="0">
                      <a:pos x="T0" y="T1"/>
                    </a:cxn>
                    <a:cxn ang="0">
                      <a:pos x="T2" y="T3"/>
                    </a:cxn>
                    <a:cxn ang="0">
                      <a:pos x="T4" y="T5"/>
                    </a:cxn>
                  </a:cxnLst>
                  <a:rect l="0" t="0" r="r" b="b"/>
                  <a:pathLst>
                    <a:path w="3517" h="1">
                      <a:moveTo>
                        <a:pt x="3517"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9" name="Freeform 36"/>
                <p:cNvSpPr>
                  <a:spLocks noChangeAspect="1" noChangeArrowheads="1"/>
                </p:cNvSpPr>
                <p:nvPr/>
              </p:nvSpPr>
              <p:spPr bwMode="auto">
                <a:xfrm>
                  <a:off x="2765" y="2911"/>
                  <a:ext cx="391" cy="1"/>
                </a:xfrm>
                <a:custGeom>
                  <a:avLst/>
                  <a:gdLst>
                    <a:gd name="T0" fmla="*/ 0 w 3518"/>
                    <a:gd name="T1" fmla="*/ 0 h 1"/>
                    <a:gd name="T2" fmla="*/ 3517 w 3518"/>
                    <a:gd name="T3" fmla="*/ 0 h 1"/>
                    <a:gd name="T4" fmla="*/ 3518 w 3518"/>
                    <a:gd name="T5" fmla="*/ 0 h 1"/>
                  </a:gdLst>
                  <a:ahLst/>
                  <a:cxnLst>
                    <a:cxn ang="0">
                      <a:pos x="T0" y="T1"/>
                    </a:cxn>
                    <a:cxn ang="0">
                      <a:pos x="T2" y="T3"/>
                    </a:cxn>
                    <a:cxn ang="0">
                      <a:pos x="T4" y="T5"/>
                    </a:cxn>
                  </a:cxnLst>
                  <a:rect l="0" t="0" r="r" b="b"/>
                  <a:pathLst>
                    <a:path w="3518" h="1">
                      <a:moveTo>
                        <a:pt x="0" y="0"/>
                      </a:moveTo>
                      <a:lnTo>
                        <a:pt x="3517" y="0"/>
                      </a:lnTo>
                      <a:lnTo>
                        <a:pt x="3518"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70" name="Freeform 37"/>
                <p:cNvSpPr>
                  <a:spLocks noChangeAspect="1" noChangeArrowheads="1"/>
                </p:cNvSpPr>
                <p:nvPr/>
              </p:nvSpPr>
              <p:spPr bwMode="auto">
                <a:xfrm>
                  <a:off x="2123" y="2438"/>
                  <a:ext cx="391" cy="1"/>
                </a:xfrm>
                <a:custGeom>
                  <a:avLst/>
                  <a:gdLst>
                    <a:gd name="T0" fmla="*/ 3515 w 3515"/>
                    <a:gd name="T1" fmla="*/ 0 h 1"/>
                    <a:gd name="T2" fmla="*/ 0 w 3515"/>
                    <a:gd name="T3" fmla="*/ 0 h 1"/>
                    <a:gd name="T4" fmla="*/ 1 w 3515"/>
                    <a:gd name="T5" fmla="*/ 0 h 1"/>
                  </a:gdLst>
                  <a:ahLst/>
                  <a:cxnLst>
                    <a:cxn ang="0">
                      <a:pos x="T0" y="T1"/>
                    </a:cxn>
                    <a:cxn ang="0">
                      <a:pos x="T2" y="T3"/>
                    </a:cxn>
                    <a:cxn ang="0">
                      <a:pos x="T4" y="T5"/>
                    </a:cxn>
                  </a:cxnLst>
                  <a:rect l="0" t="0" r="r" b="b"/>
                  <a:pathLst>
                    <a:path w="3515" h="1">
                      <a:moveTo>
                        <a:pt x="3515"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71" name="Freeform 38"/>
                <p:cNvSpPr>
                  <a:spLocks noChangeAspect="1" noChangeArrowheads="1"/>
                </p:cNvSpPr>
                <p:nvPr/>
              </p:nvSpPr>
              <p:spPr bwMode="auto">
                <a:xfrm>
                  <a:off x="2123" y="2911"/>
                  <a:ext cx="391" cy="1"/>
                </a:xfrm>
                <a:custGeom>
                  <a:avLst/>
                  <a:gdLst>
                    <a:gd name="T0" fmla="*/ 0 w 3516"/>
                    <a:gd name="T1" fmla="*/ 0 h 1"/>
                    <a:gd name="T2" fmla="*/ 3515 w 3516"/>
                    <a:gd name="T3" fmla="*/ 0 h 1"/>
                    <a:gd name="T4" fmla="*/ 3516 w 3516"/>
                    <a:gd name="T5" fmla="*/ 0 h 1"/>
                  </a:gdLst>
                  <a:ahLst/>
                  <a:cxnLst>
                    <a:cxn ang="0">
                      <a:pos x="T0" y="T1"/>
                    </a:cxn>
                    <a:cxn ang="0">
                      <a:pos x="T2" y="T3"/>
                    </a:cxn>
                    <a:cxn ang="0">
                      <a:pos x="T4" y="T5"/>
                    </a:cxn>
                  </a:cxnLst>
                  <a:rect l="0" t="0" r="r" b="b"/>
                  <a:pathLst>
                    <a:path w="3516" h="1">
                      <a:moveTo>
                        <a:pt x="0" y="0"/>
                      </a:moveTo>
                      <a:lnTo>
                        <a:pt x="3515" y="0"/>
                      </a:lnTo>
                      <a:lnTo>
                        <a:pt x="351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492" name="Group 39"/>
              <p:cNvGrpSpPr>
                <a:grpSpLocks noChangeAspect="1"/>
              </p:cNvGrpSpPr>
              <p:nvPr/>
            </p:nvGrpSpPr>
            <p:grpSpPr bwMode="auto">
              <a:xfrm>
                <a:off x="2246" y="1427"/>
                <a:ext cx="787" cy="474"/>
                <a:chOff x="2246" y="1427"/>
                <a:chExt cx="787" cy="474"/>
              </a:xfrm>
            </p:grpSpPr>
            <p:sp>
              <p:nvSpPr>
                <p:cNvPr id="625" name="Freeform 40"/>
                <p:cNvSpPr>
                  <a:spLocks noChangeAspect="1" noChangeArrowheads="1"/>
                </p:cNvSpPr>
                <p:nvPr/>
              </p:nvSpPr>
              <p:spPr bwMode="auto">
                <a:xfrm>
                  <a:off x="2498" y="1427"/>
                  <a:ext cx="23" cy="1"/>
                </a:xfrm>
                <a:custGeom>
                  <a:avLst/>
                  <a:gdLst>
                    <a:gd name="T0" fmla="*/ 0 w 212"/>
                    <a:gd name="T1" fmla="*/ 0 h 1"/>
                    <a:gd name="T2" fmla="*/ 211 w 212"/>
                    <a:gd name="T3" fmla="*/ 1 h 1"/>
                    <a:gd name="T4" fmla="*/ 212 w 212"/>
                    <a:gd name="T5" fmla="*/ 1 h 1"/>
                  </a:gdLst>
                  <a:ahLst/>
                  <a:cxnLst>
                    <a:cxn ang="0">
                      <a:pos x="T0" y="T1"/>
                    </a:cxn>
                    <a:cxn ang="0">
                      <a:pos x="T2" y="T3"/>
                    </a:cxn>
                    <a:cxn ang="0">
                      <a:pos x="T4" y="T5"/>
                    </a:cxn>
                  </a:cxnLst>
                  <a:rect l="0" t="0" r="r" b="b"/>
                  <a:pathLst>
                    <a:path w="212" h="1">
                      <a:moveTo>
                        <a:pt x="0" y="0"/>
                      </a:moveTo>
                      <a:lnTo>
                        <a:pt x="211" y="1"/>
                      </a:lnTo>
                      <a:lnTo>
                        <a:pt x="212" y="1"/>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6" name="Freeform 41"/>
                <p:cNvSpPr>
                  <a:spLocks noChangeAspect="1" noChangeArrowheads="1"/>
                </p:cNvSpPr>
                <p:nvPr/>
              </p:nvSpPr>
              <p:spPr bwMode="auto">
                <a:xfrm>
                  <a:off x="2531" y="1428"/>
                  <a:ext cx="9" cy="1"/>
                </a:xfrm>
                <a:custGeom>
                  <a:avLst/>
                  <a:gdLst>
                    <a:gd name="T0" fmla="*/ 0 w 86"/>
                    <a:gd name="T1" fmla="*/ 0 h 1"/>
                    <a:gd name="T2" fmla="*/ 85 w 86"/>
                    <a:gd name="T3" fmla="*/ 0 h 1"/>
                    <a:gd name="T4" fmla="*/ 86 w 86"/>
                    <a:gd name="T5" fmla="*/ 0 h 1"/>
                  </a:gdLst>
                  <a:ahLst/>
                  <a:cxnLst>
                    <a:cxn ang="0">
                      <a:pos x="T0" y="T1"/>
                    </a:cxn>
                    <a:cxn ang="0">
                      <a:pos x="T2" y="T3"/>
                    </a:cxn>
                    <a:cxn ang="0">
                      <a:pos x="T4" y="T5"/>
                    </a:cxn>
                  </a:cxnLst>
                  <a:rect l="0" t="0" r="r" b="b"/>
                  <a:pathLst>
                    <a:path w="86" h="1">
                      <a:moveTo>
                        <a:pt x="0" y="0"/>
                      </a:moveTo>
                      <a:lnTo>
                        <a:pt x="85" y="0"/>
                      </a:lnTo>
                      <a:lnTo>
                        <a:pt x="8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7" name="Freeform 42"/>
                <p:cNvSpPr>
                  <a:spLocks noChangeAspect="1" noChangeArrowheads="1"/>
                </p:cNvSpPr>
                <p:nvPr/>
              </p:nvSpPr>
              <p:spPr bwMode="auto">
                <a:xfrm>
                  <a:off x="2549" y="1428"/>
                  <a:ext cx="10" cy="1"/>
                </a:xfrm>
                <a:custGeom>
                  <a:avLst/>
                  <a:gdLst>
                    <a:gd name="T0" fmla="*/ 0 w 85"/>
                    <a:gd name="T1" fmla="*/ 0 h 1"/>
                    <a:gd name="T2" fmla="*/ 84 w 85"/>
                    <a:gd name="T3" fmla="*/ 0 h 1"/>
                    <a:gd name="T4" fmla="*/ 85 w 85"/>
                    <a:gd name="T5" fmla="*/ 0 h 1"/>
                  </a:gdLst>
                  <a:ahLst/>
                  <a:cxnLst>
                    <a:cxn ang="0">
                      <a:pos x="T0" y="T1"/>
                    </a:cxn>
                    <a:cxn ang="0">
                      <a:pos x="T2" y="T3"/>
                    </a:cxn>
                    <a:cxn ang="0">
                      <a:pos x="T4" y="T5"/>
                    </a:cxn>
                  </a:cxnLst>
                  <a:rect l="0" t="0" r="r" b="b"/>
                  <a:pathLst>
                    <a:path w="85" h="1">
                      <a:moveTo>
                        <a:pt x="0" y="0"/>
                      </a:moveTo>
                      <a:lnTo>
                        <a:pt x="84" y="0"/>
                      </a:lnTo>
                      <a:lnTo>
                        <a:pt x="8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8" name="Freeform 43"/>
                <p:cNvSpPr>
                  <a:spLocks noChangeAspect="1" noChangeArrowheads="1"/>
                </p:cNvSpPr>
                <p:nvPr/>
              </p:nvSpPr>
              <p:spPr bwMode="auto">
                <a:xfrm>
                  <a:off x="2568" y="1428"/>
                  <a:ext cx="47" cy="1"/>
                </a:xfrm>
                <a:custGeom>
                  <a:avLst/>
                  <a:gdLst>
                    <a:gd name="T0" fmla="*/ 0 w 422"/>
                    <a:gd name="T1" fmla="*/ 0 h 4"/>
                    <a:gd name="T2" fmla="*/ 421 w 422"/>
                    <a:gd name="T3" fmla="*/ 4 h 4"/>
                    <a:gd name="T4" fmla="*/ 422 w 422"/>
                    <a:gd name="T5" fmla="*/ 4 h 4"/>
                  </a:gdLst>
                  <a:ahLst/>
                  <a:cxnLst>
                    <a:cxn ang="0">
                      <a:pos x="T0" y="T1"/>
                    </a:cxn>
                    <a:cxn ang="0">
                      <a:pos x="T2" y="T3"/>
                    </a:cxn>
                    <a:cxn ang="0">
                      <a:pos x="T4" y="T5"/>
                    </a:cxn>
                  </a:cxnLst>
                  <a:rect l="0" t="0" r="r" b="b"/>
                  <a:pathLst>
                    <a:path w="422" h="4">
                      <a:moveTo>
                        <a:pt x="0" y="0"/>
                      </a:moveTo>
                      <a:lnTo>
                        <a:pt x="421" y="4"/>
                      </a:lnTo>
                      <a:lnTo>
                        <a:pt x="422" y="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9" name="Freeform 44"/>
                <p:cNvSpPr>
                  <a:spLocks noChangeAspect="1" noChangeArrowheads="1"/>
                </p:cNvSpPr>
                <p:nvPr/>
              </p:nvSpPr>
              <p:spPr bwMode="auto">
                <a:xfrm>
                  <a:off x="2624" y="1428"/>
                  <a:ext cx="10" cy="1"/>
                </a:xfrm>
                <a:custGeom>
                  <a:avLst/>
                  <a:gdLst>
                    <a:gd name="T0" fmla="*/ 0 w 85"/>
                    <a:gd name="T1" fmla="*/ 0 h 1"/>
                    <a:gd name="T2" fmla="*/ 84 w 85"/>
                    <a:gd name="T3" fmla="*/ 1 h 1"/>
                    <a:gd name="T4" fmla="*/ 85 w 85"/>
                    <a:gd name="T5" fmla="*/ 1 h 1"/>
                  </a:gdLst>
                  <a:ahLst/>
                  <a:cxnLst>
                    <a:cxn ang="0">
                      <a:pos x="T0" y="T1"/>
                    </a:cxn>
                    <a:cxn ang="0">
                      <a:pos x="T2" y="T3"/>
                    </a:cxn>
                    <a:cxn ang="0">
                      <a:pos x="T4" y="T5"/>
                    </a:cxn>
                  </a:cxnLst>
                  <a:rect l="0" t="0" r="r" b="b"/>
                  <a:pathLst>
                    <a:path w="85" h="1">
                      <a:moveTo>
                        <a:pt x="0" y="0"/>
                      </a:moveTo>
                      <a:lnTo>
                        <a:pt x="84" y="1"/>
                      </a:lnTo>
                      <a:lnTo>
                        <a:pt x="85" y="1"/>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0" name="Freeform 45"/>
                <p:cNvSpPr>
                  <a:spLocks noChangeAspect="1" noChangeArrowheads="1"/>
                </p:cNvSpPr>
                <p:nvPr/>
              </p:nvSpPr>
              <p:spPr bwMode="auto">
                <a:xfrm>
                  <a:off x="2643" y="1428"/>
                  <a:ext cx="10" cy="1"/>
                </a:xfrm>
                <a:custGeom>
                  <a:avLst/>
                  <a:gdLst>
                    <a:gd name="T0" fmla="*/ 0 w 86"/>
                    <a:gd name="T1" fmla="*/ 0 h 1"/>
                    <a:gd name="T2" fmla="*/ 85 w 86"/>
                    <a:gd name="T3" fmla="*/ 1 h 1"/>
                    <a:gd name="T4" fmla="*/ 86 w 86"/>
                    <a:gd name="T5" fmla="*/ 1 h 1"/>
                  </a:gdLst>
                  <a:ahLst/>
                  <a:cxnLst>
                    <a:cxn ang="0">
                      <a:pos x="T0" y="T1"/>
                    </a:cxn>
                    <a:cxn ang="0">
                      <a:pos x="T2" y="T3"/>
                    </a:cxn>
                    <a:cxn ang="0">
                      <a:pos x="T4" y="T5"/>
                    </a:cxn>
                  </a:cxnLst>
                  <a:rect l="0" t="0" r="r" b="b"/>
                  <a:pathLst>
                    <a:path w="86" h="1">
                      <a:moveTo>
                        <a:pt x="0" y="0"/>
                      </a:moveTo>
                      <a:lnTo>
                        <a:pt x="85" y="1"/>
                      </a:lnTo>
                      <a:lnTo>
                        <a:pt x="86" y="1"/>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1" name="Freeform 46"/>
                <p:cNvSpPr>
                  <a:spLocks noChangeAspect="1" noChangeArrowheads="1"/>
                </p:cNvSpPr>
                <p:nvPr/>
              </p:nvSpPr>
              <p:spPr bwMode="auto">
                <a:xfrm>
                  <a:off x="2662" y="1429"/>
                  <a:ext cx="47" cy="1"/>
                </a:xfrm>
                <a:custGeom>
                  <a:avLst/>
                  <a:gdLst>
                    <a:gd name="T0" fmla="*/ 0 w 423"/>
                    <a:gd name="T1" fmla="*/ 0 h 2"/>
                    <a:gd name="T2" fmla="*/ 422 w 423"/>
                    <a:gd name="T3" fmla="*/ 2 h 2"/>
                    <a:gd name="T4" fmla="*/ 423 w 423"/>
                    <a:gd name="T5" fmla="*/ 2 h 2"/>
                  </a:gdLst>
                  <a:ahLst/>
                  <a:cxnLst>
                    <a:cxn ang="0">
                      <a:pos x="T0" y="T1"/>
                    </a:cxn>
                    <a:cxn ang="0">
                      <a:pos x="T2" y="T3"/>
                    </a:cxn>
                    <a:cxn ang="0">
                      <a:pos x="T4" y="T5"/>
                    </a:cxn>
                  </a:cxnLst>
                  <a:rect l="0" t="0" r="r" b="b"/>
                  <a:pathLst>
                    <a:path w="423" h="2">
                      <a:moveTo>
                        <a:pt x="0" y="0"/>
                      </a:moveTo>
                      <a:lnTo>
                        <a:pt x="422" y="2"/>
                      </a:lnTo>
                      <a:lnTo>
                        <a:pt x="423" y="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2" name="Freeform 47"/>
                <p:cNvSpPr>
                  <a:spLocks noChangeAspect="1" noChangeArrowheads="1"/>
                </p:cNvSpPr>
                <p:nvPr/>
              </p:nvSpPr>
              <p:spPr bwMode="auto">
                <a:xfrm>
                  <a:off x="2718" y="1429"/>
                  <a:ext cx="10" cy="1"/>
                </a:xfrm>
                <a:custGeom>
                  <a:avLst/>
                  <a:gdLst>
                    <a:gd name="T0" fmla="*/ 0 w 85"/>
                    <a:gd name="T1" fmla="*/ 0 h 1"/>
                    <a:gd name="T2" fmla="*/ 84 w 85"/>
                    <a:gd name="T3" fmla="*/ 1 h 1"/>
                    <a:gd name="T4" fmla="*/ 85 w 85"/>
                    <a:gd name="T5" fmla="*/ 1 h 1"/>
                  </a:gdLst>
                  <a:ahLst/>
                  <a:cxnLst>
                    <a:cxn ang="0">
                      <a:pos x="T0" y="T1"/>
                    </a:cxn>
                    <a:cxn ang="0">
                      <a:pos x="T2" y="T3"/>
                    </a:cxn>
                    <a:cxn ang="0">
                      <a:pos x="T4" y="T5"/>
                    </a:cxn>
                  </a:cxnLst>
                  <a:rect l="0" t="0" r="r" b="b"/>
                  <a:pathLst>
                    <a:path w="85" h="1">
                      <a:moveTo>
                        <a:pt x="0" y="0"/>
                      </a:moveTo>
                      <a:lnTo>
                        <a:pt x="84" y="1"/>
                      </a:lnTo>
                      <a:lnTo>
                        <a:pt x="85" y="1"/>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3" name="Freeform 48"/>
                <p:cNvSpPr>
                  <a:spLocks noChangeAspect="1" noChangeArrowheads="1"/>
                </p:cNvSpPr>
                <p:nvPr/>
              </p:nvSpPr>
              <p:spPr bwMode="auto">
                <a:xfrm>
                  <a:off x="2737" y="1429"/>
                  <a:ext cx="9" cy="1"/>
                </a:xfrm>
                <a:custGeom>
                  <a:avLst/>
                  <a:gdLst>
                    <a:gd name="T0" fmla="*/ 0 w 85"/>
                    <a:gd name="T1" fmla="*/ 0 h 1"/>
                    <a:gd name="T2" fmla="*/ 84 w 85"/>
                    <a:gd name="T3" fmla="*/ 1 h 1"/>
                    <a:gd name="T4" fmla="*/ 85 w 85"/>
                    <a:gd name="T5" fmla="*/ 1 h 1"/>
                  </a:gdLst>
                  <a:ahLst/>
                  <a:cxnLst>
                    <a:cxn ang="0">
                      <a:pos x="T0" y="T1"/>
                    </a:cxn>
                    <a:cxn ang="0">
                      <a:pos x="T2" y="T3"/>
                    </a:cxn>
                    <a:cxn ang="0">
                      <a:pos x="T4" y="T5"/>
                    </a:cxn>
                  </a:cxnLst>
                  <a:rect l="0" t="0" r="r" b="b"/>
                  <a:pathLst>
                    <a:path w="85" h="1">
                      <a:moveTo>
                        <a:pt x="0" y="0"/>
                      </a:moveTo>
                      <a:lnTo>
                        <a:pt x="84" y="1"/>
                      </a:lnTo>
                      <a:lnTo>
                        <a:pt x="85" y="1"/>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4" name="Freeform 49"/>
                <p:cNvSpPr>
                  <a:spLocks noChangeAspect="1" noChangeArrowheads="1"/>
                </p:cNvSpPr>
                <p:nvPr/>
              </p:nvSpPr>
              <p:spPr bwMode="auto">
                <a:xfrm>
                  <a:off x="2756" y="1429"/>
                  <a:ext cx="23" cy="1"/>
                </a:xfrm>
                <a:custGeom>
                  <a:avLst/>
                  <a:gdLst>
                    <a:gd name="T0" fmla="*/ 0 w 212"/>
                    <a:gd name="T1" fmla="*/ 0 h 2"/>
                    <a:gd name="T2" fmla="*/ 211 w 212"/>
                    <a:gd name="T3" fmla="*/ 2 h 2"/>
                    <a:gd name="T4" fmla="*/ 212 w 212"/>
                    <a:gd name="T5" fmla="*/ 2 h 2"/>
                  </a:gdLst>
                  <a:ahLst/>
                  <a:cxnLst>
                    <a:cxn ang="0">
                      <a:pos x="T0" y="T1"/>
                    </a:cxn>
                    <a:cxn ang="0">
                      <a:pos x="T2" y="T3"/>
                    </a:cxn>
                    <a:cxn ang="0">
                      <a:pos x="T4" y="T5"/>
                    </a:cxn>
                  </a:cxnLst>
                  <a:rect l="0" t="0" r="r" b="b"/>
                  <a:pathLst>
                    <a:path w="212" h="2">
                      <a:moveTo>
                        <a:pt x="0" y="0"/>
                      </a:moveTo>
                      <a:lnTo>
                        <a:pt x="211" y="2"/>
                      </a:lnTo>
                      <a:lnTo>
                        <a:pt x="212" y="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5" name="Freeform 50"/>
                <p:cNvSpPr>
                  <a:spLocks noChangeAspect="1" noChangeArrowheads="1"/>
                </p:cNvSpPr>
                <p:nvPr/>
              </p:nvSpPr>
              <p:spPr bwMode="auto">
                <a:xfrm>
                  <a:off x="2779" y="1429"/>
                  <a:ext cx="25" cy="47"/>
                </a:xfrm>
                <a:custGeom>
                  <a:avLst/>
                  <a:gdLst>
                    <a:gd name="T0" fmla="*/ 0 w 226"/>
                    <a:gd name="T1" fmla="*/ 0 h 422"/>
                    <a:gd name="T2" fmla="*/ 225 w 226"/>
                    <a:gd name="T3" fmla="*/ 422 h 422"/>
                    <a:gd name="T4" fmla="*/ 226 w 226"/>
                    <a:gd name="T5" fmla="*/ 422 h 422"/>
                  </a:gdLst>
                  <a:ahLst/>
                  <a:cxnLst>
                    <a:cxn ang="0">
                      <a:pos x="T0" y="T1"/>
                    </a:cxn>
                    <a:cxn ang="0">
                      <a:pos x="T2" y="T3"/>
                    </a:cxn>
                    <a:cxn ang="0">
                      <a:pos x="T4" y="T5"/>
                    </a:cxn>
                  </a:cxnLst>
                  <a:rect l="0" t="0" r="r" b="b"/>
                  <a:pathLst>
                    <a:path w="226" h="422">
                      <a:moveTo>
                        <a:pt x="0" y="0"/>
                      </a:moveTo>
                      <a:lnTo>
                        <a:pt x="225" y="422"/>
                      </a:lnTo>
                      <a:lnTo>
                        <a:pt x="226" y="42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6" name="Freeform 51"/>
                <p:cNvSpPr>
                  <a:spLocks noChangeAspect="1" noChangeArrowheads="1"/>
                </p:cNvSpPr>
                <p:nvPr/>
              </p:nvSpPr>
              <p:spPr bwMode="auto">
                <a:xfrm>
                  <a:off x="2809" y="1484"/>
                  <a:ext cx="4" cy="9"/>
                </a:xfrm>
                <a:custGeom>
                  <a:avLst/>
                  <a:gdLst>
                    <a:gd name="T0" fmla="*/ 0 w 40"/>
                    <a:gd name="T1" fmla="*/ 0 h 74"/>
                    <a:gd name="T2" fmla="*/ 39 w 40"/>
                    <a:gd name="T3" fmla="*/ 74 h 74"/>
                    <a:gd name="T4" fmla="*/ 40 w 40"/>
                    <a:gd name="T5" fmla="*/ 74 h 74"/>
                  </a:gdLst>
                  <a:ahLst/>
                  <a:cxnLst>
                    <a:cxn ang="0">
                      <a:pos x="T0" y="T1"/>
                    </a:cxn>
                    <a:cxn ang="0">
                      <a:pos x="T2" y="T3"/>
                    </a:cxn>
                    <a:cxn ang="0">
                      <a:pos x="T4" y="T5"/>
                    </a:cxn>
                  </a:cxnLst>
                  <a:rect l="0" t="0" r="r" b="b"/>
                  <a:pathLst>
                    <a:path w="40" h="74">
                      <a:moveTo>
                        <a:pt x="0" y="0"/>
                      </a:moveTo>
                      <a:lnTo>
                        <a:pt x="39" y="74"/>
                      </a:lnTo>
                      <a:lnTo>
                        <a:pt x="40"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7" name="Freeform 52"/>
                <p:cNvSpPr>
                  <a:spLocks noChangeAspect="1" noChangeArrowheads="1"/>
                </p:cNvSpPr>
                <p:nvPr/>
              </p:nvSpPr>
              <p:spPr bwMode="auto">
                <a:xfrm>
                  <a:off x="2817" y="1501"/>
                  <a:ext cx="5" cy="8"/>
                </a:xfrm>
                <a:custGeom>
                  <a:avLst/>
                  <a:gdLst>
                    <a:gd name="T0" fmla="*/ 0 w 41"/>
                    <a:gd name="T1" fmla="*/ 0 h 74"/>
                    <a:gd name="T2" fmla="*/ 40 w 41"/>
                    <a:gd name="T3" fmla="*/ 74 h 74"/>
                    <a:gd name="T4" fmla="*/ 41 w 41"/>
                    <a:gd name="T5" fmla="*/ 74 h 74"/>
                  </a:gdLst>
                  <a:ahLst/>
                  <a:cxnLst>
                    <a:cxn ang="0">
                      <a:pos x="T0" y="T1"/>
                    </a:cxn>
                    <a:cxn ang="0">
                      <a:pos x="T2" y="T3"/>
                    </a:cxn>
                    <a:cxn ang="0">
                      <a:pos x="T4" y="T5"/>
                    </a:cxn>
                  </a:cxnLst>
                  <a:rect l="0" t="0" r="r" b="b"/>
                  <a:pathLst>
                    <a:path w="41" h="74">
                      <a:moveTo>
                        <a:pt x="0" y="0"/>
                      </a:moveTo>
                      <a:lnTo>
                        <a:pt x="40" y="74"/>
                      </a:lnTo>
                      <a:lnTo>
                        <a:pt x="4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8" name="Freeform 53"/>
                <p:cNvSpPr>
                  <a:spLocks noChangeAspect="1" noChangeArrowheads="1"/>
                </p:cNvSpPr>
                <p:nvPr/>
              </p:nvSpPr>
              <p:spPr bwMode="auto">
                <a:xfrm>
                  <a:off x="2826" y="1518"/>
                  <a:ext cx="22" cy="41"/>
                </a:xfrm>
                <a:custGeom>
                  <a:avLst/>
                  <a:gdLst>
                    <a:gd name="T0" fmla="*/ 0 w 199"/>
                    <a:gd name="T1" fmla="*/ 0 h 372"/>
                    <a:gd name="T2" fmla="*/ 198 w 199"/>
                    <a:gd name="T3" fmla="*/ 372 h 372"/>
                    <a:gd name="T4" fmla="*/ 199 w 199"/>
                    <a:gd name="T5" fmla="*/ 372 h 372"/>
                  </a:gdLst>
                  <a:ahLst/>
                  <a:cxnLst>
                    <a:cxn ang="0">
                      <a:pos x="T0" y="T1"/>
                    </a:cxn>
                    <a:cxn ang="0">
                      <a:pos x="T2" y="T3"/>
                    </a:cxn>
                    <a:cxn ang="0">
                      <a:pos x="T4" y="T5"/>
                    </a:cxn>
                  </a:cxnLst>
                  <a:rect l="0" t="0" r="r" b="b"/>
                  <a:pathLst>
                    <a:path w="199" h="372">
                      <a:moveTo>
                        <a:pt x="0" y="0"/>
                      </a:moveTo>
                      <a:lnTo>
                        <a:pt x="198" y="372"/>
                      </a:lnTo>
                      <a:lnTo>
                        <a:pt x="199" y="37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9" name="Freeform 54"/>
                <p:cNvSpPr>
                  <a:spLocks noChangeAspect="1" noChangeArrowheads="1"/>
                </p:cNvSpPr>
                <p:nvPr/>
              </p:nvSpPr>
              <p:spPr bwMode="auto">
                <a:xfrm>
                  <a:off x="2853" y="1567"/>
                  <a:ext cx="4" cy="8"/>
                </a:xfrm>
                <a:custGeom>
                  <a:avLst/>
                  <a:gdLst>
                    <a:gd name="T0" fmla="*/ 0 w 41"/>
                    <a:gd name="T1" fmla="*/ 0 h 74"/>
                    <a:gd name="T2" fmla="*/ 40 w 41"/>
                    <a:gd name="T3" fmla="*/ 74 h 74"/>
                    <a:gd name="T4" fmla="*/ 41 w 41"/>
                    <a:gd name="T5" fmla="*/ 74 h 74"/>
                  </a:gdLst>
                  <a:ahLst/>
                  <a:cxnLst>
                    <a:cxn ang="0">
                      <a:pos x="T0" y="T1"/>
                    </a:cxn>
                    <a:cxn ang="0">
                      <a:pos x="T2" y="T3"/>
                    </a:cxn>
                    <a:cxn ang="0">
                      <a:pos x="T4" y="T5"/>
                    </a:cxn>
                  </a:cxnLst>
                  <a:rect l="0" t="0" r="r" b="b"/>
                  <a:pathLst>
                    <a:path w="41" h="74">
                      <a:moveTo>
                        <a:pt x="0" y="0"/>
                      </a:moveTo>
                      <a:lnTo>
                        <a:pt x="40" y="74"/>
                      </a:lnTo>
                      <a:lnTo>
                        <a:pt x="4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0" name="Freeform 55"/>
                <p:cNvSpPr>
                  <a:spLocks noChangeAspect="1" noChangeArrowheads="1"/>
                </p:cNvSpPr>
                <p:nvPr/>
              </p:nvSpPr>
              <p:spPr bwMode="auto">
                <a:xfrm>
                  <a:off x="2861" y="1584"/>
                  <a:ext cx="5" cy="8"/>
                </a:xfrm>
                <a:custGeom>
                  <a:avLst/>
                  <a:gdLst>
                    <a:gd name="T0" fmla="*/ 0 w 41"/>
                    <a:gd name="T1" fmla="*/ 0 h 76"/>
                    <a:gd name="T2" fmla="*/ 40 w 41"/>
                    <a:gd name="T3" fmla="*/ 76 h 76"/>
                    <a:gd name="T4" fmla="*/ 41 w 41"/>
                    <a:gd name="T5" fmla="*/ 76 h 76"/>
                  </a:gdLst>
                  <a:ahLst/>
                  <a:cxnLst>
                    <a:cxn ang="0">
                      <a:pos x="T0" y="T1"/>
                    </a:cxn>
                    <a:cxn ang="0">
                      <a:pos x="T2" y="T3"/>
                    </a:cxn>
                    <a:cxn ang="0">
                      <a:pos x="T4" y="T5"/>
                    </a:cxn>
                  </a:cxnLst>
                  <a:rect l="0" t="0" r="r" b="b"/>
                  <a:pathLst>
                    <a:path w="41" h="76">
                      <a:moveTo>
                        <a:pt x="0" y="0"/>
                      </a:moveTo>
                      <a:lnTo>
                        <a:pt x="40" y="76"/>
                      </a:lnTo>
                      <a:lnTo>
                        <a:pt x="41" y="76"/>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1" name="Freeform 56"/>
                <p:cNvSpPr>
                  <a:spLocks noChangeAspect="1" noChangeArrowheads="1"/>
                </p:cNvSpPr>
                <p:nvPr/>
              </p:nvSpPr>
              <p:spPr bwMode="auto">
                <a:xfrm>
                  <a:off x="2870" y="1600"/>
                  <a:ext cx="23" cy="42"/>
                </a:xfrm>
                <a:custGeom>
                  <a:avLst/>
                  <a:gdLst>
                    <a:gd name="T0" fmla="*/ 0 w 200"/>
                    <a:gd name="T1" fmla="*/ 0 h 372"/>
                    <a:gd name="T2" fmla="*/ 199 w 200"/>
                    <a:gd name="T3" fmla="*/ 372 h 372"/>
                    <a:gd name="T4" fmla="*/ 200 w 200"/>
                    <a:gd name="T5" fmla="*/ 372 h 372"/>
                  </a:gdLst>
                  <a:ahLst/>
                  <a:cxnLst>
                    <a:cxn ang="0">
                      <a:pos x="T0" y="T1"/>
                    </a:cxn>
                    <a:cxn ang="0">
                      <a:pos x="T2" y="T3"/>
                    </a:cxn>
                    <a:cxn ang="0">
                      <a:pos x="T4" y="T5"/>
                    </a:cxn>
                  </a:cxnLst>
                  <a:rect l="0" t="0" r="r" b="b"/>
                  <a:pathLst>
                    <a:path w="200" h="372">
                      <a:moveTo>
                        <a:pt x="0" y="0"/>
                      </a:moveTo>
                      <a:lnTo>
                        <a:pt x="199" y="372"/>
                      </a:lnTo>
                      <a:lnTo>
                        <a:pt x="200" y="37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2" name="Freeform 57"/>
                <p:cNvSpPr>
                  <a:spLocks noChangeAspect="1" noChangeArrowheads="1"/>
                </p:cNvSpPr>
                <p:nvPr/>
              </p:nvSpPr>
              <p:spPr bwMode="auto">
                <a:xfrm>
                  <a:off x="2897" y="1650"/>
                  <a:ext cx="4" cy="8"/>
                </a:xfrm>
                <a:custGeom>
                  <a:avLst/>
                  <a:gdLst>
                    <a:gd name="T0" fmla="*/ 0 w 41"/>
                    <a:gd name="T1" fmla="*/ 0 h 75"/>
                    <a:gd name="T2" fmla="*/ 40 w 41"/>
                    <a:gd name="T3" fmla="*/ 75 h 75"/>
                    <a:gd name="T4" fmla="*/ 41 w 41"/>
                    <a:gd name="T5" fmla="*/ 75 h 75"/>
                  </a:gdLst>
                  <a:ahLst/>
                  <a:cxnLst>
                    <a:cxn ang="0">
                      <a:pos x="T0" y="T1"/>
                    </a:cxn>
                    <a:cxn ang="0">
                      <a:pos x="T2" y="T3"/>
                    </a:cxn>
                    <a:cxn ang="0">
                      <a:pos x="T4" y="T5"/>
                    </a:cxn>
                  </a:cxnLst>
                  <a:rect l="0" t="0" r="r" b="b"/>
                  <a:pathLst>
                    <a:path w="41" h="75">
                      <a:moveTo>
                        <a:pt x="0" y="0"/>
                      </a:moveTo>
                      <a:lnTo>
                        <a:pt x="40" y="75"/>
                      </a:lnTo>
                      <a:lnTo>
                        <a:pt x="41"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3" name="Freeform 58"/>
                <p:cNvSpPr>
                  <a:spLocks noChangeAspect="1" noChangeArrowheads="1"/>
                </p:cNvSpPr>
                <p:nvPr/>
              </p:nvSpPr>
              <p:spPr bwMode="auto">
                <a:xfrm>
                  <a:off x="2906" y="1667"/>
                  <a:ext cx="4" cy="8"/>
                </a:xfrm>
                <a:custGeom>
                  <a:avLst/>
                  <a:gdLst>
                    <a:gd name="T0" fmla="*/ 0 w 41"/>
                    <a:gd name="T1" fmla="*/ 0 h 75"/>
                    <a:gd name="T2" fmla="*/ 40 w 41"/>
                    <a:gd name="T3" fmla="*/ 75 h 75"/>
                    <a:gd name="T4" fmla="*/ 41 w 41"/>
                    <a:gd name="T5" fmla="*/ 75 h 75"/>
                  </a:gdLst>
                  <a:ahLst/>
                  <a:cxnLst>
                    <a:cxn ang="0">
                      <a:pos x="T0" y="T1"/>
                    </a:cxn>
                    <a:cxn ang="0">
                      <a:pos x="T2" y="T3"/>
                    </a:cxn>
                    <a:cxn ang="0">
                      <a:pos x="T4" y="T5"/>
                    </a:cxn>
                  </a:cxnLst>
                  <a:rect l="0" t="0" r="r" b="b"/>
                  <a:pathLst>
                    <a:path w="41" h="75">
                      <a:moveTo>
                        <a:pt x="0" y="0"/>
                      </a:moveTo>
                      <a:lnTo>
                        <a:pt x="40" y="75"/>
                      </a:lnTo>
                      <a:lnTo>
                        <a:pt x="41"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4" name="Freeform 59"/>
                <p:cNvSpPr>
                  <a:spLocks noChangeAspect="1" noChangeArrowheads="1"/>
                </p:cNvSpPr>
                <p:nvPr/>
              </p:nvSpPr>
              <p:spPr bwMode="auto">
                <a:xfrm>
                  <a:off x="2914" y="1683"/>
                  <a:ext cx="23" cy="41"/>
                </a:xfrm>
                <a:custGeom>
                  <a:avLst/>
                  <a:gdLst>
                    <a:gd name="T0" fmla="*/ 0 w 200"/>
                    <a:gd name="T1" fmla="*/ 0 h 372"/>
                    <a:gd name="T2" fmla="*/ 199 w 200"/>
                    <a:gd name="T3" fmla="*/ 372 h 372"/>
                    <a:gd name="T4" fmla="*/ 200 w 200"/>
                    <a:gd name="T5" fmla="*/ 372 h 372"/>
                  </a:gdLst>
                  <a:ahLst/>
                  <a:cxnLst>
                    <a:cxn ang="0">
                      <a:pos x="T0" y="T1"/>
                    </a:cxn>
                    <a:cxn ang="0">
                      <a:pos x="T2" y="T3"/>
                    </a:cxn>
                    <a:cxn ang="0">
                      <a:pos x="T4" y="T5"/>
                    </a:cxn>
                  </a:cxnLst>
                  <a:rect l="0" t="0" r="r" b="b"/>
                  <a:pathLst>
                    <a:path w="200" h="372">
                      <a:moveTo>
                        <a:pt x="0" y="0"/>
                      </a:moveTo>
                      <a:lnTo>
                        <a:pt x="199" y="372"/>
                      </a:lnTo>
                      <a:lnTo>
                        <a:pt x="200" y="37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5" name="Freeform 60"/>
                <p:cNvSpPr>
                  <a:spLocks noChangeAspect="1" noChangeArrowheads="1"/>
                </p:cNvSpPr>
                <p:nvPr/>
              </p:nvSpPr>
              <p:spPr bwMode="auto">
                <a:xfrm>
                  <a:off x="2941" y="1733"/>
                  <a:ext cx="4" cy="8"/>
                </a:xfrm>
                <a:custGeom>
                  <a:avLst/>
                  <a:gdLst>
                    <a:gd name="T0" fmla="*/ 0 w 40"/>
                    <a:gd name="T1" fmla="*/ 0 h 75"/>
                    <a:gd name="T2" fmla="*/ 39 w 40"/>
                    <a:gd name="T3" fmla="*/ 75 h 75"/>
                    <a:gd name="T4" fmla="*/ 40 w 40"/>
                    <a:gd name="T5" fmla="*/ 75 h 75"/>
                  </a:gdLst>
                  <a:ahLst/>
                  <a:cxnLst>
                    <a:cxn ang="0">
                      <a:pos x="T0" y="T1"/>
                    </a:cxn>
                    <a:cxn ang="0">
                      <a:pos x="T2" y="T3"/>
                    </a:cxn>
                    <a:cxn ang="0">
                      <a:pos x="T4" y="T5"/>
                    </a:cxn>
                  </a:cxnLst>
                  <a:rect l="0" t="0" r="r" b="b"/>
                  <a:pathLst>
                    <a:path w="40" h="75">
                      <a:moveTo>
                        <a:pt x="0" y="0"/>
                      </a:moveTo>
                      <a:lnTo>
                        <a:pt x="39" y="75"/>
                      </a:lnTo>
                      <a:lnTo>
                        <a:pt x="40"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6" name="Freeform 61"/>
                <p:cNvSpPr>
                  <a:spLocks noChangeAspect="1" noChangeArrowheads="1"/>
                </p:cNvSpPr>
                <p:nvPr/>
              </p:nvSpPr>
              <p:spPr bwMode="auto">
                <a:xfrm>
                  <a:off x="2950" y="1749"/>
                  <a:ext cx="4" cy="9"/>
                </a:xfrm>
                <a:custGeom>
                  <a:avLst/>
                  <a:gdLst>
                    <a:gd name="T0" fmla="*/ 0 w 41"/>
                    <a:gd name="T1" fmla="*/ 0 h 74"/>
                    <a:gd name="T2" fmla="*/ 40 w 41"/>
                    <a:gd name="T3" fmla="*/ 74 h 74"/>
                    <a:gd name="T4" fmla="*/ 41 w 41"/>
                    <a:gd name="T5" fmla="*/ 74 h 74"/>
                  </a:gdLst>
                  <a:ahLst/>
                  <a:cxnLst>
                    <a:cxn ang="0">
                      <a:pos x="T0" y="T1"/>
                    </a:cxn>
                    <a:cxn ang="0">
                      <a:pos x="T2" y="T3"/>
                    </a:cxn>
                    <a:cxn ang="0">
                      <a:pos x="T4" y="T5"/>
                    </a:cxn>
                  </a:cxnLst>
                  <a:rect l="0" t="0" r="r" b="b"/>
                  <a:pathLst>
                    <a:path w="41" h="74">
                      <a:moveTo>
                        <a:pt x="0" y="0"/>
                      </a:moveTo>
                      <a:lnTo>
                        <a:pt x="40" y="74"/>
                      </a:lnTo>
                      <a:lnTo>
                        <a:pt x="4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7" name="Freeform 62"/>
                <p:cNvSpPr>
                  <a:spLocks noChangeAspect="1" noChangeArrowheads="1"/>
                </p:cNvSpPr>
                <p:nvPr/>
              </p:nvSpPr>
              <p:spPr bwMode="auto">
                <a:xfrm>
                  <a:off x="2959" y="1766"/>
                  <a:ext cx="22" cy="41"/>
                </a:xfrm>
                <a:custGeom>
                  <a:avLst/>
                  <a:gdLst>
                    <a:gd name="T0" fmla="*/ 0 w 199"/>
                    <a:gd name="T1" fmla="*/ 0 h 372"/>
                    <a:gd name="T2" fmla="*/ 198 w 199"/>
                    <a:gd name="T3" fmla="*/ 372 h 372"/>
                    <a:gd name="T4" fmla="*/ 199 w 199"/>
                    <a:gd name="T5" fmla="*/ 372 h 372"/>
                  </a:gdLst>
                  <a:ahLst/>
                  <a:cxnLst>
                    <a:cxn ang="0">
                      <a:pos x="T0" y="T1"/>
                    </a:cxn>
                    <a:cxn ang="0">
                      <a:pos x="T2" y="T3"/>
                    </a:cxn>
                    <a:cxn ang="0">
                      <a:pos x="T4" y="T5"/>
                    </a:cxn>
                  </a:cxnLst>
                  <a:rect l="0" t="0" r="r" b="b"/>
                  <a:pathLst>
                    <a:path w="199" h="372">
                      <a:moveTo>
                        <a:pt x="0" y="0"/>
                      </a:moveTo>
                      <a:lnTo>
                        <a:pt x="198" y="372"/>
                      </a:lnTo>
                      <a:lnTo>
                        <a:pt x="199" y="37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8" name="Freeform 63"/>
                <p:cNvSpPr>
                  <a:spLocks noChangeAspect="1" noChangeArrowheads="1"/>
                </p:cNvSpPr>
                <p:nvPr/>
              </p:nvSpPr>
              <p:spPr bwMode="auto">
                <a:xfrm>
                  <a:off x="2985" y="1815"/>
                  <a:ext cx="5" cy="9"/>
                </a:xfrm>
                <a:custGeom>
                  <a:avLst/>
                  <a:gdLst>
                    <a:gd name="T0" fmla="*/ 0 w 41"/>
                    <a:gd name="T1" fmla="*/ 0 h 75"/>
                    <a:gd name="T2" fmla="*/ 40 w 41"/>
                    <a:gd name="T3" fmla="*/ 75 h 75"/>
                    <a:gd name="T4" fmla="*/ 41 w 41"/>
                    <a:gd name="T5" fmla="*/ 75 h 75"/>
                  </a:gdLst>
                  <a:ahLst/>
                  <a:cxnLst>
                    <a:cxn ang="0">
                      <a:pos x="T0" y="T1"/>
                    </a:cxn>
                    <a:cxn ang="0">
                      <a:pos x="T2" y="T3"/>
                    </a:cxn>
                    <a:cxn ang="0">
                      <a:pos x="T4" y="T5"/>
                    </a:cxn>
                  </a:cxnLst>
                  <a:rect l="0" t="0" r="r" b="b"/>
                  <a:pathLst>
                    <a:path w="41" h="75">
                      <a:moveTo>
                        <a:pt x="0" y="0"/>
                      </a:moveTo>
                      <a:lnTo>
                        <a:pt x="40" y="75"/>
                      </a:lnTo>
                      <a:lnTo>
                        <a:pt x="41"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9" name="Freeform 64"/>
                <p:cNvSpPr>
                  <a:spLocks noChangeAspect="1" noChangeArrowheads="1"/>
                </p:cNvSpPr>
                <p:nvPr/>
              </p:nvSpPr>
              <p:spPr bwMode="auto">
                <a:xfrm>
                  <a:off x="2994" y="1832"/>
                  <a:ext cx="4" cy="8"/>
                </a:xfrm>
                <a:custGeom>
                  <a:avLst/>
                  <a:gdLst>
                    <a:gd name="T0" fmla="*/ 0 w 41"/>
                    <a:gd name="T1" fmla="*/ 0 h 74"/>
                    <a:gd name="T2" fmla="*/ 40 w 41"/>
                    <a:gd name="T3" fmla="*/ 74 h 74"/>
                    <a:gd name="T4" fmla="*/ 41 w 41"/>
                    <a:gd name="T5" fmla="*/ 74 h 74"/>
                  </a:gdLst>
                  <a:ahLst/>
                  <a:cxnLst>
                    <a:cxn ang="0">
                      <a:pos x="T0" y="T1"/>
                    </a:cxn>
                    <a:cxn ang="0">
                      <a:pos x="T2" y="T3"/>
                    </a:cxn>
                    <a:cxn ang="0">
                      <a:pos x="T4" y="T5"/>
                    </a:cxn>
                  </a:cxnLst>
                  <a:rect l="0" t="0" r="r" b="b"/>
                  <a:pathLst>
                    <a:path w="41" h="74">
                      <a:moveTo>
                        <a:pt x="0" y="0"/>
                      </a:moveTo>
                      <a:lnTo>
                        <a:pt x="40" y="74"/>
                      </a:lnTo>
                      <a:lnTo>
                        <a:pt x="4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0" name="Freeform 65"/>
                <p:cNvSpPr>
                  <a:spLocks noChangeAspect="1" noChangeArrowheads="1"/>
                </p:cNvSpPr>
                <p:nvPr/>
              </p:nvSpPr>
              <p:spPr bwMode="auto">
                <a:xfrm>
                  <a:off x="3003" y="1849"/>
                  <a:ext cx="25" cy="46"/>
                </a:xfrm>
                <a:custGeom>
                  <a:avLst/>
                  <a:gdLst>
                    <a:gd name="T0" fmla="*/ 0 w 227"/>
                    <a:gd name="T1" fmla="*/ 0 h 421"/>
                    <a:gd name="T2" fmla="*/ 226 w 227"/>
                    <a:gd name="T3" fmla="*/ 421 h 421"/>
                    <a:gd name="T4" fmla="*/ 227 w 227"/>
                    <a:gd name="T5" fmla="*/ 421 h 421"/>
                  </a:gdLst>
                  <a:ahLst/>
                  <a:cxnLst>
                    <a:cxn ang="0">
                      <a:pos x="T0" y="T1"/>
                    </a:cxn>
                    <a:cxn ang="0">
                      <a:pos x="T2" y="T3"/>
                    </a:cxn>
                    <a:cxn ang="0">
                      <a:pos x="T4" y="T5"/>
                    </a:cxn>
                  </a:cxnLst>
                  <a:rect l="0" t="0" r="r" b="b"/>
                  <a:pathLst>
                    <a:path w="227" h="421">
                      <a:moveTo>
                        <a:pt x="0" y="0"/>
                      </a:moveTo>
                      <a:lnTo>
                        <a:pt x="226" y="421"/>
                      </a:lnTo>
                      <a:lnTo>
                        <a:pt x="227" y="421"/>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1" name="Freeform 66"/>
                <p:cNvSpPr>
                  <a:spLocks noChangeAspect="1" noChangeArrowheads="1"/>
                </p:cNvSpPr>
                <p:nvPr/>
              </p:nvSpPr>
              <p:spPr bwMode="auto">
                <a:xfrm>
                  <a:off x="2471" y="1427"/>
                  <a:ext cx="27" cy="51"/>
                </a:xfrm>
                <a:custGeom>
                  <a:avLst/>
                  <a:gdLst>
                    <a:gd name="T0" fmla="*/ 241 w 241"/>
                    <a:gd name="T1" fmla="*/ 0 h 452"/>
                    <a:gd name="T2" fmla="*/ 0 w 241"/>
                    <a:gd name="T3" fmla="*/ 452 h 452"/>
                    <a:gd name="T4" fmla="*/ 1 w 241"/>
                    <a:gd name="T5" fmla="*/ 452 h 452"/>
                  </a:gdLst>
                  <a:ahLst/>
                  <a:cxnLst>
                    <a:cxn ang="0">
                      <a:pos x="T0" y="T1"/>
                    </a:cxn>
                    <a:cxn ang="0">
                      <a:pos x="T2" y="T3"/>
                    </a:cxn>
                    <a:cxn ang="0">
                      <a:pos x="T4" y="T5"/>
                    </a:cxn>
                  </a:cxnLst>
                  <a:rect l="0" t="0" r="r" b="b"/>
                  <a:pathLst>
                    <a:path w="241" h="452">
                      <a:moveTo>
                        <a:pt x="241" y="0"/>
                      </a:moveTo>
                      <a:lnTo>
                        <a:pt x="0" y="452"/>
                      </a:lnTo>
                      <a:lnTo>
                        <a:pt x="1" y="45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2" name="Freeform 67"/>
                <p:cNvSpPr>
                  <a:spLocks noChangeAspect="1" noChangeArrowheads="1"/>
                </p:cNvSpPr>
                <p:nvPr/>
              </p:nvSpPr>
              <p:spPr bwMode="auto">
                <a:xfrm>
                  <a:off x="2462" y="1486"/>
                  <a:ext cx="5" cy="8"/>
                </a:xfrm>
                <a:custGeom>
                  <a:avLst/>
                  <a:gdLst>
                    <a:gd name="T0" fmla="*/ 40 w 40"/>
                    <a:gd name="T1" fmla="*/ 0 h 75"/>
                    <a:gd name="T2" fmla="*/ 0 w 40"/>
                    <a:gd name="T3" fmla="*/ 75 h 75"/>
                    <a:gd name="T4" fmla="*/ 1 w 40"/>
                    <a:gd name="T5" fmla="*/ 75 h 75"/>
                  </a:gdLst>
                  <a:ahLst/>
                  <a:cxnLst>
                    <a:cxn ang="0">
                      <a:pos x="T0" y="T1"/>
                    </a:cxn>
                    <a:cxn ang="0">
                      <a:pos x="T2" y="T3"/>
                    </a:cxn>
                    <a:cxn ang="0">
                      <a:pos x="T4" y="T5"/>
                    </a:cxn>
                  </a:cxnLst>
                  <a:rect l="0" t="0" r="r" b="b"/>
                  <a:pathLst>
                    <a:path w="40" h="75">
                      <a:moveTo>
                        <a:pt x="40" y="0"/>
                      </a:moveTo>
                      <a:lnTo>
                        <a:pt x="0" y="75"/>
                      </a:lnTo>
                      <a:lnTo>
                        <a:pt x="1"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3" name="Freeform 68"/>
                <p:cNvSpPr>
                  <a:spLocks noChangeAspect="1" noChangeArrowheads="1"/>
                </p:cNvSpPr>
                <p:nvPr/>
              </p:nvSpPr>
              <p:spPr bwMode="auto">
                <a:xfrm>
                  <a:off x="2453" y="1502"/>
                  <a:ext cx="5" cy="9"/>
                </a:xfrm>
                <a:custGeom>
                  <a:avLst/>
                  <a:gdLst>
                    <a:gd name="T0" fmla="*/ 40 w 40"/>
                    <a:gd name="T1" fmla="*/ 0 h 74"/>
                    <a:gd name="T2" fmla="*/ 0 w 40"/>
                    <a:gd name="T3" fmla="*/ 74 h 74"/>
                    <a:gd name="T4" fmla="*/ 1 w 40"/>
                    <a:gd name="T5" fmla="*/ 74 h 74"/>
                  </a:gdLst>
                  <a:ahLst/>
                  <a:cxnLst>
                    <a:cxn ang="0">
                      <a:pos x="T0" y="T1"/>
                    </a:cxn>
                    <a:cxn ang="0">
                      <a:pos x="T2" y="T3"/>
                    </a:cxn>
                    <a:cxn ang="0">
                      <a:pos x="T4" y="T5"/>
                    </a:cxn>
                  </a:cxnLst>
                  <a:rect l="0" t="0" r="r" b="b"/>
                  <a:pathLst>
                    <a:path w="40" h="74">
                      <a:moveTo>
                        <a:pt x="40" y="0"/>
                      </a:moveTo>
                      <a:lnTo>
                        <a:pt x="0" y="74"/>
                      </a:lnTo>
                      <a:lnTo>
                        <a:pt x="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4" name="Freeform 69"/>
                <p:cNvSpPr>
                  <a:spLocks noChangeAspect="1" noChangeArrowheads="1"/>
                </p:cNvSpPr>
                <p:nvPr/>
              </p:nvSpPr>
              <p:spPr bwMode="auto">
                <a:xfrm>
                  <a:off x="2427" y="1519"/>
                  <a:ext cx="22" cy="41"/>
                </a:xfrm>
                <a:custGeom>
                  <a:avLst/>
                  <a:gdLst>
                    <a:gd name="T0" fmla="*/ 198 w 198"/>
                    <a:gd name="T1" fmla="*/ 0 h 373"/>
                    <a:gd name="T2" fmla="*/ 0 w 198"/>
                    <a:gd name="T3" fmla="*/ 373 h 373"/>
                    <a:gd name="T4" fmla="*/ 1 w 198"/>
                    <a:gd name="T5" fmla="*/ 373 h 373"/>
                  </a:gdLst>
                  <a:ahLst/>
                  <a:cxnLst>
                    <a:cxn ang="0">
                      <a:pos x="T0" y="T1"/>
                    </a:cxn>
                    <a:cxn ang="0">
                      <a:pos x="T2" y="T3"/>
                    </a:cxn>
                    <a:cxn ang="0">
                      <a:pos x="T4" y="T5"/>
                    </a:cxn>
                  </a:cxnLst>
                  <a:rect l="0" t="0" r="r" b="b"/>
                  <a:pathLst>
                    <a:path w="198" h="373">
                      <a:moveTo>
                        <a:pt x="198" y="0"/>
                      </a:moveTo>
                      <a:lnTo>
                        <a:pt x="0" y="373"/>
                      </a:lnTo>
                      <a:lnTo>
                        <a:pt x="1" y="37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5" name="Freeform 70"/>
                <p:cNvSpPr>
                  <a:spLocks noChangeAspect="1" noChangeArrowheads="1"/>
                </p:cNvSpPr>
                <p:nvPr/>
              </p:nvSpPr>
              <p:spPr bwMode="auto">
                <a:xfrm>
                  <a:off x="2418" y="1569"/>
                  <a:ext cx="5" cy="8"/>
                </a:xfrm>
                <a:custGeom>
                  <a:avLst/>
                  <a:gdLst>
                    <a:gd name="T0" fmla="*/ 39 w 39"/>
                    <a:gd name="T1" fmla="*/ 0 h 74"/>
                    <a:gd name="T2" fmla="*/ 0 w 39"/>
                    <a:gd name="T3" fmla="*/ 74 h 74"/>
                    <a:gd name="T4" fmla="*/ 1 w 39"/>
                    <a:gd name="T5" fmla="*/ 74 h 74"/>
                  </a:gdLst>
                  <a:ahLst/>
                  <a:cxnLst>
                    <a:cxn ang="0">
                      <a:pos x="T0" y="T1"/>
                    </a:cxn>
                    <a:cxn ang="0">
                      <a:pos x="T2" y="T3"/>
                    </a:cxn>
                    <a:cxn ang="0">
                      <a:pos x="T4" y="T5"/>
                    </a:cxn>
                  </a:cxnLst>
                  <a:rect l="0" t="0" r="r" b="b"/>
                  <a:pathLst>
                    <a:path w="39" h="74">
                      <a:moveTo>
                        <a:pt x="39" y="0"/>
                      </a:moveTo>
                      <a:lnTo>
                        <a:pt x="0" y="74"/>
                      </a:lnTo>
                      <a:lnTo>
                        <a:pt x="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6" name="Freeform 71"/>
                <p:cNvSpPr>
                  <a:spLocks noChangeAspect="1" noChangeArrowheads="1"/>
                </p:cNvSpPr>
                <p:nvPr/>
              </p:nvSpPr>
              <p:spPr bwMode="auto">
                <a:xfrm>
                  <a:off x="2409" y="1585"/>
                  <a:ext cx="5" cy="8"/>
                </a:xfrm>
                <a:custGeom>
                  <a:avLst/>
                  <a:gdLst>
                    <a:gd name="T0" fmla="*/ 40 w 40"/>
                    <a:gd name="T1" fmla="*/ 0 h 75"/>
                    <a:gd name="T2" fmla="*/ 0 w 40"/>
                    <a:gd name="T3" fmla="*/ 75 h 75"/>
                    <a:gd name="T4" fmla="*/ 1 w 40"/>
                    <a:gd name="T5" fmla="*/ 75 h 75"/>
                  </a:gdLst>
                  <a:ahLst/>
                  <a:cxnLst>
                    <a:cxn ang="0">
                      <a:pos x="T0" y="T1"/>
                    </a:cxn>
                    <a:cxn ang="0">
                      <a:pos x="T2" y="T3"/>
                    </a:cxn>
                    <a:cxn ang="0">
                      <a:pos x="T4" y="T5"/>
                    </a:cxn>
                  </a:cxnLst>
                  <a:rect l="0" t="0" r="r" b="b"/>
                  <a:pathLst>
                    <a:path w="40" h="75">
                      <a:moveTo>
                        <a:pt x="40" y="0"/>
                      </a:moveTo>
                      <a:lnTo>
                        <a:pt x="0" y="75"/>
                      </a:lnTo>
                      <a:lnTo>
                        <a:pt x="1"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7" name="Freeform 72"/>
                <p:cNvSpPr>
                  <a:spLocks noChangeAspect="1" noChangeArrowheads="1"/>
                </p:cNvSpPr>
                <p:nvPr/>
              </p:nvSpPr>
              <p:spPr bwMode="auto">
                <a:xfrm>
                  <a:off x="2383" y="1602"/>
                  <a:ext cx="22" cy="41"/>
                </a:xfrm>
                <a:custGeom>
                  <a:avLst/>
                  <a:gdLst>
                    <a:gd name="T0" fmla="*/ 198 w 198"/>
                    <a:gd name="T1" fmla="*/ 0 h 372"/>
                    <a:gd name="T2" fmla="*/ 0 w 198"/>
                    <a:gd name="T3" fmla="*/ 372 h 372"/>
                    <a:gd name="T4" fmla="*/ 1 w 198"/>
                    <a:gd name="T5" fmla="*/ 372 h 372"/>
                  </a:gdLst>
                  <a:ahLst/>
                  <a:cxnLst>
                    <a:cxn ang="0">
                      <a:pos x="T0" y="T1"/>
                    </a:cxn>
                    <a:cxn ang="0">
                      <a:pos x="T2" y="T3"/>
                    </a:cxn>
                    <a:cxn ang="0">
                      <a:pos x="T4" y="T5"/>
                    </a:cxn>
                  </a:cxnLst>
                  <a:rect l="0" t="0" r="r" b="b"/>
                  <a:pathLst>
                    <a:path w="198" h="372">
                      <a:moveTo>
                        <a:pt x="198" y="0"/>
                      </a:moveTo>
                      <a:lnTo>
                        <a:pt x="0" y="372"/>
                      </a:lnTo>
                      <a:lnTo>
                        <a:pt x="1" y="37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8" name="Freeform 73"/>
                <p:cNvSpPr>
                  <a:spLocks noChangeAspect="1" noChangeArrowheads="1"/>
                </p:cNvSpPr>
                <p:nvPr/>
              </p:nvSpPr>
              <p:spPr bwMode="auto">
                <a:xfrm>
                  <a:off x="2374" y="1651"/>
                  <a:ext cx="5" cy="9"/>
                </a:xfrm>
                <a:custGeom>
                  <a:avLst/>
                  <a:gdLst>
                    <a:gd name="T0" fmla="*/ 40 w 40"/>
                    <a:gd name="T1" fmla="*/ 0 h 75"/>
                    <a:gd name="T2" fmla="*/ 0 w 40"/>
                    <a:gd name="T3" fmla="*/ 75 h 75"/>
                    <a:gd name="T4" fmla="*/ 1 w 40"/>
                    <a:gd name="T5" fmla="*/ 75 h 75"/>
                  </a:gdLst>
                  <a:ahLst/>
                  <a:cxnLst>
                    <a:cxn ang="0">
                      <a:pos x="T0" y="T1"/>
                    </a:cxn>
                    <a:cxn ang="0">
                      <a:pos x="T2" y="T3"/>
                    </a:cxn>
                    <a:cxn ang="0">
                      <a:pos x="T4" y="T5"/>
                    </a:cxn>
                  </a:cxnLst>
                  <a:rect l="0" t="0" r="r" b="b"/>
                  <a:pathLst>
                    <a:path w="40" h="75">
                      <a:moveTo>
                        <a:pt x="40" y="0"/>
                      </a:moveTo>
                      <a:lnTo>
                        <a:pt x="0" y="75"/>
                      </a:lnTo>
                      <a:lnTo>
                        <a:pt x="1"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9" name="Freeform 74"/>
                <p:cNvSpPr>
                  <a:spLocks noChangeAspect="1" noChangeArrowheads="1"/>
                </p:cNvSpPr>
                <p:nvPr/>
              </p:nvSpPr>
              <p:spPr bwMode="auto">
                <a:xfrm>
                  <a:off x="2365" y="1668"/>
                  <a:ext cx="5" cy="8"/>
                </a:xfrm>
                <a:custGeom>
                  <a:avLst/>
                  <a:gdLst>
                    <a:gd name="T0" fmla="*/ 39 w 39"/>
                    <a:gd name="T1" fmla="*/ 0 h 75"/>
                    <a:gd name="T2" fmla="*/ 0 w 39"/>
                    <a:gd name="T3" fmla="*/ 75 h 75"/>
                    <a:gd name="T4" fmla="*/ 1 w 39"/>
                    <a:gd name="T5" fmla="*/ 75 h 75"/>
                  </a:gdLst>
                  <a:ahLst/>
                  <a:cxnLst>
                    <a:cxn ang="0">
                      <a:pos x="T0" y="T1"/>
                    </a:cxn>
                    <a:cxn ang="0">
                      <a:pos x="T2" y="T3"/>
                    </a:cxn>
                    <a:cxn ang="0">
                      <a:pos x="T4" y="T5"/>
                    </a:cxn>
                  </a:cxnLst>
                  <a:rect l="0" t="0" r="r" b="b"/>
                  <a:pathLst>
                    <a:path w="39" h="75">
                      <a:moveTo>
                        <a:pt x="39" y="0"/>
                      </a:moveTo>
                      <a:lnTo>
                        <a:pt x="0" y="75"/>
                      </a:lnTo>
                      <a:lnTo>
                        <a:pt x="1"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0" name="Freeform 75"/>
                <p:cNvSpPr>
                  <a:spLocks noChangeAspect="1" noChangeArrowheads="1"/>
                </p:cNvSpPr>
                <p:nvPr/>
              </p:nvSpPr>
              <p:spPr bwMode="auto">
                <a:xfrm>
                  <a:off x="2339" y="1684"/>
                  <a:ext cx="22" cy="42"/>
                </a:xfrm>
                <a:custGeom>
                  <a:avLst/>
                  <a:gdLst>
                    <a:gd name="T0" fmla="*/ 199 w 199"/>
                    <a:gd name="T1" fmla="*/ 0 h 373"/>
                    <a:gd name="T2" fmla="*/ 0 w 199"/>
                    <a:gd name="T3" fmla="*/ 373 h 373"/>
                    <a:gd name="T4" fmla="*/ 1 w 199"/>
                    <a:gd name="T5" fmla="*/ 373 h 373"/>
                  </a:gdLst>
                  <a:ahLst/>
                  <a:cxnLst>
                    <a:cxn ang="0">
                      <a:pos x="T0" y="T1"/>
                    </a:cxn>
                    <a:cxn ang="0">
                      <a:pos x="T2" y="T3"/>
                    </a:cxn>
                    <a:cxn ang="0">
                      <a:pos x="T4" y="T5"/>
                    </a:cxn>
                  </a:cxnLst>
                  <a:rect l="0" t="0" r="r" b="b"/>
                  <a:pathLst>
                    <a:path w="199" h="373">
                      <a:moveTo>
                        <a:pt x="199" y="0"/>
                      </a:moveTo>
                      <a:lnTo>
                        <a:pt x="0" y="373"/>
                      </a:lnTo>
                      <a:lnTo>
                        <a:pt x="1" y="37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1" name="Freeform 76"/>
                <p:cNvSpPr>
                  <a:spLocks noChangeAspect="1" noChangeArrowheads="1"/>
                </p:cNvSpPr>
                <p:nvPr/>
              </p:nvSpPr>
              <p:spPr bwMode="auto">
                <a:xfrm>
                  <a:off x="2330" y="1734"/>
                  <a:ext cx="4" cy="8"/>
                </a:xfrm>
                <a:custGeom>
                  <a:avLst/>
                  <a:gdLst>
                    <a:gd name="T0" fmla="*/ 40 w 40"/>
                    <a:gd name="T1" fmla="*/ 0 h 74"/>
                    <a:gd name="T2" fmla="*/ 0 w 40"/>
                    <a:gd name="T3" fmla="*/ 74 h 74"/>
                    <a:gd name="T4" fmla="*/ 1 w 40"/>
                    <a:gd name="T5" fmla="*/ 74 h 74"/>
                  </a:gdLst>
                  <a:ahLst/>
                  <a:cxnLst>
                    <a:cxn ang="0">
                      <a:pos x="T0" y="T1"/>
                    </a:cxn>
                    <a:cxn ang="0">
                      <a:pos x="T2" y="T3"/>
                    </a:cxn>
                    <a:cxn ang="0">
                      <a:pos x="T4" y="T5"/>
                    </a:cxn>
                  </a:cxnLst>
                  <a:rect l="0" t="0" r="r" b="b"/>
                  <a:pathLst>
                    <a:path w="40" h="74">
                      <a:moveTo>
                        <a:pt x="40" y="0"/>
                      </a:moveTo>
                      <a:lnTo>
                        <a:pt x="0" y="74"/>
                      </a:lnTo>
                      <a:lnTo>
                        <a:pt x="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2" name="Freeform 77"/>
                <p:cNvSpPr>
                  <a:spLocks noChangeAspect="1" noChangeArrowheads="1"/>
                </p:cNvSpPr>
                <p:nvPr/>
              </p:nvSpPr>
              <p:spPr bwMode="auto">
                <a:xfrm>
                  <a:off x="2321" y="1751"/>
                  <a:ext cx="5" cy="8"/>
                </a:xfrm>
                <a:custGeom>
                  <a:avLst/>
                  <a:gdLst>
                    <a:gd name="T0" fmla="*/ 40 w 40"/>
                    <a:gd name="T1" fmla="*/ 0 h 75"/>
                    <a:gd name="T2" fmla="*/ 0 w 40"/>
                    <a:gd name="T3" fmla="*/ 75 h 75"/>
                    <a:gd name="T4" fmla="*/ 1 w 40"/>
                    <a:gd name="T5" fmla="*/ 75 h 75"/>
                  </a:gdLst>
                  <a:ahLst/>
                  <a:cxnLst>
                    <a:cxn ang="0">
                      <a:pos x="T0" y="T1"/>
                    </a:cxn>
                    <a:cxn ang="0">
                      <a:pos x="T2" y="T3"/>
                    </a:cxn>
                    <a:cxn ang="0">
                      <a:pos x="T4" y="T5"/>
                    </a:cxn>
                  </a:cxnLst>
                  <a:rect l="0" t="0" r="r" b="b"/>
                  <a:pathLst>
                    <a:path w="40" h="75">
                      <a:moveTo>
                        <a:pt x="40" y="0"/>
                      </a:moveTo>
                      <a:lnTo>
                        <a:pt x="0" y="75"/>
                      </a:lnTo>
                      <a:lnTo>
                        <a:pt x="1"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3" name="Freeform 78"/>
                <p:cNvSpPr>
                  <a:spLocks noChangeAspect="1" noChangeArrowheads="1"/>
                </p:cNvSpPr>
                <p:nvPr/>
              </p:nvSpPr>
              <p:spPr bwMode="auto">
                <a:xfrm>
                  <a:off x="2295" y="1767"/>
                  <a:ext cx="22" cy="42"/>
                </a:xfrm>
                <a:custGeom>
                  <a:avLst/>
                  <a:gdLst>
                    <a:gd name="T0" fmla="*/ 199 w 199"/>
                    <a:gd name="T1" fmla="*/ 0 h 373"/>
                    <a:gd name="T2" fmla="*/ 0 w 199"/>
                    <a:gd name="T3" fmla="*/ 373 h 373"/>
                    <a:gd name="T4" fmla="*/ 1 w 199"/>
                    <a:gd name="T5" fmla="*/ 373 h 373"/>
                  </a:gdLst>
                  <a:ahLst/>
                  <a:cxnLst>
                    <a:cxn ang="0">
                      <a:pos x="T0" y="T1"/>
                    </a:cxn>
                    <a:cxn ang="0">
                      <a:pos x="T2" y="T3"/>
                    </a:cxn>
                    <a:cxn ang="0">
                      <a:pos x="T4" y="T5"/>
                    </a:cxn>
                  </a:cxnLst>
                  <a:rect l="0" t="0" r="r" b="b"/>
                  <a:pathLst>
                    <a:path w="199" h="373">
                      <a:moveTo>
                        <a:pt x="199" y="0"/>
                      </a:moveTo>
                      <a:lnTo>
                        <a:pt x="0" y="373"/>
                      </a:lnTo>
                      <a:lnTo>
                        <a:pt x="1" y="37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4" name="Freeform 79"/>
                <p:cNvSpPr>
                  <a:spLocks noChangeAspect="1" noChangeArrowheads="1"/>
                </p:cNvSpPr>
                <p:nvPr/>
              </p:nvSpPr>
              <p:spPr bwMode="auto">
                <a:xfrm>
                  <a:off x="2286" y="1817"/>
                  <a:ext cx="4" cy="8"/>
                </a:xfrm>
                <a:custGeom>
                  <a:avLst/>
                  <a:gdLst>
                    <a:gd name="T0" fmla="*/ 40 w 40"/>
                    <a:gd name="T1" fmla="*/ 0 h 75"/>
                    <a:gd name="T2" fmla="*/ 0 w 40"/>
                    <a:gd name="T3" fmla="*/ 75 h 75"/>
                    <a:gd name="T4" fmla="*/ 2 w 40"/>
                    <a:gd name="T5" fmla="*/ 75 h 75"/>
                  </a:gdLst>
                  <a:ahLst/>
                  <a:cxnLst>
                    <a:cxn ang="0">
                      <a:pos x="T0" y="T1"/>
                    </a:cxn>
                    <a:cxn ang="0">
                      <a:pos x="T2" y="T3"/>
                    </a:cxn>
                    <a:cxn ang="0">
                      <a:pos x="T4" y="T5"/>
                    </a:cxn>
                  </a:cxnLst>
                  <a:rect l="0" t="0" r="r" b="b"/>
                  <a:pathLst>
                    <a:path w="40" h="75">
                      <a:moveTo>
                        <a:pt x="40" y="0"/>
                      </a:moveTo>
                      <a:lnTo>
                        <a:pt x="0" y="75"/>
                      </a:lnTo>
                      <a:lnTo>
                        <a:pt x="2"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5" name="Freeform 80"/>
                <p:cNvSpPr>
                  <a:spLocks noChangeAspect="1" noChangeArrowheads="1"/>
                </p:cNvSpPr>
                <p:nvPr/>
              </p:nvSpPr>
              <p:spPr bwMode="auto">
                <a:xfrm>
                  <a:off x="2277" y="1833"/>
                  <a:ext cx="5" cy="9"/>
                </a:xfrm>
                <a:custGeom>
                  <a:avLst/>
                  <a:gdLst>
                    <a:gd name="T0" fmla="*/ 40 w 40"/>
                    <a:gd name="T1" fmla="*/ 0 h 74"/>
                    <a:gd name="T2" fmla="*/ 0 w 40"/>
                    <a:gd name="T3" fmla="*/ 74 h 74"/>
                    <a:gd name="T4" fmla="*/ 1 w 40"/>
                    <a:gd name="T5" fmla="*/ 74 h 74"/>
                  </a:gdLst>
                  <a:ahLst/>
                  <a:cxnLst>
                    <a:cxn ang="0">
                      <a:pos x="T0" y="T1"/>
                    </a:cxn>
                    <a:cxn ang="0">
                      <a:pos x="T2" y="T3"/>
                    </a:cxn>
                    <a:cxn ang="0">
                      <a:pos x="T4" y="T5"/>
                    </a:cxn>
                  </a:cxnLst>
                  <a:rect l="0" t="0" r="r" b="b"/>
                  <a:pathLst>
                    <a:path w="40" h="74">
                      <a:moveTo>
                        <a:pt x="40" y="0"/>
                      </a:moveTo>
                      <a:lnTo>
                        <a:pt x="0" y="74"/>
                      </a:lnTo>
                      <a:lnTo>
                        <a:pt x="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6" name="Freeform 81"/>
                <p:cNvSpPr>
                  <a:spLocks noChangeAspect="1" noChangeArrowheads="1"/>
                </p:cNvSpPr>
                <p:nvPr/>
              </p:nvSpPr>
              <p:spPr bwMode="auto">
                <a:xfrm>
                  <a:off x="2246" y="1850"/>
                  <a:ext cx="27" cy="50"/>
                </a:xfrm>
                <a:custGeom>
                  <a:avLst/>
                  <a:gdLst>
                    <a:gd name="T0" fmla="*/ 240 w 240"/>
                    <a:gd name="T1" fmla="*/ 0 h 451"/>
                    <a:gd name="T2" fmla="*/ 0 w 240"/>
                    <a:gd name="T3" fmla="*/ 451 h 451"/>
                    <a:gd name="T4" fmla="*/ 1 w 240"/>
                    <a:gd name="T5" fmla="*/ 451 h 451"/>
                  </a:gdLst>
                  <a:ahLst/>
                  <a:cxnLst>
                    <a:cxn ang="0">
                      <a:pos x="T0" y="T1"/>
                    </a:cxn>
                    <a:cxn ang="0">
                      <a:pos x="T2" y="T3"/>
                    </a:cxn>
                    <a:cxn ang="0">
                      <a:pos x="T4" y="T5"/>
                    </a:cxn>
                  </a:cxnLst>
                  <a:rect l="0" t="0" r="r" b="b"/>
                  <a:pathLst>
                    <a:path w="240" h="451">
                      <a:moveTo>
                        <a:pt x="240" y="0"/>
                      </a:moveTo>
                      <a:lnTo>
                        <a:pt x="0" y="451"/>
                      </a:lnTo>
                      <a:lnTo>
                        <a:pt x="1" y="451"/>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7" name="Freeform 82"/>
                <p:cNvSpPr>
                  <a:spLocks noChangeAspect="1" noChangeArrowheads="1"/>
                </p:cNvSpPr>
                <p:nvPr/>
              </p:nvSpPr>
              <p:spPr bwMode="auto">
                <a:xfrm>
                  <a:off x="2246" y="1900"/>
                  <a:ext cx="42" cy="1"/>
                </a:xfrm>
                <a:custGeom>
                  <a:avLst/>
                  <a:gdLst>
                    <a:gd name="T0" fmla="*/ 0 w 380"/>
                    <a:gd name="T1" fmla="*/ 0 h 1"/>
                    <a:gd name="T2" fmla="*/ 379 w 380"/>
                    <a:gd name="T3" fmla="*/ 0 h 1"/>
                    <a:gd name="T4" fmla="*/ 380 w 380"/>
                    <a:gd name="T5" fmla="*/ 0 h 1"/>
                  </a:gdLst>
                  <a:ahLst/>
                  <a:cxnLst>
                    <a:cxn ang="0">
                      <a:pos x="T0" y="T1"/>
                    </a:cxn>
                    <a:cxn ang="0">
                      <a:pos x="T2" y="T3"/>
                    </a:cxn>
                    <a:cxn ang="0">
                      <a:pos x="T4" y="T5"/>
                    </a:cxn>
                  </a:cxnLst>
                  <a:rect l="0" t="0" r="r" b="b"/>
                  <a:pathLst>
                    <a:path w="380" h="1">
                      <a:moveTo>
                        <a:pt x="0" y="0"/>
                      </a:moveTo>
                      <a:lnTo>
                        <a:pt x="379" y="0"/>
                      </a:lnTo>
                      <a:lnTo>
                        <a:pt x="38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8" name="Freeform 83"/>
                <p:cNvSpPr>
                  <a:spLocks noChangeAspect="1" noChangeArrowheads="1"/>
                </p:cNvSpPr>
                <p:nvPr/>
              </p:nvSpPr>
              <p:spPr bwMode="auto">
                <a:xfrm>
                  <a:off x="2297" y="1900"/>
                  <a:ext cx="10" cy="1"/>
                </a:xfrm>
                <a:custGeom>
                  <a:avLst/>
                  <a:gdLst>
                    <a:gd name="T0" fmla="*/ 0 w 86"/>
                    <a:gd name="T1" fmla="*/ 0 h 1"/>
                    <a:gd name="T2" fmla="*/ 85 w 86"/>
                    <a:gd name="T3" fmla="*/ 0 h 1"/>
                    <a:gd name="T4" fmla="*/ 86 w 86"/>
                    <a:gd name="T5" fmla="*/ 0 h 1"/>
                  </a:gdLst>
                  <a:ahLst/>
                  <a:cxnLst>
                    <a:cxn ang="0">
                      <a:pos x="T0" y="T1"/>
                    </a:cxn>
                    <a:cxn ang="0">
                      <a:pos x="T2" y="T3"/>
                    </a:cxn>
                    <a:cxn ang="0">
                      <a:pos x="T4" y="T5"/>
                    </a:cxn>
                  </a:cxnLst>
                  <a:rect l="0" t="0" r="r" b="b"/>
                  <a:pathLst>
                    <a:path w="86" h="1">
                      <a:moveTo>
                        <a:pt x="0" y="0"/>
                      </a:moveTo>
                      <a:lnTo>
                        <a:pt x="85" y="0"/>
                      </a:lnTo>
                      <a:lnTo>
                        <a:pt x="8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9" name="Freeform 84"/>
                <p:cNvSpPr>
                  <a:spLocks noChangeAspect="1" noChangeArrowheads="1"/>
                </p:cNvSpPr>
                <p:nvPr/>
              </p:nvSpPr>
              <p:spPr bwMode="auto">
                <a:xfrm>
                  <a:off x="2316" y="1900"/>
                  <a:ext cx="10" cy="1"/>
                </a:xfrm>
                <a:custGeom>
                  <a:avLst/>
                  <a:gdLst>
                    <a:gd name="T0" fmla="*/ 0 w 85"/>
                    <a:gd name="T1" fmla="*/ 0 h 1"/>
                    <a:gd name="T2" fmla="*/ 84 w 85"/>
                    <a:gd name="T3" fmla="*/ 0 h 1"/>
                    <a:gd name="T4" fmla="*/ 85 w 85"/>
                    <a:gd name="T5" fmla="*/ 0 h 1"/>
                  </a:gdLst>
                  <a:ahLst/>
                  <a:cxnLst>
                    <a:cxn ang="0">
                      <a:pos x="T0" y="T1"/>
                    </a:cxn>
                    <a:cxn ang="0">
                      <a:pos x="T2" y="T3"/>
                    </a:cxn>
                    <a:cxn ang="0">
                      <a:pos x="T4" y="T5"/>
                    </a:cxn>
                  </a:cxnLst>
                  <a:rect l="0" t="0" r="r" b="b"/>
                  <a:pathLst>
                    <a:path w="85" h="1">
                      <a:moveTo>
                        <a:pt x="0" y="0"/>
                      </a:moveTo>
                      <a:lnTo>
                        <a:pt x="84" y="0"/>
                      </a:lnTo>
                      <a:lnTo>
                        <a:pt x="8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0" name="Freeform 85"/>
                <p:cNvSpPr>
                  <a:spLocks noChangeAspect="1" noChangeArrowheads="1"/>
                </p:cNvSpPr>
                <p:nvPr/>
              </p:nvSpPr>
              <p:spPr bwMode="auto">
                <a:xfrm>
                  <a:off x="2335" y="1900"/>
                  <a:ext cx="47" cy="1"/>
                </a:xfrm>
                <a:custGeom>
                  <a:avLst/>
                  <a:gdLst>
                    <a:gd name="T0" fmla="*/ 0 w 422"/>
                    <a:gd name="T1" fmla="*/ 0 h 1"/>
                    <a:gd name="T2" fmla="*/ 421 w 422"/>
                    <a:gd name="T3" fmla="*/ 0 h 1"/>
                    <a:gd name="T4" fmla="*/ 422 w 422"/>
                    <a:gd name="T5" fmla="*/ 0 h 1"/>
                  </a:gdLst>
                  <a:ahLst/>
                  <a:cxnLst>
                    <a:cxn ang="0">
                      <a:pos x="T0" y="T1"/>
                    </a:cxn>
                    <a:cxn ang="0">
                      <a:pos x="T2" y="T3"/>
                    </a:cxn>
                    <a:cxn ang="0">
                      <a:pos x="T4" y="T5"/>
                    </a:cxn>
                  </a:cxnLst>
                  <a:rect l="0" t="0" r="r" b="b"/>
                  <a:pathLst>
                    <a:path w="422" h="1">
                      <a:moveTo>
                        <a:pt x="0" y="0"/>
                      </a:moveTo>
                      <a:lnTo>
                        <a:pt x="421" y="0"/>
                      </a:lnTo>
                      <a:lnTo>
                        <a:pt x="422"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1" name="Freeform 86"/>
                <p:cNvSpPr>
                  <a:spLocks noChangeAspect="1" noChangeArrowheads="1"/>
                </p:cNvSpPr>
                <p:nvPr/>
              </p:nvSpPr>
              <p:spPr bwMode="auto">
                <a:xfrm>
                  <a:off x="2391" y="1900"/>
                  <a:ext cx="10" cy="1"/>
                </a:xfrm>
                <a:custGeom>
                  <a:avLst/>
                  <a:gdLst>
                    <a:gd name="T0" fmla="*/ 0 w 86"/>
                    <a:gd name="T1" fmla="*/ 0 h 1"/>
                    <a:gd name="T2" fmla="*/ 85 w 86"/>
                    <a:gd name="T3" fmla="*/ 0 h 1"/>
                    <a:gd name="T4" fmla="*/ 86 w 86"/>
                    <a:gd name="T5" fmla="*/ 0 h 1"/>
                  </a:gdLst>
                  <a:ahLst/>
                  <a:cxnLst>
                    <a:cxn ang="0">
                      <a:pos x="T0" y="T1"/>
                    </a:cxn>
                    <a:cxn ang="0">
                      <a:pos x="T2" y="T3"/>
                    </a:cxn>
                    <a:cxn ang="0">
                      <a:pos x="T4" y="T5"/>
                    </a:cxn>
                  </a:cxnLst>
                  <a:rect l="0" t="0" r="r" b="b"/>
                  <a:pathLst>
                    <a:path w="86" h="1">
                      <a:moveTo>
                        <a:pt x="0" y="0"/>
                      </a:moveTo>
                      <a:lnTo>
                        <a:pt x="85" y="0"/>
                      </a:lnTo>
                      <a:lnTo>
                        <a:pt x="8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2" name="Freeform 87"/>
                <p:cNvSpPr>
                  <a:spLocks noChangeAspect="1" noChangeArrowheads="1"/>
                </p:cNvSpPr>
                <p:nvPr/>
              </p:nvSpPr>
              <p:spPr bwMode="auto">
                <a:xfrm>
                  <a:off x="2410" y="1900"/>
                  <a:ext cx="9" cy="1"/>
                </a:xfrm>
                <a:custGeom>
                  <a:avLst/>
                  <a:gdLst>
                    <a:gd name="T0" fmla="*/ 0 w 86"/>
                    <a:gd name="T1" fmla="*/ 0 h 1"/>
                    <a:gd name="T2" fmla="*/ 85 w 86"/>
                    <a:gd name="T3" fmla="*/ 0 h 1"/>
                    <a:gd name="T4" fmla="*/ 86 w 86"/>
                    <a:gd name="T5" fmla="*/ 0 h 1"/>
                  </a:gdLst>
                  <a:ahLst/>
                  <a:cxnLst>
                    <a:cxn ang="0">
                      <a:pos x="T0" y="T1"/>
                    </a:cxn>
                    <a:cxn ang="0">
                      <a:pos x="T2" y="T3"/>
                    </a:cxn>
                    <a:cxn ang="0">
                      <a:pos x="T4" y="T5"/>
                    </a:cxn>
                  </a:cxnLst>
                  <a:rect l="0" t="0" r="r" b="b"/>
                  <a:pathLst>
                    <a:path w="86" h="1">
                      <a:moveTo>
                        <a:pt x="0" y="0"/>
                      </a:moveTo>
                      <a:lnTo>
                        <a:pt x="85" y="0"/>
                      </a:lnTo>
                      <a:lnTo>
                        <a:pt x="8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3" name="Freeform 88"/>
                <p:cNvSpPr>
                  <a:spLocks noChangeAspect="1" noChangeArrowheads="1"/>
                </p:cNvSpPr>
                <p:nvPr/>
              </p:nvSpPr>
              <p:spPr bwMode="auto">
                <a:xfrm>
                  <a:off x="2429" y="1900"/>
                  <a:ext cx="47" cy="1"/>
                </a:xfrm>
                <a:custGeom>
                  <a:avLst/>
                  <a:gdLst>
                    <a:gd name="T0" fmla="*/ 0 w 423"/>
                    <a:gd name="T1" fmla="*/ 0 h 1"/>
                    <a:gd name="T2" fmla="*/ 422 w 423"/>
                    <a:gd name="T3" fmla="*/ 0 h 1"/>
                    <a:gd name="T4" fmla="*/ 423 w 423"/>
                    <a:gd name="T5" fmla="*/ 0 h 1"/>
                  </a:gdLst>
                  <a:ahLst/>
                  <a:cxnLst>
                    <a:cxn ang="0">
                      <a:pos x="T0" y="T1"/>
                    </a:cxn>
                    <a:cxn ang="0">
                      <a:pos x="T2" y="T3"/>
                    </a:cxn>
                    <a:cxn ang="0">
                      <a:pos x="T4" y="T5"/>
                    </a:cxn>
                  </a:cxnLst>
                  <a:rect l="0" t="0" r="r" b="b"/>
                  <a:pathLst>
                    <a:path w="423" h="1">
                      <a:moveTo>
                        <a:pt x="0" y="0"/>
                      </a:moveTo>
                      <a:lnTo>
                        <a:pt x="422" y="0"/>
                      </a:lnTo>
                      <a:lnTo>
                        <a:pt x="42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4" name="Freeform 89"/>
                <p:cNvSpPr>
                  <a:spLocks noChangeAspect="1" noChangeArrowheads="1"/>
                </p:cNvSpPr>
                <p:nvPr/>
              </p:nvSpPr>
              <p:spPr bwMode="auto">
                <a:xfrm>
                  <a:off x="2485" y="1900"/>
                  <a:ext cx="9" cy="1"/>
                </a:xfrm>
                <a:custGeom>
                  <a:avLst/>
                  <a:gdLst>
                    <a:gd name="T0" fmla="*/ 0 w 84"/>
                    <a:gd name="T1" fmla="*/ 0 h 1"/>
                    <a:gd name="T2" fmla="*/ 83 w 84"/>
                    <a:gd name="T3" fmla="*/ 0 h 1"/>
                    <a:gd name="T4" fmla="*/ 84 w 84"/>
                    <a:gd name="T5" fmla="*/ 0 h 1"/>
                  </a:gdLst>
                  <a:ahLst/>
                  <a:cxnLst>
                    <a:cxn ang="0">
                      <a:pos x="T0" y="T1"/>
                    </a:cxn>
                    <a:cxn ang="0">
                      <a:pos x="T2" y="T3"/>
                    </a:cxn>
                    <a:cxn ang="0">
                      <a:pos x="T4" y="T5"/>
                    </a:cxn>
                  </a:cxnLst>
                  <a:rect l="0" t="0" r="r" b="b"/>
                  <a:pathLst>
                    <a:path w="84" h="1">
                      <a:moveTo>
                        <a:pt x="0" y="0"/>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5" name="Freeform 90"/>
                <p:cNvSpPr>
                  <a:spLocks noChangeAspect="1" noChangeArrowheads="1"/>
                </p:cNvSpPr>
                <p:nvPr/>
              </p:nvSpPr>
              <p:spPr bwMode="auto">
                <a:xfrm>
                  <a:off x="2504" y="1900"/>
                  <a:ext cx="9" cy="1"/>
                </a:xfrm>
                <a:custGeom>
                  <a:avLst/>
                  <a:gdLst>
                    <a:gd name="T0" fmla="*/ 0 w 85"/>
                    <a:gd name="T1" fmla="*/ 0 h 1"/>
                    <a:gd name="T2" fmla="*/ 84 w 85"/>
                    <a:gd name="T3" fmla="*/ 0 h 1"/>
                    <a:gd name="T4" fmla="*/ 85 w 85"/>
                    <a:gd name="T5" fmla="*/ 0 h 1"/>
                  </a:gdLst>
                  <a:ahLst/>
                  <a:cxnLst>
                    <a:cxn ang="0">
                      <a:pos x="T0" y="T1"/>
                    </a:cxn>
                    <a:cxn ang="0">
                      <a:pos x="T2" y="T3"/>
                    </a:cxn>
                    <a:cxn ang="0">
                      <a:pos x="T4" y="T5"/>
                    </a:cxn>
                  </a:cxnLst>
                  <a:rect l="0" t="0" r="r" b="b"/>
                  <a:pathLst>
                    <a:path w="85" h="1">
                      <a:moveTo>
                        <a:pt x="0" y="0"/>
                      </a:moveTo>
                      <a:lnTo>
                        <a:pt x="84" y="0"/>
                      </a:lnTo>
                      <a:lnTo>
                        <a:pt x="8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6" name="Freeform 91"/>
                <p:cNvSpPr>
                  <a:spLocks noChangeAspect="1" noChangeArrowheads="1"/>
                </p:cNvSpPr>
                <p:nvPr/>
              </p:nvSpPr>
              <p:spPr bwMode="auto">
                <a:xfrm>
                  <a:off x="2522" y="1900"/>
                  <a:ext cx="47" cy="1"/>
                </a:xfrm>
                <a:custGeom>
                  <a:avLst/>
                  <a:gdLst>
                    <a:gd name="T0" fmla="*/ 0 w 423"/>
                    <a:gd name="T1" fmla="*/ 0 h 1"/>
                    <a:gd name="T2" fmla="*/ 422 w 423"/>
                    <a:gd name="T3" fmla="*/ 0 h 1"/>
                    <a:gd name="T4" fmla="*/ 423 w 423"/>
                    <a:gd name="T5" fmla="*/ 0 h 1"/>
                  </a:gdLst>
                  <a:ahLst/>
                  <a:cxnLst>
                    <a:cxn ang="0">
                      <a:pos x="T0" y="T1"/>
                    </a:cxn>
                    <a:cxn ang="0">
                      <a:pos x="T2" y="T3"/>
                    </a:cxn>
                    <a:cxn ang="0">
                      <a:pos x="T4" y="T5"/>
                    </a:cxn>
                  </a:cxnLst>
                  <a:rect l="0" t="0" r="r" b="b"/>
                  <a:pathLst>
                    <a:path w="423" h="1">
                      <a:moveTo>
                        <a:pt x="0" y="0"/>
                      </a:moveTo>
                      <a:lnTo>
                        <a:pt x="422" y="0"/>
                      </a:lnTo>
                      <a:lnTo>
                        <a:pt x="42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7" name="Freeform 92"/>
                <p:cNvSpPr>
                  <a:spLocks noChangeAspect="1" noChangeArrowheads="1"/>
                </p:cNvSpPr>
                <p:nvPr/>
              </p:nvSpPr>
              <p:spPr bwMode="auto">
                <a:xfrm>
                  <a:off x="2579" y="1900"/>
                  <a:ext cx="9" cy="1"/>
                </a:xfrm>
                <a:custGeom>
                  <a:avLst/>
                  <a:gdLst>
                    <a:gd name="T0" fmla="*/ 0 w 85"/>
                    <a:gd name="T1" fmla="*/ 0 h 1"/>
                    <a:gd name="T2" fmla="*/ 84 w 85"/>
                    <a:gd name="T3" fmla="*/ 0 h 1"/>
                    <a:gd name="T4" fmla="*/ 85 w 85"/>
                    <a:gd name="T5" fmla="*/ 0 h 1"/>
                  </a:gdLst>
                  <a:ahLst/>
                  <a:cxnLst>
                    <a:cxn ang="0">
                      <a:pos x="T0" y="T1"/>
                    </a:cxn>
                    <a:cxn ang="0">
                      <a:pos x="T2" y="T3"/>
                    </a:cxn>
                    <a:cxn ang="0">
                      <a:pos x="T4" y="T5"/>
                    </a:cxn>
                  </a:cxnLst>
                  <a:rect l="0" t="0" r="r" b="b"/>
                  <a:pathLst>
                    <a:path w="85" h="1">
                      <a:moveTo>
                        <a:pt x="0" y="0"/>
                      </a:moveTo>
                      <a:lnTo>
                        <a:pt x="84" y="0"/>
                      </a:lnTo>
                      <a:lnTo>
                        <a:pt x="8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8" name="Freeform 93"/>
                <p:cNvSpPr>
                  <a:spLocks noChangeAspect="1" noChangeArrowheads="1"/>
                </p:cNvSpPr>
                <p:nvPr/>
              </p:nvSpPr>
              <p:spPr bwMode="auto">
                <a:xfrm>
                  <a:off x="2597" y="1900"/>
                  <a:ext cx="10" cy="1"/>
                </a:xfrm>
                <a:custGeom>
                  <a:avLst/>
                  <a:gdLst>
                    <a:gd name="T0" fmla="*/ 0 w 86"/>
                    <a:gd name="T1" fmla="*/ 0 h 1"/>
                    <a:gd name="T2" fmla="*/ 85 w 86"/>
                    <a:gd name="T3" fmla="*/ 0 h 1"/>
                    <a:gd name="T4" fmla="*/ 86 w 86"/>
                    <a:gd name="T5" fmla="*/ 0 h 1"/>
                  </a:gdLst>
                  <a:ahLst/>
                  <a:cxnLst>
                    <a:cxn ang="0">
                      <a:pos x="T0" y="T1"/>
                    </a:cxn>
                    <a:cxn ang="0">
                      <a:pos x="T2" y="T3"/>
                    </a:cxn>
                    <a:cxn ang="0">
                      <a:pos x="T4" y="T5"/>
                    </a:cxn>
                  </a:cxnLst>
                  <a:rect l="0" t="0" r="r" b="b"/>
                  <a:pathLst>
                    <a:path w="86" h="1">
                      <a:moveTo>
                        <a:pt x="0" y="0"/>
                      </a:moveTo>
                      <a:lnTo>
                        <a:pt x="85" y="0"/>
                      </a:lnTo>
                      <a:lnTo>
                        <a:pt x="8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9" name="Freeform 94"/>
                <p:cNvSpPr>
                  <a:spLocks noChangeAspect="1" noChangeArrowheads="1"/>
                </p:cNvSpPr>
                <p:nvPr/>
              </p:nvSpPr>
              <p:spPr bwMode="auto">
                <a:xfrm>
                  <a:off x="2616" y="1900"/>
                  <a:ext cx="47" cy="1"/>
                </a:xfrm>
                <a:custGeom>
                  <a:avLst/>
                  <a:gdLst>
                    <a:gd name="T0" fmla="*/ 0 w 422"/>
                    <a:gd name="T1" fmla="*/ 0 h 1"/>
                    <a:gd name="T2" fmla="*/ 421 w 422"/>
                    <a:gd name="T3" fmla="*/ 0 h 1"/>
                    <a:gd name="T4" fmla="*/ 422 w 422"/>
                    <a:gd name="T5" fmla="*/ 0 h 1"/>
                  </a:gdLst>
                  <a:ahLst/>
                  <a:cxnLst>
                    <a:cxn ang="0">
                      <a:pos x="T0" y="T1"/>
                    </a:cxn>
                    <a:cxn ang="0">
                      <a:pos x="T2" y="T3"/>
                    </a:cxn>
                    <a:cxn ang="0">
                      <a:pos x="T4" y="T5"/>
                    </a:cxn>
                  </a:cxnLst>
                  <a:rect l="0" t="0" r="r" b="b"/>
                  <a:pathLst>
                    <a:path w="422" h="1">
                      <a:moveTo>
                        <a:pt x="0" y="0"/>
                      </a:moveTo>
                      <a:lnTo>
                        <a:pt x="421" y="0"/>
                      </a:lnTo>
                      <a:lnTo>
                        <a:pt x="422"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0" name="Freeform 95"/>
                <p:cNvSpPr>
                  <a:spLocks noChangeAspect="1" noChangeArrowheads="1"/>
                </p:cNvSpPr>
                <p:nvPr/>
              </p:nvSpPr>
              <p:spPr bwMode="auto">
                <a:xfrm>
                  <a:off x="2672" y="1900"/>
                  <a:ext cx="10" cy="1"/>
                </a:xfrm>
                <a:custGeom>
                  <a:avLst/>
                  <a:gdLst>
                    <a:gd name="T0" fmla="*/ 0 w 85"/>
                    <a:gd name="T1" fmla="*/ 0 h 1"/>
                    <a:gd name="T2" fmla="*/ 84 w 85"/>
                    <a:gd name="T3" fmla="*/ 0 h 1"/>
                    <a:gd name="T4" fmla="*/ 85 w 85"/>
                    <a:gd name="T5" fmla="*/ 0 h 1"/>
                  </a:gdLst>
                  <a:ahLst/>
                  <a:cxnLst>
                    <a:cxn ang="0">
                      <a:pos x="T0" y="T1"/>
                    </a:cxn>
                    <a:cxn ang="0">
                      <a:pos x="T2" y="T3"/>
                    </a:cxn>
                    <a:cxn ang="0">
                      <a:pos x="T4" y="T5"/>
                    </a:cxn>
                  </a:cxnLst>
                  <a:rect l="0" t="0" r="r" b="b"/>
                  <a:pathLst>
                    <a:path w="85" h="1">
                      <a:moveTo>
                        <a:pt x="0" y="0"/>
                      </a:moveTo>
                      <a:lnTo>
                        <a:pt x="84" y="0"/>
                      </a:lnTo>
                      <a:lnTo>
                        <a:pt x="8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1" name="Freeform 96"/>
                <p:cNvSpPr>
                  <a:spLocks noChangeAspect="1" noChangeArrowheads="1"/>
                </p:cNvSpPr>
                <p:nvPr/>
              </p:nvSpPr>
              <p:spPr bwMode="auto">
                <a:xfrm>
                  <a:off x="2691" y="1900"/>
                  <a:ext cx="10" cy="1"/>
                </a:xfrm>
                <a:custGeom>
                  <a:avLst/>
                  <a:gdLst>
                    <a:gd name="T0" fmla="*/ 0 w 86"/>
                    <a:gd name="T1" fmla="*/ 0 h 1"/>
                    <a:gd name="T2" fmla="*/ 85 w 86"/>
                    <a:gd name="T3" fmla="*/ 0 h 1"/>
                    <a:gd name="T4" fmla="*/ 86 w 86"/>
                    <a:gd name="T5" fmla="*/ 0 h 1"/>
                  </a:gdLst>
                  <a:ahLst/>
                  <a:cxnLst>
                    <a:cxn ang="0">
                      <a:pos x="T0" y="T1"/>
                    </a:cxn>
                    <a:cxn ang="0">
                      <a:pos x="T2" y="T3"/>
                    </a:cxn>
                    <a:cxn ang="0">
                      <a:pos x="T4" y="T5"/>
                    </a:cxn>
                  </a:cxnLst>
                  <a:rect l="0" t="0" r="r" b="b"/>
                  <a:pathLst>
                    <a:path w="86" h="1">
                      <a:moveTo>
                        <a:pt x="0" y="0"/>
                      </a:moveTo>
                      <a:lnTo>
                        <a:pt x="85" y="0"/>
                      </a:lnTo>
                      <a:lnTo>
                        <a:pt x="8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2" name="Freeform 97"/>
                <p:cNvSpPr>
                  <a:spLocks noChangeAspect="1" noChangeArrowheads="1"/>
                </p:cNvSpPr>
                <p:nvPr/>
              </p:nvSpPr>
              <p:spPr bwMode="auto">
                <a:xfrm>
                  <a:off x="2710" y="1900"/>
                  <a:ext cx="47" cy="1"/>
                </a:xfrm>
                <a:custGeom>
                  <a:avLst/>
                  <a:gdLst>
                    <a:gd name="T0" fmla="*/ 0 w 423"/>
                    <a:gd name="T1" fmla="*/ 0 h 1"/>
                    <a:gd name="T2" fmla="*/ 422 w 423"/>
                    <a:gd name="T3" fmla="*/ 0 h 1"/>
                    <a:gd name="T4" fmla="*/ 423 w 423"/>
                    <a:gd name="T5" fmla="*/ 0 h 1"/>
                  </a:gdLst>
                  <a:ahLst/>
                  <a:cxnLst>
                    <a:cxn ang="0">
                      <a:pos x="T0" y="T1"/>
                    </a:cxn>
                    <a:cxn ang="0">
                      <a:pos x="T2" y="T3"/>
                    </a:cxn>
                    <a:cxn ang="0">
                      <a:pos x="T4" y="T5"/>
                    </a:cxn>
                  </a:cxnLst>
                  <a:rect l="0" t="0" r="r" b="b"/>
                  <a:pathLst>
                    <a:path w="423" h="1">
                      <a:moveTo>
                        <a:pt x="0" y="0"/>
                      </a:moveTo>
                      <a:lnTo>
                        <a:pt x="422" y="0"/>
                      </a:lnTo>
                      <a:lnTo>
                        <a:pt x="42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3" name="Freeform 98"/>
                <p:cNvSpPr>
                  <a:spLocks noChangeAspect="1" noChangeArrowheads="1"/>
                </p:cNvSpPr>
                <p:nvPr/>
              </p:nvSpPr>
              <p:spPr bwMode="auto">
                <a:xfrm>
                  <a:off x="2766" y="1900"/>
                  <a:ext cx="10" cy="1"/>
                </a:xfrm>
                <a:custGeom>
                  <a:avLst/>
                  <a:gdLst>
                    <a:gd name="T0" fmla="*/ 0 w 85"/>
                    <a:gd name="T1" fmla="*/ 0 h 1"/>
                    <a:gd name="T2" fmla="*/ 84 w 85"/>
                    <a:gd name="T3" fmla="*/ 0 h 1"/>
                    <a:gd name="T4" fmla="*/ 85 w 85"/>
                    <a:gd name="T5" fmla="*/ 0 h 1"/>
                  </a:gdLst>
                  <a:ahLst/>
                  <a:cxnLst>
                    <a:cxn ang="0">
                      <a:pos x="T0" y="T1"/>
                    </a:cxn>
                    <a:cxn ang="0">
                      <a:pos x="T2" y="T3"/>
                    </a:cxn>
                    <a:cxn ang="0">
                      <a:pos x="T4" y="T5"/>
                    </a:cxn>
                  </a:cxnLst>
                  <a:rect l="0" t="0" r="r" b="b"/>
                  <a:pathLst>
                    <a:path w="85" h="1">
                      <a:moveTo>
                        <a:pt x="0" y="0"/>
                      </a:moveTo>
                      <a:lnTo>
                        <a:pt x="84" y="0"/>
                      </a:lnTo>
                      <a:lnTo>
                        <a:pt x="8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4" name="Freeform 99"/>
                <p:cNvSpPr>
                  <a:spLocks noChangeAspect="1" noChangeArrowheads="1"/>
                </p:cNvSpPr>
                <p:nvPr/>
              </p:nvSpPr>
              <p:spPr bwMode="auto">
                <a:xfrm>
                  <a:off x="2785" y="1900"/>
                  <a:ext cx="9" cy="1"/>
                </a:xfrm>
                <a:custGeom>
                  <a:avLst/>
                  <a:gdLst>
                    <a:gd name="T0" fmla="*/ 0 w 85"/>
                    <a:gd name="T1" fmla="*/ 0 h 1"/>
                    <a:gd name="T2" fmla="*/ 84 w 85"/>
                    <a:gd name="T3" fmla="*/ 0 h 1"/>
                    <a:gd name="T4" fmla="*/ 85 w 85"/>
                    <a:gd name="T5" fmla="*/ 0 h 1"/>
                  </a:gdLst>
                  <a:ahLst/>
                  <a:cxnLst>
                    <a:cxn ang="0">
                      <a:pos x="T0" y="T1"/>
                    </a:cxn>
                    <a:cxn ang="0">
                      <a:pos x="T2" y="T3"/>
                    </a:cxn>
                    <a:cxn ang="0">
                      <a:pos x="T4" y="T5"/>
                    </a:cxn>
                  </a:cxnLst>
                  <a:rect l="0" t="0" r="r" b="b"/>
                  <a:pathLst>
                    <a:path w="85" h="1">
                      <a:moveTo>
                        <a:pt x="0" y="0"/>
                      </a:moveTo>
                      <a:lnTo>
                        <a:pt x="84" y="0"/>
                      </a:lnTo>
                      <a:lnTo>
                        <a:pt x="8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5" name="Freeform 100"/>
                <p:cNvSpPr>
                  <a:spLocks noChangeAspect="1" noChangeArrowheads="1"/>
                </p:cNvSpPr>
                <p:nvPr/>
              </p:nvSpPr>
              <p:spPr bwMode="auto">
                <a:xfrm>
                  <a:off x="2804" y="1900"/>
                  <a:ext cx="47" cy="1"/>
                </a:xfrm>
                <a:custGeom>
                  <a:avLst/>
                  <a:gdLst>
                    <a:gd name="T0" fmla="*/ 0 w 423"/>
                    <a:gd name="T1" fmla="*/ 0 h 1"/>
                    <a:gd name="T2" fmla="*/ 422 w 423"/>
                    <a:gd name="T3" fmla="*/ 0 h 1"/>
                    <a:gd name="T4" fmla="*/ 423 w 423"/>
                    <a:gd name="T5" fmla="*/ 0 h 1"/>
                  </a:gdLst>
                  <a:ahLst/>
                  <a:cxnLst>
                    <a:cxn ang="0">
                      <a:pos x="T0" y="T1"/>
                    </a:cxn>
                    <a:cxn ang="0">
                      <a:pos x="T2" y="T3"/>
                    </a:cxn>
                    <a:cxn ang="0">
                      <a:pos x="T4" y="T5"/>
                    </a:cxn>
                  </a:cxnLst>
                  <a:rect l="0" t="0" r="r" b="b"/>
                  <a:pathLst>
                    <a:path w="423" h="1">
                      <a:moveTo>
                        <a:pt x="0" y="0"/>
                      </a:moveTo>
                      <a:lnTo>
                        <a:pt x="422" y="0"/>
                      </a:lnTo>
                      <a:lnTo>
                        <a:pt x="42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6" name="Freeform 101"/>
                <p:cNvSpPr>
                  <a:spLocks noChangeAspect="1" noChangeArrowheads="1"/>
                </p:cNvSpPr>
                <p:nvPr/>
              </p:nvSpPr>
              <p:spPr bwMode="auto">
                <a:xfrm>
                  <a:off x="2860" y="1900"/>
                  <a:ext cx="9" cy="1"/>
                </a:xfrm>
                <a:custGeom>
                  <a:avLst/>
                  <a:gdLst>
                    <a:gd name="T0" fmla="*/ 0 w 86"/>
                    <a:gd name="T1" fmla="*/ 0 h 1"/>
                    <a:gd name="T2" fmla="*/ 85 w 86"/>
                    <a:gd name="T3" fmla="*/ 0 h 1"/>
                    <a:gd name="T4" fmla="*/ 86 w 86"/>
                    <a:gd name="T5" fmla="*/ 0 h 1"/>
                  </a:gdLst>
                  <a:ahLst/>
                  <a:cxnLst>
                    <a:cxn ang="0">
                      <a:pos x="T0" y="T1"/>
                    </a:cxn>
                    <a:cxn ang="0">
                      <a:pos x="T2" y="T3"/>
                    </a:cxn>
                    <a:cxn ang="0">
                      <a:pos x="T4" y="T5"/>
                    </a:cxn>
                  </a:cxnLst>
                  <a:rect l="0" t="0" r="r" b="b"/>
                  <a:pathLst>
                    <a:path w="86" h="1">
                      <a:moveTo>
                        <a:pt x="0" y="0"/>
                      </a:moveTo>
                      <a:lnTo>
                        <a:pt x="85" y="0"/>
                      </a:lnTo>
                      <a:lnTo>
                        <a:pt x="8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7" name="Freeform 102"/>
                <p:cNvSpPr>
                  <a:spLocks noChangeAspect="1" noChangeArrowheads="1"/>
                </p:cNvSpPr>
                <p:nvPr/>
              </p:nvSpPr>
              <p:spPr bwMode="auto">
                <a:xfrm>
                  <a:off x="2879" y="1900"/>
                  <a:ext cx="9" cy="1"/>
                </a:xfrm>
                <a:custGeom>
                  <a:avLst/>
                  <a:gdLst>
                    <a:gd name="T0" fmla="*/ 0 w 86"/>
                    <a:gd name="T1" fmla="*/ 0 h 1"/>
                    <a:gd name="T2" fmla="*/ 85 w 86"/>
                    <a:gd name="T3" fmla="*/ 0 h 1"/>
                    <a:gd name="T4" fmla="*/ 86 w 86"/>
                    <a:gd name="T5" fmla="*/ 0 h 1"/>
                  </a:gdLst>
                  <a:ahLst/>
                  <a:cxnLst>
                    <a:cxn ang="0">
                      <a:pos x="T0" y="T1"/>
                    </a:cxn>
                    <a:cxn ang="0">
                      <a:pos x="T2" y="T3"/>
                    </a:cxn>
                    <a:cxn ang="0">
                      <a:pos x="T4" y="T5"/>
                    </a:cxn>
                  </a:cxnLst>
                  <a:rect l="0" t="0" r="r" b="b"/>
                  <a:pathLst>
                    <a:path w="86" h="1">
                      <a:moveTo>
                        <a:pt x="0" y="0"/>
                      </a:moveTo>
                      <a:lnTo>
                        <a:pt x="85" y="0"/>
                      </a:lnTo>
                      <a:lnTo>
                        <a:pt x="8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8" name="Freeform 103"/>
                <p:cNvSpPr>
                  <a:spLocks noChangeAspect="1" noChangeArrowheads="1"/>
                </p:cNvSpPr>
                <p:nvPr/>
              </p:nvSpPr>
              <p:spPr bwMode="auto">
                <a:xfrm>
                  <a:off x="2897" y="1900"/>
                  <a:ext cx="47" cy="1"/>
                </a:xfrm>
                <a:custGeom>
                  <a:avLst/>
                  <a:gdLst>
                    <a:gd name="T0" fmla="*/ 0 w 423"/>
                    <a:gd name="T1" fmla="*/ 0 h 1"/>
                    <a:gd name="T2" fmla="*/ 422 w 423"/>
                    <a:gd name="T3" fmla="*/ 0 h 1"/>
                    <a:gd name="T4" fmla="*/ 423 w 423"/>
                    <a:gd name="T5" fmla="*/ 0 h 1"/>
                  </a:gdLst>
                  <a:ahLst/>
                  <a:cxnLst>
                    <a:cxn ang="0">
                      <a:pos x="T0" y="T1"/>
                    </a:cxn>
                    <a:cxn ang="0">
                      <a:pos x="T2" y="T3"/>
                    </a:cxn>
                    <a:cxn ang="0">
                      <a:pos x="T4" y="T5"/>
                    </a:cxn>
                  </a:cxnLst>
                  <a:rect l="0" t="0" r="r" b="b"/>
                  <a:pathLst>
                    <a:path w="423" h="1">
                      <a:moveTo>
                        <a:pt x="0" y="0"/>
                      </a:moveTo>
                      <a:lnTo>
                        <a:pt x="422" y="0"/>
                      </a:lnTo>
                      <a:lnTo>
                        <a:pt x="42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9" name="Freeform 104"/>
                <p:cNvSpPr>
                  <a:spLocks noChangeAspect="1" noChangeArrowheads="1"/>
                </p:cNvSpPr>
                <p:nvPr/>
              </p:nvSpPr>
              <p:spPr bwMode="auto">
                <a:xfrm>
                  <a:off x="2954" y="1900"/>
                  <a:ext cx="9" cy="1"/>
                </a:xfrm>
                <a:custGeom>
                  <a:avLst/>
                  <a:gdLst>
                    <a:gd name="T0" fmla="*/ 0 w 85"/>
                    <a:gd name="T1" fmla="*/ 0 h 1"/>
                    <a:gd name="T2" fmla="*/ 84 w 85"/>
                    <a:gd name="T3" fmla="*/ 0 h 1"/>
                    <a:gd name="T4" fmla="*/ 85 w 85"/>
                    <a:gd name="T5" fmla="*/ 0 h 1"/>
                  </a:gdLst>
                  <a:ahLst/>
                  <a:cxnLst>
                    <a:cxn ang="0">
                      <a:pos x="T0" y="T1"/>
                    </a:cxn>
                    <a:cxn ang="0">
                      <a:pos x="T2" y="T3"/>
                    </a:cxn>
                    <a:cxn ang="0">
                      <a:pos x="T4" y="T5"/>
                    </a:cxn>
                  </a:cxnLst>
                  <a:rect l="0" t="0" r="r" b="b"/>
                  <a:pathLst>
                    <a:path w="85" h="1">
                      <a:moveTo>
                        <a:pt x="0" y="0"/>
                      </a:moveTo>
                      <a:lnTo>
                        <a:pt x="84" y="0"/>
                      </a:lnTo>
                      <a:lnTo>
                        <a:pt x="8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0" name="Freeform 105"/>
                <p:cNvSpPr>
                  <a:spLocks noChangeAspect="1" noChangeArrowheads="1"/>
                </p:cNvSpPr>
                <p:nvPr/>
              </p:nvSpPr>
              <p:spPr bwMode="auto">
                <a:xfrm>
                  <a:off x="2972" y="1900"/>
                  <a:ext cx="10" cy="1"/>
                </a:xfrm>
                <a:custGeom>
                  <a:avLst/>
                  <a:gdLst>
                    <a:gd name="T0" fmla="*/ 0 w 84"/>
                    <a:gd name="T1" fmla="*/ 0 h 1"/>
                    <a:gd name="T2" fmla="*/ 83 w 84"/>
                    <a:gd name="T3" fmla="*/ 0 h 1"/>
                    <a:gd name="T4" fmla="*/ 84 w 84"/>
                    <a:gd name="T5" fmla="*/ 0 h 1"/>
                  </a:gdLst>
                  <a:ahLst/>
                  <a:cxnLst>
                    <a:cxn ang="0">
                      <a:pos x="T0" y="T1"/>
                    </a:cxn>
                    <a:cxn ang="0">
                      <a:pos x="T2" y="T3"/>
                    </a:cxn>
                    <a:cxn ang="0">
                      <a:pos x="T4" y="T5"/>
                    </a:cxn>
                  </a:cxnLst>
                  <a:rect l="0" t="0" r="r" b="b"/>
                  <a:pathLst>
                    <a:path w="84" h="1">
                      <a:moveTo>
                        <a:pt x="0" y="0"/>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1" name="Freeform 106"/>
                <p:cNvSpPr>
                  <a:spLocks noChangeAspect="1" noChangeArrowheads="1"/>
                </p:cNvSpPr>
                <p:nvPr/>
              </p:nvSpPr>
              <p:spPr bwMode="auto">
                <a:xfrm>
                  <a:off x="2991" y="1900"/>
                  <a:ext cx="42" cy="1"/>
                </a:xfrm>
                <a:custGeom>
                  <a:avLst/>
                  <a:gdLst>
                    <a:gd name="T0" fmla="*/ 0 w 380"/>
                    <a:gd name="T1" fmla="*/ 0 h 1"/>
                    <a:gd name="T2" fmla="*/ 379 w 380"/>
                    <a:gd name="T3" fmla="*/ 0 h 1"/>
                    <a:gd name="T4" fmla="*/ 380 w 380"/>
                    <a:gd name="T5" fmla="*/ 0 h 1"/>
                  </a:gdLst>
                  <a:ahLst/>
                  <a:cxnLst>
                    <a:cxn ang="0">
                      <a:pos x="T0" y="T1"/>
                    </a:cxn>
                    <a:cxn ang="0">
                      <a:pos x="T2" y="T3"/>
                    </a:cxn>
                    <a:cxn ang="0">
                      <a:pos x="T4" y="T5"/>
                    </a:cxn>
                  </a:cxnLst>
                  <a:rect l="0" t="0" r="r" b="b"/>
                  <a:pathLst>
                    <a:path w="380" h="1">
                      <a:moveTo>
                        <a:pt x="0" y="0"/>
                      </a:moveTo>
                      <a:lnTo>
                        <a:pt x="379" y="0"/>
                      </a:lnTo>
                      <a:lnTo>
                        <a:pt x="38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2" name="Freeform 107"/>
                <p:cNvSpPr>
                  <a:spLocks noChangeAspect="1" noChangeArrowheads="1"/>
                </p:cNvSpPr>
                <p:nvPr/>
              </p:nvSpPr>
              <p:spPr bwMode="auto">
                <a:xfrm>
                  <a:off x="2868" y="1618"/>
                  <a:ext cx="7" cy="46"/>
                </a:xfrm>
                <a:custGeom>
                  <a:avLst/>
                  <a:gdLst>
                    <a:gd name="T0" fmla="*/ 65 w 65"/>
                    <a:gd name="T1" fmla="*/ 410 h 410"/>
                    <a:gd name="T2" fmla="*/ 0 w 65"/>
                    <a:gd name="T3" fmla="*/ 0 h 410"/>
                    <a:gd name="T4" fmla="*/ 1 w 65"/>
                    <a:gd name="T5" fmla="*/ 0 h 410"/>
                  </a:gdLst>
                  <a:ahLst/>
                  <a:cxnLst>
                    <a:cxn ang="0">
                      <a:pos x="T0" y="T1"/>
                    </a:cxn>
                    <a:cxn ang="0">
                      <a:pos x="T2" y="T3"/>
                    </a:cxn>
                    <a:cxn ang="0">
                      <a:pos x="T4" y="T5"/>
                    </a:cxn>
                  </a:cxnLst>
                  <a:rect l="0" t="0" r="r" b="b"/>
                  <a:pathLst>
                    <a:path w="65" h="410">
                      <a:moveTo>
                        <a:pt x="65" y="410"/>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3" name="Freeform 108"/>
                <p:cNvSpPr>
                  <a:spLocks noChangeAspect="1" noChangeArrowheads="1"/>
                </p:cNvSpPr>
                <p:nvPr/>
              </p:nvSpPr>
              <p:spPr bwMode="auto">
                <a:xfrm>
                  <a:off x="2865" y="1600"/>
                  <a:ext cx="1" cy="9"/>
                </a:xfrm>
                <a:custGeom>
                  <a:avLst/>
                  <a:gdLst>
                    <a:gd name="T0" fmla="*/ 13 w 13"/>
                    <a:gd name="T1" fmla="*/ 82 h 82"/>
                    <a:gd name="T2" fmla="*/ 0 w 13"/>
                    <a:gd name="T3" fmla="*/ 0 h 82"/>
                    <a:gd name="T4" fmla="*/ 1 w 13"/>
                    <a:gd name="T5" fmla="*/ 0 h 82"/>
                  </a:gdLst>
                  <a:ahLst/>
                  <a:cxnLst>
                    <a:cxn ang="0">
                      <a:pos x="T0" y="T1"/>
                    </a:cxn>
                    <a:cxn ang="0">
                      <a:pos x="T2" y="T3"/>
                    </a:cxn>
                    <a:cxn ang="0">
                      <a:pos x="T4" y="T5"/>
                    </a:cxn>
                  </a:cxnLst>
                  <a:rect l="0" t="0" r="r" b="b"/>
                  <a:pathLst>
                    <a:path w="13" h="82">
                      <a:moveTo>
                        <a:pt x="13" y="82"/>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4" name="Freeform 109"/>
                <p:cNvSpPr>
                  <a:spLocks noChangeAspect="1" noChangeArrowheads="1"/>
                </p:cNvSpPr>
                <p:nvPr/>
              </p:nvSpPr>
              <p:spPr bwMode="auto">
                <a:xfrm>
                  <a:off x="2859" y="1583"/>
                  <a:ext cx="4" cy="8"/>
                </a:xfrm>
                <a:custGeom>
                  <a:avLst/>
                  <a:gdLst>
                    <a:gd name="T0" fmla="*/ 37 w 37"/>
                    <a:gd name="T1" fmla="*/ 74 h 74"/>
                    <a:gd name="T2" fmla="*/ 0 w 37"/>
                    <a:gd name="T3" fmla="*/ 0 h 74"/>
                    <a:gd name="T4" fmla="*/ 1 w 37"/>
                    <a:gd name="T5" fmla="*/ 0 h 74"/>
                  </a:gdLst>
                  <a:ahLst/>
                  <a:cxnLst>
                    <a:cxn ang="0">
                      <a:pos x="T0" y="T1"/>
                    </a:cxn>
                    <a:cxn ang="0">
                      <a:pos x="T2" y="T3"/>
                    </a:cxn>
                    <a:cxn ang="0">
                      <a:pos x="T4" y="T5"/>
                    </a:cxn>
                  </a:cxnLst>
                  <a:rect l="0" t="0" r="r" b="b"/>
                  <a:pathLst>
                    <a:path w="37" h="74">
                      <a:moveTo>
                        <a:pt x="37" y="7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5" name="Freeform 110"/>
                <p:cNvSpPr>
                  <a:spLocks noChangeAspect="1" noChangeArrowheads="1"/>
                </p:cNvSpPr>
                <p:nvPr/>
              </p:nvSpPr>
              <p:spPr bwMode="auto">
                <a:xfrm>
                  <a:off x="2834" y="1534"/>
                  <a:ext cx="21" cy="41"/>
                </a:xfrm>
                <a:custGeom>
                  <a:avLst/>
                  <a:gdLst>
                    <a:gd name="T0" fmla="*/ 188 w 188"/>
                    <a:gd name="T1" fmla="*/ 369 h 369"/>
                    <a:gd name="T2" fmla="*/ 0 w 188"/>
                    <a:gd name="T3" fmla="*/ 0 h 369"/>
                    <a:gd name="T4" fmla="*/ 1 w 188"/>
                    <a:gd name="T5" fmla="*/ 0 h 369"/>
                  </a:gdLst>
                  <a:ahLst/>
                  <a:cxnLst>
                    <a:cxn ang="0">
                      <a:pos x="T0" y="T1"/>
                    </a:cxn>
                    <a:cxn ang="0">
                      <a:pos x="T2" y="T3"/>
                    </a:cxn>
                    <a:cxn ang="0">
                      <a:pos x="T4" y="T5"/>
                    </a:cxn>
                  </a:cxnLst>
                  <a:rect l="0" t="0" r="r" b="b"/>
                  <a:pathLst>
                    <a:path w="188" h="369">
                      <a:moveTo>
                        <a:pt x="188" y="369"/>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6" name="Freeform 111"/>
                <p:cNvSpPr>
                  <a:spLocks noChangeAspect="1" noChangeArrowheads="1"/>
                </p:cNvSpPr>
                <p:nvPr/>
              </p:nvSpPr>
              <p:spPr bwMode="auto">
                <a:xfrm>
                  <a:off x="2823" y="1519"/>
                  <a:ext cx="7" cy="6"/>
                </a:xfrm>
                <a:custGeom>
                  <a:avLst/>
                  <a:gdLst>
                    <a:gd name="T0" fmla="*/ 58 w 58"/>
                    <a:gd name="T1" fmla="*/ 59 h 59"/>
                    <a:gd name="T2" fmla="*/ 0 w 58"/>
                    <a:gd name="T3" fmla="*/ 0 h 59"/>
                    <a:gd name="T4" fmla="*/ 1 w 58"/>
                    <a:gd name="T5" fmla="*/ 0 h 59"/>
                  </a:gdLst>
                  <a:ahLst/>
                  <a:cxnLst>
                    <a:cxn ang="0">
                      <a:pos x="T0" y="T1"/>
                    </a:cxn>
                    <a:cxn ang="0">
                      <a:pos x="T2" y="T3"/>
                    </a:cxn>
                    <a:cxn ang="0">
                      <a:pos x="T4" y="T5"/>
                    </a:cxn>
                  </a:cxnLst>
                  <a:rect l="0" t="0" r="r" b="b"/>
                  <a:pathLst>
                    <a:path w="58" h="59">
                      <a:moveTo>
                        <a:pt x="58" y="59"/>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7" name="Freeform 112"/>
                <p:cNvSpPr>
                  <a:spLocks noChangeAspect="1" noChangeArrowheads="1"/>
                </p:cNvSpPr>
                <p:nvPr/>
              </p:nvSpPr>
              <p:spPr bwMode="auto">
                <a:xfrm>
                  <a:off x="2810" y="1506"/>
                  <a:ext cx="7" cy="6"/>
                </a:xfrm>
                <a:custGeom>
                  <a:avLst/>
                  <a:gdLst>
                    <a:gd name="T0" fmla="*/ 58 w 58"/>
                    <a:gd name="T1" fmla="*/ 60 h 60"/>
                    <a:gd name="T2" fmla="*/ 0 w 58"/>
                    <a:gd name="T3" fmla="*/ 0 h 60"/>
                    <a:gd name="T4" fmla="*/ 1 w 58"/>
                    <a:gd name="T5" fmla="*/ 0 h 60"/>
                  </a:gdLst>
                  <a:ahLst/>
                  <a:cxnLst>
                    <a:cxn ang="0">
                      <a:pos x="T0" y="T1"/>
                    </a:cxn>
                    <a:cxn ang="0">
                      <a:pos x="T2" y="T3"/>
                    </a:cxn>
                    <a:cxn ang="0">
                      <a:pos x="T4" y="T5"/>
                    </a:cxn>
                  </a:cxnLst>
                  <a:rect l="0" t="0" r="r" b="b"/>
                  <a:pathLst>
                    <a:path w="58" h="60">
                      <a:moveTo>
                        <a:pt x="58" y="60"/>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8" name="Freeform 113"/>
                <p:cNvSpPr>
                  <a:spLocks noChangeAspect="1" noChangeArrowheads="1"/>
                </p:cNvSpPr>
                <p:nvPr/>
              </p:nvSpPr>
              <p:spPr bwMode="auto">
                <a:xfrm>
                  <a:off x="2770" y="1469"/>
                  <a:ext cx="34" cy="30"/>
                </a:xfrm>
                <a:custGeom>
                  <a:avLst/>
                  <a:gdLst>
                    <a:gd name="T0" fmla="*/ 309 w 309"/>
                    <a:gd name="T1" fmla="*/ 272 h 272"/>
                    <a:gd name="T2" fmla="*/ 74 w 309"/>
                    <a:gd name="T3" fmla="*/ 37 h 272"/>
                    <a:gd name="T4" fmla="*/ 0 w 309"/>
                    <a:gd name="T5" fmla="*/ 0 h 272"/>
                    <a:gd name="T6" fmla="*/ 1 w 309"/>
                    <a:gd name="T7" fmla="*/ 0 h 272"/>
                  </a:gdLst>
                  <a:ahLst/>
                  <a:cxnLst>
                    <a:cxn ang="0">
                      <a:pos x="T0" y="T1"/>
                    </a:cxn>
                    <a:cxn ang="0">
                      <a:pos x="T2" y="T3"/>
                    </a:cxn>
                    <a:cxn ang="0">
                      <a:pos x="T4" y="T5"/>
                    </a:cxn>
                    <a:cxn ang="0">
                      <a:pos x="T6" y="T7"/>
                    </a:cxn>
                  </a:cxnLst>
                  <a:rect l="0" t="0" r="r" b="b"/>
                  <a:pathLst>
                    <a:path w="309" h="272">
                      <a:moveTo>
                        <a:pt x="309" y="272"/>
                      </a:moveTo>
                      <a:lnTo>
                        <a:pt x="74" y="37"/>
                      </a:ln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9" name="Freeform 114"/>
                <p:cNvSpPr>
                  <a:spLocks noChangeAspect="1" noChangeArrowheads="1"/>
                </p:cNvSpPr>
                <p:nvPr/>
              </p:nvSpPr>
              <p:spPr bwMode="auto">
                <a:xfrm>
                  <a:off x="2753" y="1461"/>
                  <a:ext cx="8" cy="4"/>
                </a:xfrm>
                <a:custGeom>
                  <a:avLst/>
                  <a:gdLst>
                    <a:gd name="T0" fmla="*/ 74 w 74"/>
                    <a:gd name="T1" fmla="*/ 38 h 38"/>
                    <a:gd name="T2" fmla="*/ 0 w 74"/>
                    <a:gd name="T3" fmla="*/ 0 h 38"/>
                    <a:gd name="T4" fmla="*/ 1 w 74"/>
                    <a:gd name="T5" fmla="*/ 0 h 38"/>
                  </a:gdLst>
                  <a:ahLst/>
                  <a:cxnLst>
                    <a:cxn ang="0">
                      <a:pos x="T0" y="T1"/>
                    </a:cxn>
                    <a:cxn ang="0">
                      <a:pos x="T2" y="T3"/>
                    </a:cxn>
                    <a:cxn ang="0">
                      <a:pos x="T4" y="T5"/>
                    </a:cxn>
                  </a:cxnLst>
                  <a:rect l="0" t="0" r="r" b="b"/>
                  <a:pathLst>
                    <a:path w="74" h="38">
                      <a:moveTo>
                        <a:pt x="74" y="38"/>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0" name="Freeform 115"/>
                <p:cNvSpPr>
                  <a:spLocks noChangeAspect="1" noChangeArrowheads="1"/>
                </p:cNvSpPr>
                <p:nvPr/>
              </p:nvSpPr>
              <p:spPr bwMode="auto">
                <a:xfrm>
                  <a:off x="2737" y="1452"/>
                  <a:ext cx="8" cy="5"/>
                </a:xfrm>
                <a:custGeom>
                  <a:avLst/>
                  <a:gdLst>
                    <a:gd name="T0" fmla="*/ 73 w 73"/>
                    <a:gd name="T1" fmla="*/ 37 h 37"/>
                    <a:gd name="T2" fmla="*/ 0 w 73"/>
                    <a:gd name="T3" fmla="*/ 0 h 37"/>
                    <a:gd name="T4" fmla="*/ 1 w 73"/>
                    <a:gd name="T5" fmla="*/ 0 h 37"/>
                  </a:gdLst>
                  <a:ahLst/>
                  <a:cxnLst>
                    <a:cxn ang="0">
                      <a:pos x="T0" y="T1"/>
                    </a:cxn>
                    <a:cxn ang="0">
                      <a:pos x="T2" y="T3"/>
                    </a:cxn>
                    <a:cxn ang="0">
                      <a:pos x="T4" y="T5"/>
                    </a:cxn>
                  </a:cxnLst>
                  <a:rect l="0" t="0" r="r" b="b"/>
                  <a:pathLst>
                    <a:path w="73" h="37">
                      <a:moveTo>
                        <a:pt x="73" y="37"/>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1" name="Freeform 116"/>
                <p:cNvSpPr>
                  <a:spLocks noChangeAspect="1" noChangeArrowheads="1"/>
                </p:cNvSpPr>
                <p:nvPr/>
              </p:nvSpPr>
              <p:spPr bwMode="auto">
                <a:xfrm>
                  <a:off x="2685" y="1436"/>
                  <a:ext cx="44" cy="12"/>
                </a:xfrm>
                <a:custGeom>
                  <a:avLst/>
                  <a:gdLst>
                    <a:gd name="T0" fmla="*/ 392 w 392"/>
                    <a:gd name="T1" fmla="*/ 114 h 114"/>
                    <a:gd name="T2" fmla="*/ 246 w 392"/>
                    <a:gd name="T3" fmla="*/ 38 h 114"/>
                    <a:gd name="T4" fmla="*/ 0 w 392"/>
                    <a:gd name="T5" fmla="*/ 0 h 114"/>
                    <a:gd name="T6" fmla="*/ 1 w 392"/>
                    <a:gd name="T7" fmla="*/ 0 h 114"/>
                  </a:gdLst>
                  <a:ahLst/>
                  <a:cxnLst>
                    <a:cxn ang="0">
                      <a:pos x="T0" y="T1"/>
                    </a:cxn>
                    <a:cxn ang="0">
                      <a:pos x="T2" y="T3"/>
                    </a:cxn>
                    <a:cxn ang="0">
                      <a:pos x="T4" y="T5"/>
                    </a:cxn>
                    <a:cxn ang="0">
                      <a:pos x="T6" y="T7"/>
                    </a:cxn>
                  </a:cxnLst>
                  <a:rect l="0" t="0" r="r" b="b"/>
                  <a:pathLst>
                    <a:path w="392" h="114">
                      <a:moveTo>
                        <a:pt x="392" y="114"/>
                      </a:moveTo>
                      <a:lnTo>
                        <a:pt x="246" y="38"/>
                      </a:ln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2" name="Freeform 117"/>
                <p:cNvSpPr>
                  <a:spLocks noChangeAspect="1" noChangeArrowheads="1"/>
                </p:cNvSpPr>
                <p:nvPr/>
              </p:nvSpPr>
              <p:spPr bwMode="auto">
                <a:xfrm>
                  <a:off x="2667" y="1433"/>
                  <a:ext cx="9" cy="1"/>
                </a:xfrm>
                <a:custGeom>
                  <a:avLst/>
                  <a:gdLst>
                    <a:gd name="T0" fmla="*/ 82 w 82"/>
                    <a:gd name="T1" fmla="*/ 14 h 14"/>
                    <a:gd name="T2" fmla="*/ 0 w 82"/>
                    <a:gd name="T3" fmla="*/ 0 h 14"/>
                    <a:gd name="T4" fmla="*/ 1 w 82"/>
                    <a:gd name="T5" fmla="*/ 0 h 14"/>
                  </a:gdLst>
                  <a:ahLst/>
                  <a:cxnLst>
                    <a:cxn ang="0">
                      <a:pos x="T0" y="T1"/>
                    </a:cxn>
                    <a:cxn ang="0">
                      <a:pos x="T2" y="T3"/>
                    </a:cxn>
                    <a:cxn ang="0">
                      <a:pos x="T4" y="T5"/>
                    </a:cxn>
                  </a:cxnLst>
                  <a:rect l="0" t="0" r="r" b="b"/>
                  <a:pathLst>
                    <a:path w="82" h="14">
                      <a:moveTo>
                        <a:pt x="82" y="1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3" name="Freeform 118"/>
                <p:cNvSpPr>
                  <a:spLocks noChangeAspect="1" noChangeArrowheads="1"/>
                </p:cNvSpPr>
                <p:nvPr/>
              </p:nvSpPr>
              <p:spPr bwMode="auto">
                <a:xfrm>
                  <a:off x="2649" y="1430"/>
                  <a:ext cx="9" cy="1"/>
                </a:xfrm>
                <a:custGeom>
                  <a:avLst/>
                  <a:gdLst>
                    <a:gd name="T0" fmla="*/ 81 w 81"/>
                    <a:gd name="T1" fmla="*/ 13 h 13"/>
                    <a:gd name="T2" fmla="*/ 0 w 81"/>
                    <a:gd name="T3" fmla="*/ 0 h 13"/>
                    <a:gd name="T4" fmla="*/ 1 w 81"/>
                    <a:gd name="T5" fmla="*/ 0 h 13"/>
                  </a:gdLst>
                  <a:ahLst/>
                  <a:cxnLst>
                    <a:cxn ang="0">
                      <a:pos x="T0" y="T1"/>
                    </a:cxn>
                    <a:cxn ang="0">
                      <a:pos x="T2" y="T3"/>
                    </a:cxn>
                    <a:cxn ang="0">
                      <a:pos x="T4" y="T5"/>
                    </a:cxn>
                  </a:cxnLst>
                  <a:rect l="0" t="0" r="r" b="b"/>
                  <a:pathLst>
                    <a:path w="81" h="13">
                      <a:moveTo>
                        <a:pt x="81" y="13"/>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4" name="Freeform 119"/>
                <p:cNvSpPr>
                  <a:spLocks noChangeAspect="1" noChangeArrowheads="1"/>
                </p:cNvSpPr>
                <p:nvPr/>
              </p:nvSpPr>
              <p:spPr bwMode="auto">
                <a:xfrm>
                  <a:off x="2594" y="1428"/>
                  <a:ext cx="46" cy="8"/>
                </a:xfrm>
                <a:custGeom>
                  <a:avLst/>
                  <a:gdLst>
                    <a:gd name="T0" fmla="*/ 409 w 409"/>
                    <a:gd name="T1" fmla="*/ 0 h 65"/>
                    <a:gd name="T2" fmla="*/ 0 w 409"/>
                    <a:gd name="T3" fmla="*/ 65 h 65"/>
                    <a:gd name="T4" fmla="*/ 1 w 409"/>
                    <a:gd name="T5" fmla="*/ 65 h 65"/>
                  </a:gdLst>
                  <a:ahLst/>
                  <a:cxnLst>
                    <a:cxn ang="0">
                      <a:pos x="T0" y="T1"/>
                    </a:cxn>
                    <a:cxn ang="0">
                      <a:pos x="T2" y="T3"/>
                    </a:cxn>
                    <a:cxn ang="0">
                      <a:pos x="T4" y="T5"/>
                    </a:cxn>
                  </a:cxnLst>
                  <a:rect l="0" t="0" r="r" b="b"/>
                  <a:pathLst>
                    <a:path w="409" h="65">
                      <a:moveTo>
                        <a:pt x="409" y="0"/>
                      </a:moveTo>
                      <a:lnTo>
                        <a:pt x="0" y="65"/>
                      </a:lnTo>
                      <a:lnTo>
                        <a:pt x="1" y="6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5" name="Freeform 120"/>
                <p:cNvSpPr>
                  <a:spLocks noChangeAspect="1" noChangeArrowheads="1"/>
                </p:cNvSpPr>
                <p:nvPr/>
              </p:nvSpPr>
              <p:spPr bwMode="auto">
                <a:xfrm>
                  <a:off x="2576" y="1437"/>
                  <a:ext cx="9" cy="1"/>
                </a:xfrm>
                <a:custGeom>
                  <a:avLst/>
                  <a:gdLst>
                    <a:gd name="T0" fmla="*/ 81 w 81"/>
                    <a:gd name="T1" fmla="*/ 0 h 12"/>
                    <a:gd name="T2" fmla="*/ 0 w 81"/>
                    <a:gd name="T3" fmla="*/ 12 h 12"/>
                    <a:gd name="T4" fmla="*/ 1 w 81"/>
                    <a:gd name="T5" fmla="*/ 12 h 12"/>
                  </a:gdLst>
                  <a:ahLst/>
                  <a:cxnLst>
                    <a:cxn ang="0">
                      <a:pos x="T0" y="T1"/>
                    </a:cxn>
                    <a:cxn ang="0">
                      <a:pos x="T2" y="T3"/>
                    </a:cxn>
                    <a:cxn ang="0">
                      <a:pos x="T4" y="T5"/>
                    </a:cxn>
                  </a:cxnLst>
                  <a:rect l="0" t="0" r="r" b="b"/>
                  <a:pathLst>
                    <a:path w="81" h="12">
                      <a:moveTo>
                        <a:pt x="81" y="0"/>
                      </a:moveTo>
                      <a:lnTo>
                        <a:pt x="0" y="12"/>
                      </a:lnTo>
                      <a:lnTo>
                        <a:pt x="1" y="1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6" name="Freeform 121"/>
                <p:cNvSpPr>
                  <a:spLocks noChangeAspect="1" noChangeArrowheads="1"/>
                </p:cNvSpPr>
                <p:nvPr/>
              </p:nvSpPr>
              <p:spPr bwMode="auto">
                <a:xfrm>
                  <a:off x="2559" y="1440"/>
                  <a:ext cx="8" cy="4"/>
                </a:xfrm>
                <a:custGeom>
                  <a:avLst/>
                  <a:gdLst>
                    <a:gd name="T0" fmla="*/ 74 w 74"/>
                    <a:gd name="T1" fmla="*/ 0 h 38"/>
                    <a:gd name="T2" fmla="*/ 0 w 74"/>
                    <a:gd name="T3" fmla="*/ 38 h 38"/>
                    <a:gd name="T4" fmla="*/ 1 w 74"/>
                    <a:gd name="T5" fmla="*/ 38 h 38"/>
                  </a:gdLst>
                  <a:ahLst/>
                  <a:cxnLst>
                    <a:cxn ang="0">
                      <a:pos x="T0" y="T1"/>
                    </a:cxn>
                    <a:cxn ang="0">
                      <a:pos x="T2" y="T3"/>
                    </a:cxn>
                    <a:cxn ang="0">
                      <a:pos x="T4" y="T5"/>
                    </a:cxn>
                  </a:cxnLst>
                  <a:rect l="0" t="0" r="r" b="b"/>
                  <a:pathLst>
                    <a:path w="74" h="38">
                      <a:moveTo>
                        <a:pt x="74" y="0"/>
                      </a:moveTo>
                      <a:lnTo>
                        <a:pt x="0" y="38"/>
                      </a:lnTo>
                      <a:lnTo>
                        <a:pt x="1" y="3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7" name="Freeform 122"/>
                <p:cNvSpPr>
                  <a:spLocks noChangeAspect="1" noChangeArrowheads="1"/>
                </p:cNvSpPr>
                <p:nvPr/>
              </p:nvSpPr>
              <p:spPr bwMode="auto">
                <a:xfrm>
                  <a:off x="2510" y="1448"/>
                  <a:ext cx="41" cy="21"/>
                </a:xfrm>
                <a:custGeom>
                  <a:avLst/>
                  <a:gdLst>
                    <a:gd name="T0" fmla="*/ 369 w 369"/>
                    <a:gd name="T1" fmla="*/ 0 h 188"/>
                    <a:gd name="T2" fmla="*/ 0 w 369"/>
                    <a:gd name="T3" fmla="*/ 188 h 188"/>
                    <a:gd name="T4" fmla="*/ 1 w 369"/>
                    <a:gd name="T5" fmla="*/ 188 h 188"/>
                  </a:gdLst>
                  <a:ahLst/>
                  <a:cxnLst>
                    <a:cxn ang="0">
                      <a:pos x="T0" y="T1"/>
                    </a:cxn>
                    <a:cxn ang="0">
                      <a:pos x="T2" y="T3"/>
                    </a:cxn>
                    <a:cxn ang="0">
                      <a:pos x="T4" y="T5"/>
                    </a:cxn>
                  </a:cxnLst>
                  <a:rect l="0" t="0" r="r" b="b"/>
                  <a:pathLst>
                    <a:path w="369" h="188">
                      <a:moveTo>
                        <a:pt x="369" y="0"/>
                      </a:moveTo>
                      <a:lnTo>
                        <a:pt x="0" y="188"/>
                      </a:lnTo>
                      <a:lnTo>
                        <a:pt x="1" y="18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8" name="Freeform 123"/>
                <p:cNvSpPr>
                  <a:spLocks noChangeAspect="1" noChangeArrowheads="1"/>
                </p:cNvSpPr>
                <p:nvPr/>
              </p:nvSpPr>
              <p:spPr bwMode="auto">
                <a:xfrm>
                  <a:off x="2495" y="1473"/>
                  <a:ext cx="6" cy="7"/>
                </a:xfrm>
                <a:custGeom>
                  <a:avLst/>
                  <a:gdLst>
                    <a:gd name="T0" fmla="*/ 59 w 59"/>
                    <a:gd name="T1" fmla="*/ 0 h 59"/>
                    <a:gd name="T2" fmla="*/ 0 w 59"/>
                    <a:gd name="T3" fmla="*/ 59 h 59"/>
                    <a:gd name="T4" fmla="*/ 1 w 59"/>
                    <a:gd name="T5" fmla="*/ 59 h 59"/>
                  </a:gdLst>
                  <a:ahLst/>
                  <a:cxnLst>
                    <a:cxn ang="0">
                      <a:pos x="T0" y="T1"/>
                    </a:cxn>
                    <a:cxn ang="0">
                      <a:pos x="T2" y="T3"/>
                    </a:cxn>
                    <a:cxn ang="0">
                      <a:pos x="T4" y="T5"/>
                    </a:cxn>
                  </a:cxnLst>
                  <a:rect l="0" t="0" r="r" b="b"/>
                  <a:pathLst>
                    <a:path w="59" h="59">
                      <a:moveTo>
                        <a:pt x="59" y="0"/>
                      </a:moveTo>
                      <a:lnTo>
                        <a:pt x="0" y="59"/>
                      </a:lnTo>
                      <a:lnTo>
                        <a:pt x="1" y="5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9" name="Freeform 124"/>
                <p:cNvSpPr>
                  <a:spLocks noChangeAspect="1" noChangeArrowheads="1"/>
                </p:cNvSpPr>
                <p:nvPr/>
              </p:nvSpPr>
              <p:spPr bwMode="auto">
                <a:xfrm>
                  <a:off x="2482" y="1486"/>
                  <a:ext cx="6" cy="7"/>
                </a:xfrm>
                <a:custGeom>
                  <a:avLst/>
                  <a:gdLst>
                    <a:gd name="T0" fmla="*/ 59 w 59"/>
                    <a:gd name="T1" fmla="*/ 0 h 58"/>
                    <a:gd name="T2" fmla="*/ 0 w 59"/>
                    <a:gd name="T3" fmla="*/ 58 h 58"/>
                    <a:gd name="T4" fmla="*/ 1 w 59"/>
                    <a:gd name="T5" fmla="*/ 58 h 58"/>
                  </a:gdLst>
                  <a:ahLst/>
                  <a:cxnLst>
                    <a:cxn ang="0">
                      <a:pos x="T0" y="T1"/>
                    </a:cxn>
                    <a:cxn ang="0">
                      <a:pos x="T2" y="T3"/>
                    </a:cxn>
                    <a:cxn ang="0">
                      <a:pos x="T4" y="T5"/>
                    </a:cxn>
                  </a:cxnLst>
                  <a:rect l="0" t="0" r="r" b="b"/>
                  <a:pathLst>
                    <a:path w="59" h="58">
                      <a:moveTo>
                        <a:pt x="59" y="0"/>
                      </a:moveTo>
                      <a:lnTo>
                        <a:pt x="0" y="58"/>
                      </a:lnTo>
                      <a:lnTo>
                        <a:pt x="1" y="5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0" name="Freeform 125"/>
                <p:cNvSpPr>
                  <a:spLocks noChangeAspect="1" noChangeArrowheads="1"/>
                </p:cNvSpPr>
                <p:nvPr/>
              </p:nvSpPr>
              <p:spPr bwMode="auto">
                <a:xfrm>
                  <a:off x="2445" y="1499"/>
                  <a:ext cx="30" cy="35"/>
                </a:xfrm>
                <a:custGeom>
                  <a:avLst/>
                  <a:gdLst>
                    <a:gd name="T0" fmla="*/ 272 w 272"/>
                    <a:gd name="T1" fmla="*/ 0 h 308"/>
                    <a:gd name="T2" fmla="*/ 38 w 272"/>
                    <a:gd name="T3" fmla="*/ 235 h 308"/>
                    <a:gd name="T4" fmla="*/ 0 w 272"/>
                    <a:gd name="T5" fmla="*/ 308 h 308"/>
                    <a:gd name="T6" fmla="*/ 1 w 272"/>
                    <a:gd name="T7" fmla="*/ 308 h 308"/>
                  </a:gdLst>
                  <a:ahLst/>
                  <a:cxnLst>
                    <a:cxn ang="0">
                      <a:pos x="T0" y="T1"/>
                    </a:cxn>
                    <a:cxn ang="0">
                      <a:pos x="T2" y="T3"/>
                    </a:cxn>
                    <a:cxn ang="0">
                      <a:pos x="T4" y="T5"/>
                    </a:cxn>
                    <a:cxn ang="0">
                      <a:pos x="T6" y="T7"/>
                    </a:cxn>
                  </a:cxnLst>
                  <a:rect l="0" t="0" r="r" b="b"/>
                  <a:pathLst>
                    <a:path w="272" h="308">
                      <a:moveTo>
                        <a:pt x="272" y="0"/>
                      </a:moveTo>
                      <a:lnTo>
                        <a:pt x="38" y="235"/>
                      </a:lnTo>
                      <a:lnTo>
                        <a:pt x="0" y="308"/>
                      </a:lnTo>
                      <a:lnTo>
                        <a:pt x="1" y="30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1" name="Freeform 126"/>
                <p:cNvSpPr>
                  <a:spLocks noChangeAspect="1" noChangeArrowheads="1"/>
                </p:cNvSpPr>
                <p:nvPr/>
              </p:nvSpPr>
              <p:spPr bwMode="auto">
                <a:xfrm>
                  <a:off x="2437" y="1542"/>
                  <a:ext cx="4" cy="8"/>
                </a:xfrm>
                <a:custGeom>
                  <a:avLst/>
                  <a:gdLst>
                    <a:gd name="T0" fmla="*/ 37 w 37"/>
                    <a:gd name="T1" fmla="*/ 0 h 74"/>
                    <a:gd name="T2" fmla="*/ 0 w 37"/>
                    <a:gd name="T3" fmla="*/ 74 h 74"/>
                    <a:gd name="T4" fmla="*/ 1 w 37"/>
                    <a:gd name="T5" fmla="*/ 74 h 74"/>
                  </a:gdLst>
                  <a:ahLst/>
                  <a:cxnLst>
                    <a:cxn ang="0">
                      <a:pos x="T0" y="T1"/>
                    </a:cxn>
                    <a:cxn ang="0">
                      <a:pos x="T2" y="T3"/>
                    </a:cxn>
                    <a:cxn ang="0">
                      <a:pos x="T4" y="T5"/>
                    </a:cxn>
                  </a:cxnLst>
                  <a:rect l="0" t="0" r="r" b="b"/>
                  <a:pathLst>
                    <a:path w="37" h="74">
                      <a:moveTo>
                        <a:pt x="37" y="0"/>
                      </a:moveTo>
                      <a:lnTo>
                        <a:pt x="0" y="74"/>
                      </a:lnTo>
                      <a:lnTo>
                        <a:pt x="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2" name="Freeform 127"/>
                <p:cNvSpPr>
                  <a:spLocks noChangeAspect="1" noChangeArrowheads="1"/>
                </p:cNvSpPr>
                <p:nvPr/>
              </p:nvSpPr>
              <p:spPr bwMode="auto">
                <a:xfrm>
                  <a:off x="2428" y="1558"/>
                  <a:ext cx="5" cy="8"/>
                </a:xfrm>
                <a:custGeom>
                  <a:avLst/>
                  <a:gdLst>
                    <a:gd name="T0" fmla="*/ 37 w 37"/>
                    <a:gd name="T1" fmla="*/ 0 h 74"/>
                    <a:gd name="T2" fmla="*/ 0 w 37"/>
                    <a:gd name="T3" fmla="*/ 74 h 74"/>
                    <a:gd name="T4" fmla="*/ 1 w 37"/>
                    <a:gd name="T5" fmla="*/ 74 h 74"/>
                  </a:gdLst>
                  <a:ahLst/>
                  <a:cxnLst>
                    <a:cxn ang="0">
                      <a:pos x="T0" y="T1"/>
                    </a:cxn>
                    <a:cxn ang="0">
                      <a:pos x="T2" y="T3"/>
                    </a:cxn>
                    <a:cxn ang="0">
                      <a:pos x="T4" y="T5"/>
                    </a:cxn>
                  </a:cxnLst>
                  <a:rect l="0" t="0" r="r" b="b"/>
                  <a:pathLst>
                    <a:path w="37" h="74">
                      <a:moveTo>
                        <a:pt x="37" y="0"/>
                      </a:moveTo>
                      <a:lnTo>
                        <a:pt x="0" y="74"/>
                      </a:lnTo>
                      <a:lnTo>
                        <a:pt x="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3" name="Freeform 128"/>
                <p:cNvSpPr>
                  <a:spLocks noChangeAspect="1" noChangeArrowheads="1"/>
                </p:cNvSpPr>
                <p:nvPr/>
              </p:nvSpPr>
              <p:spPr bwMode="auto">
                <a:xfrm>
                  <a:off x="2412" y="1575"/>
                  <a:ext cx="12" cy="43"/>
                </a:xfrm>
                <a:custGeom>
                  <a:avLst/>
                  <a:gdLst>
                    <a:gd name="T0" fmla="*/ 115 w 115"/>
                    <a:gd name="T1" fmla="*/ 0 h 393"/>
                    <a:gd name="T2" fmla="*/ 39 w 115"/>
                    <a:gd name="T3" fmla="*/ 148 h 393"/>
                    <a:gd name="T4" fmla="*/ 0 w 115"/>
                    <a:gd name="T5" fmla="*/ 393 h 393"/>
                    <a:gd name="T6" fmla="*/ 1 w 115"/>
                    <a:gd name="T7" fmla="*/ 393 h 393"/>
                  </a:gdLst>
                  <a:ahLst/>
                  <a:cxnLst>
                    <a:cxn ang="0">
                      <a:pos x="T0" y="T1"/>
                    </a:cxn>
                    <a:cxn ang="0">
                      <a:pos x="T2" y="T3"/>
                    </a:cxn>
                    <a:cxn ang="0">
                      <a:pos x="T4" y="T5"/>
                    </a:cxn>
                    <a:cxn ang="0">
                      <a:pos x="T6" y="T7"/>
                    </a:cxn>
                  </a:cxnLst>
                  <a:rect l="0" t="0" r="r" b="b"/>
                  <a:pathLst>
                    <a:path w="115" h="393">
                      <a:moveTo>
                        <a:pt x="115" y="0"/>
                      </a:moveTo>
                      <a:lnTo>
                        <a:pt x="39" y="148"/>
                      </a:lnTo>
                      <a:lnTo>
                        <a:pt x="0" y="393"/>
                      </a:lnTo>
                      <a:lnTo>
                        <a:pt x="1" y="39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4" name="Freeform 129"/>
                <p:cNvSpPr>
                  <a:spLocks noChangeAspect="1" noChangeArrowheads="1"/>
                </p:cNvSpPr>
                <p:nvPr/>
              </p:nvSpPr>
              <p:spPr bwMode="auto">
                <a:xfrm>
                  <a:off x="2409" y="1627"/>
                  <a:ext cx="1" cy="9"/>
                </a:xfrm>
                <a:custGeom>
                  <a:avLst/>
                  <a:gdLst>
                    <a:gd name="T0" fmla="*/ 13 w 13"/>
                    <a:gd name="T1" fmla="*/ 0 h 81"/>
                    <a:gd name="T2" fmla="*/ 0 w 13"/>
                    <a:gd name="T3" fmla="*/ 81 h 81"/>
                    <a:gd name="T4" fmla="*/ 1 w 13"/>
                    <a:gd name="T5" fmla="*/ 81 h 81"/>
                  </a:gdLst>
                  <a:ahLst/>
                  <a:cxnLst>
                    <a:cxn ang="0">
                      <a:pos x="T0" y="T1"/>
                    </a:cxn>
                    <a:cxn ang="0">
                      <a:pos x="T2" y="T3"/>
                    </a:cxn>
                    <a:cxn ang="0">
                      <a:pos x="T4" y="T5"/>
                    </a:cxn>
                  </a:cxnLst>
                  <a:rect l="0" t="0" r="r" b="b"/>
                  <a:pathLst>
                    <a:path w="13" h="81">
                      <a:moveTo>
                        <a:pt x="13" y="0"/>
                      </a:moveTo>
                      <a:lnTo>
                        <a:pt x="0" y="81"/>
                      </a:lnTo>
                      <a:lnTo>
                        <a:pt x="1" y="81"/>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5" name="Freeform 130"/>
                <p:cNvSpPr>
                  <a:spLocks noChangeAspect="1" noChangeArrowheads="1"/>
                </p:cNvSpPr>
                <p:nvPr/>
              </p:nvSpPr>
              <p:spPr bwMode="auto">
                <a:xfrm>
                  <a:off x="2406" y="1646"/>
                  <a:ext cx="1" cy="9"/>
                </a:xfrm>
                <a:custGeom>
                  <a:avLst/>
                  <a:gdLst>
                    <a:gd name="T0" fmla="*/ 14 w 14"/>
                    <a:gd name="T1" fmla="*/ 0 h 82"/>
                    <a:gd name="T2" fmla="*/ 0 w 14"/>
                    <a:gd name="T3" fmla="*/ 82 h 82"/>
                    <a:gd name="T4" fmla="*/ 1 w 14"/>
                    <a:gd name="T5" fmla="*/ 82 h 82"/>
                  </a:gdLst>
                  <a:ahLst/>
                  <a:cxnLst>
                    <a:cxn ang="0">
                      <a:pos x="T0" y="T1"/>
                    </a:cxn>
                    <a:cxn ang="0">
                      <a:pos x="T2" y="T3"/>
                    </a:cxn>
                    <a:cxn ang="0">
                      <a:pos x="T4" y="T5"/>
                    </a:cxn>
                  </a:cxnLst>
                  <a:rect l="0" t="0" r="r" b="b"/>
                  <a:pathLst>
                    <a:path w="14" h="82">
                      <a:moveTo>
                        <a:pt x="14" y="0"/>
                      </a:moveTo>
                      <a:lnTo>
                        <a:pt x="0" y="82"/>
                      </a:lnTo>
                      <a:lnTo>
                        <a:pt x="1" y="8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6" name="Freeform 131"/>
                <p:cNvSpPr>
                  <a:spLocks noChangeAspect="1" noChangeArrowheads="1"/>
                </p:cNvSpPr>
                <p:nvPr/>
              </p:nvSpPr>
              <p:spPr bwMode="auto">
                <a:xfrm>
                  <a:off x="2404" y="1664"/>
                  <a:ext cx="8" cy="45"/>
                </a:xfrm>
                <a:custGeom>
                  <a:avLst/>
                  <a:gdLst>
                    <a:gd name="T0" fmla="*/ 0 w 66"/>
                    <a:gd name="T1" fmla="*/ 0 h 409"/>
                    <a:gd name="T2" fmla="*/ 65 w 66"/>
                    <a:gd name="T3" fmla="*/ 409 h 409"/>
                    <a:gd name="T4" fmla="*/ 66 w 66"/>
                    <a:gd name="T5" fmla="*/ 409 h 409"/>
                  </a:gdLst>
                  <a:ahLst/>
                  <a:cxnLst>
                    <a:cxn ang="0">
                      <a:pos x="T0" y="T1"/>
                    </a:cxn>
                    <a:cxn ang="0">
                      <a:pos x="T2" y="T3"/>
                    </a:cxn>
                    <a:cxn ang="0">
                      <a:pos x="T4" y="T5"/>
                    </a:cxn>
                  </a:cxnLst>
                  <a:rect l="0" t="0" r="r" b="b"/>
                  <a:pathLst>
                    <a:path w="66" h="409">
                      <a:moveTo>
                        <a:pt x="0" y="0"/>
                      </a:moveTo>
                      <a:lnTo>
                        <a:pt x="65" y="409"/>
                      </a:lnTo>
                      <a:lnTo>
                        <a:pt x="66" y="40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7" name="Freeform 132"/>
                <p:cNvSpPr>
                  <a:spLocks noChangeAspect="1" noChangeArrowheads="1"/>
                </p:cNvSpPr>
                <p:nvPr/>
              </p:nvSpPr>
              <p:spPr bwMode="auto">
                <a:xfrm>
                  <a:off x="2413" y="1718"/>
                  <a:ext cx="2" cy="9"/>
                </a:xfrm>
                <a:custGeom>
                  <a:avLst/>
                  <a:gdLst>
                    <a:gd name="T0" fmla="*/ 0 w 14"/>
                    <a:gd name="T1" fmla="*/ 0 h 82"/>
                    <a:gd name="T2" fmla="*/ 13 w 14"/>
                    <a:gd name="T3" fmla="*/ 82 h 82"/>
                    <a:gd name="T4" fmla="*/ 14 w 14"/>
                    <a:gd name="T5" fmla="*/ 82 h 82"/>
                  </a:gdLst>
                  <a:ahLst/>
                  <a:cxnLst>
                    <a:cxn ang="0">
                      <a:pos x="T0" y="T1"/>
                    </a:cxn>
                    <a:cxn ang="0">
                      <a:pos x="T2" y="T3"/>
                    </a:cxn>
                    <a:cxn ang="0">
                      <a:pos x="T4" y="T5"/>
                    </a:cxn>
                  </a:cxnLst>
                  <a:rect l="0" t="0" r="r" b="b"/>
                  <a:pathLst>
                    <a:path w="14" h="82">
                      <a:moveTo>
                        <a:pt x="0" y="0"/>
                      </a:moveTo>
                      <a:lnTo>
                        <a:pt x="13" y="82"/>
                      </a:lnTo>
                      <a:lnTo>
                        <a:pt x="14" y="8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8" name="Freeform 133"/>
                <p:cNvSpPr>
                  <a:spLocks noChangeAspect="1" noChangeArrowheads="1"/>
                </p:cNvSpPr>
                <p:nvPr/>
              </p:nvSpPr>
              <p:spPr bwMode="auto">
                <a:xfrm>
                  <a:off x="2416" y="1737"/>
                  <a:ext cx="4" cy="8"/>
                </a:xfrm>
                <a:custGeom>
                  <a:avLst/>
                  <a:gdLst>
                    <a:gd name="T0" fmla="*/ 0 w 39"/>
                    <a:gd name="T1" fmla="*/ 0 h 73"/>
                    <a:gd name="T2" fmla="*/ 38 w 39"/>
                    <a:gd name="T3" fmla="*/ 73 h 73"/>
                    <a:gd name="T4" fmla="*/ 39 w 39"/>
                    <a:gd name="T5" fmla="*/ 73 h 73"/>
                  </a:gdLst>
                  <a:ahLst/>
                  <a:cxnLst>
                    <a:cxn ang="0">
                      <a:pos x="T0" y="T1"/>
                    </a:cxn>
                    <a:cxn ang="0">
                      <a:pos x="T2" y="T3"/>
                    </a:cxn>
                    <a:cxn ang="0">
                      <a:pos x="T4" y="T5"/>
                    </a:cxn>
                  </a:cxnLst>
                  <a:rect l="0" t="0" r="r" b="b"/>
                  <a:pathLst>
                    <a:path w="39" h="73">
                      <a:moveTo>
                        <a:pt x="0" y="0"/>
                      </a:moveTo>
                      <a:lnTo>
                        <a:pt x="38" y="73"/>
                      </a:lnTo>
                      <a:lnTo>
                        <a:pt x="39" y="7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9" name="Freeform 134"/>
                <p:cNvSpPr>
                  <a:spLocks noChangeAspect="1" noChangeArrowheads="1"/>
                </p:cNvSpPr>
                <p:nvPr/>
              </p:nvSpPr>
              <p:spPr bwMode="auto">
                <a:xfrm>
                  <a:off x="2424" y="1753"/>
                  <a:ext cx="21" cy="41"/>
                </a:xfrm>
                <a:custGeom>
                  <a:avLst/>
                  <a:gdLst>
                    <a:gd name="T0" fmla="*/ 0 w 188"/>
                    <a:gd name="T1" fmla="*/ 0 h 368"/>
                    <a:gd name="T2" fmla="*/ 187 w 188"/>
                    <a:gd name="T3" fmla="*/ 368 h 368"/>
                    <a:gd name="T4" fmla="*/ 188 w 188"/>
                    <a:gd name="T5" fmla="*/ 368 h 368"/>
                  </a:gdLst>
                  <a:ahLst/>
                  <a:cxnLst>
                    <a:cxn ang="0">
                      <a:pos x="T0" y="T1"/>
                    </a:cxn>
                    <a:cxn ang="0">
                      <a:pos x="T2" y="T3"/>
                    </a:cxn>
                    <a:cxn ang="0">
                      <a:pos x="T4" y="T5"/>
                    </a:cxn>
                  </a:cxnLst>
                  <a:rect l="0" t="0" r="r" b="b"/>
                  <a:pathLst>
                    <a:path w="188" h="368">
                      <a:moveTo>
                        <a:pt x="0" y="0"/>
                      </a:moveTo>
                      <a:lnTo>
                        <a:pt x="187" y="368"/>
                      </a:lnTo>
                      <a:lnTo>
                        <a:pt x="188" y="36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0" name="Freeform 135"/>
                <p:cNvSpPr>
                  <a:spLocks noChangeAspect="1" noChangeArrowheads="1"/>
                </p:cNvSpPr>
                <p:nvPr/>
              </p:nvSpPr>
              <p:spPr bwMode="auto">
                <a:xfrm>
                  <a:off x="2449" y="1802"/>
                  <a:ext cx="7" cy="7"/>
                </a:xfrm>
                <a:custGeom>
                  <a:avLst/>
                  <a:gdLst>
                    <a:gd name="T0" fmla="*/ 0 w 59"/>
                    <a:gd name="T1" fmla="*/ 0 h 58"/>
                    <a:gd name="T2" fmla="*/ 58 w 59"/>
                    <a:gd name="T3" fmla="*/ 58 h 58"/>
                    <a:gd name="T4" fmla="*/ 59 w 59"/>
                    <a:gd name="T5" fmla="*/ 58 h 58"/>
                  </a:gdLst>
                  <a:ahLst/>
                  <a:cxnLst>
                    <a:cxn ang="0">
                      <a:pos x="T0" y="T1"/>
                    </a:cxn>
                    <a:cxn ang="0">
                      <a:pos x="T2" y="T3"/>
                    </a:cxn>
                    <a:cxn ang="0">
                      <a:pos x="T4" y="T5"/>
                    </a:cxn>
                  </a:cxnLst>
                  <a:rect l="0" t="0" r="r" b="b"/>
                  <a:pathLst>
                    <a:path w="59" h="58">
                      <a:moveTo>
                        <a:pt x="0" y="0"/>
                      </a:moveTo>
                      <a:lnTo>
                        <a:pt x="58" y="58"/>
                      </a:lnTo>
                      <a:lnTo>
                        <a:pt x="59" y="5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1" name="Freeform 136"/>
                <p:cNvSpPr>
                  <a:spLocks noChangeAspect="1" noChangeArrowheads="1"/>
                </p:cNvSpPr>
                <p:nvPr/>
              </p:nvSpPr>
              <p:spPr bwMode="auto">
                <a:xfrm>
                  <a:off x="2462" y="1815"/>
                  <a:ext cx="7" cy="7"/>
                </a:xfrm>
                <a:custGeom>
                  <a:avLst/>
                  <a:gdLst>
                    <a:gd name="T0" fmla="*/ 0 w 59"/>
                    <a:gd name="T1" fmla="*/ 0 h 58"/>
                    <a:gd name="T2" fmla="*/ 58 w 59"/>
                    <a:gd name="T3" fmla="*/ 58 h 58"/>
                    <a:gd name="T4" fmla="*/ 59 w 59"/>
                    <a:gd name="T5" fmla="*/ 58 h 58"/>
                  </a:gdLst>
                  <a:ahLst/>
                  <a:cxnLst>
                    <a:cxn ang="0">
                      <a:pos x="T0" y="T1"/>
                    </a:cxn>
                    <a:cxn ang="0">
                      <a:pos x="T2" y="T3"/>
                    </a:cxn>
                    <a:cxn ang="0">
                      <a:pos x="T4" y="T5"/>
                    </a:cxn>
                  </a:cxnLst>
                  <a:rect l="0" t="0" r="r" b="b"/>
                  <a:pathLst>
                    <a:path w="59" h="58">
                      <a:moveTo>
                        <a:pt x="0" y="0"/>
                      </a:moveTo>
                      <a:lnTo>
                        <a:pt x="58" y="58"/>
                      </a:lnTo>
                      <a:lnTo>
                        <a:pt x="59" y="5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2" name="Freeform 137"/>
                <p:cNvSpPr>
                  <a:spLocks noChangeAspect="1" noChangeArrowheads="1"/>
                </p:cNvSpPr>
                <p:nvPr/>
              </p:nvSpPr>
              <p:spPr bwMode="auto">
                <a:xfrm>
                  <a:off x="2475" y="1828"/>
                  <a:ext cx="35" cy="30"/>
                </a:xfrm>
                <a:custGeom>
                  <a:avLst/>
                  <a:gdLst>
                    <a:gd name="T0" fmla="*/ 0 w 309"/>
                    <a:gd name="T1" fmla="*/ 0 h 272"/>
                    <a:gd name="T2" fmla="*/ 234 w 309"/>
                    <a:gd name="T3" fmla="*/ 235 h 272"/>
                    <a:gd name="T4" fmla="*/ 308 w 309"/>
                    <a:gd name="T5" fmla="*/ 272 h 272"/>
                    <a:gd name="T6" fmla="*/ 309 w 309"/>
                    <a:gd name="T7" fmla="*/ 272 h 272"/>
                  </a:gdLst>
                  <a:ahLst/>
                  <a:cxnLst>
                    <a:cxn ang="0">
                      <a:pos x="T0" y="T1"/>
                    </a:cxn>
                    <a:cxn ang="0">
                      <a:pos x="T2" y="T3"/>
                    </a:cxn>
                    <a:cxn ang="0">
                      <a:pos x="T4" y="T5"/>
                    </a:cxn>
                    <a:cxn ang="0">
                      <a:pos x="T6" y="T7"/>
                    </a:cxn>
                  </a:cxnLst>
                  <a:rect l="0" t="0" r="r" b="b"/>
                  <a:pathLst>
                    <a:path w="309" h="272">
                      <a:moveTo>
                        <a:pt x="0" y="0"/>
                      </a:moveTo>
                      <a:lnTo>
                        <a:pt x="234" y="235"/>
                      </a:lnTo>
                      <a:lnTo>
                        <a:pt x="308" y="272"/>
                      </a:lnTo>
                      <a:lnTo>
                        <a:pt x="309" y="27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3" name="Freeform 138"/>
                <p:cNvSpPr>
                  <a:spLocks noChangeAspect="1" noChangeArrowheads="1"/>
                </p:cNvSpPr>
                <p:nvPr/>
              </p:nvSpPr>
              <p:spPr bwMode="auto">
                <a:xfrm>
                  <a:off x="2518" y="1863"/>
                  <a:ext cx="8" cy="4"/>
                </a:xfrm>
                <a:custGeom>
                  <a:avLst/>
                  <a:gdLst>
                    <a:gd name="T0" fmla="*/ 0 w 76"/>
                    <a:gd name="T1" fmla="*/ 0 h 38"/>
                    <a:gd name="T2" fmla="*/ 74 w 76"/>
                    <a:gd name="T3" fmla="*/ 38 h 38"/>
                    <a:gd name="T4" fmla="*/ 76 w 76"/>
                    <a:gd name="T5" fmla="*/ 38 h 38"/>
                  </a:gdLst>
                  <a:ahLst/>
                  <a:cxnLst>
                    <a:cxn ang="0">
                      <a:pos x="T0" y="T1"/>
                    </a:cxn>
                    <a:cxn ang="0">
                      <a:pos x="T2" y="T3"/>
                    </a:cxn>
                    <a:cxn ang="0">
                      <a:pos x="T4" y="T5"/>
                    </a:cxn>
                  </a:cxnLst>
                  <a:rect l="0" t="0" r="r" b="b"/>
                  <a:pathLst>
                    <a:path w="76" h="38">
                      <a:moveTo>
                        <a:pt x="0" y="0"/>
                      </a:moveTo>
                      <a:lnTo>
                        <a:pt x="74" y="38"/>
                      </a:lnTo>
                      <a:lnTo>
                        <a:pt x="76" y="3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4" name="Freeform 139"/>
                <p:cNvSpPr>
                  <a:spLocks noChangeAspect="1" noChangeArrowheads="1"/>
                </p:cNvSpPr>
                <p:nvPr/>
              </p:nvSpPr>
              <p:spPr bwMode="auto">
                <a:xfrm>
                  <a:off x="2534" y="1871"/>
                  <a:ext cx="8" cy="4"/>
                </a:xfrm>
                <a:custGeom>
                  <a:avLst/>
                  <a:gdLst>
                    <a:gd name="T0" fmla="*/ 0 w 75"/>
                    <a:gd name="T1" fmla="*/ 0 h 38"/>
                    <a:gd name="T2" fmla="*/ 74 w 75"/>
                    <a:gd name="T3" fmla="*/ 38 h 38"/>
                    <a:gd name="T4" fmla="*/ 75 w 75"/>
                    <a:gd name="T5" fmla="*/ 38 h 38"/>
                  </a:gdLst>
                  <a:ahLst/>
                  <a:cxnLst>
                    <a:cxn ang="0">
                      <a:pos x="T0" y="T1"/>
                    </a:cxn>
                    <a:cxn ang="0">
                      <a:pos x="T2" y="T3"/>
                    </a:cxn>
                    <a:cxn ang="0">
                      <a:pos x="T4" y="T5"/>
                    </a:cxn>
                  </a:cxnLst>
                  <a:rect l="0" t="0" r="r" b="b"/>
                  <a:pathLst>
                    <a:path w="75" h="38">
                      <a:moveTo>
                        <a:pt x="0" y="0"/>
                      </a:moveTo>
                      <a:lnTo>
                        <a:pt x="74" y="38"/>
                      </a:lnTo>
                      <a:lnTo>
                        <a:pt x="75" y="3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5" name="Freeform 140"/>
                <p:cNvSpPr>
                  <a:spLocks noChangeAspect="1" noChangeArrowheads="1"/>
                </p:cNvSpPr>
                <p:nvPr/>
              </p:nvSpPr>
              <p:spPr bwMode="auto">
                <a:xfrm>
                  <a:off x="2551" y="1879"/>
                  <a:ext cx="43" cy="13"/>
                </a:xfrm>
                <a:custGeom>
                  <a:avLst/>
                  <a:gdLst>
                    <a:gd name="T0" fmla="*/ 0 w 393"/>
                    <a:gd name="T1" fmla="*/ 0 h 114"/>
                    <a:gd name="T2" fmla="*/ 147 w 393"/>
                    <a:gd name="T3" fmla="*/ 75 h 114"/>
                    <a:gd name="T4" fmla="*/ 392 w 393"/>
                    <a:gd name="T5" fmla="*/ 114 h 114"/>
                    <a:gd name="T6" fmla="*/ 393 w 393"/>
                    <a:gd name="T7" fmla="*/ 114 h 114"/>
                  </a:gdLst>
                  <a:ahLst/>
                  <a:cxnLst>
                    <a:cxn ang="0">
                      <a:pos x="T0" y="T1"/>
                    </a:cxn>
                    <a:cxn ang="0">
                      <a:pos x="T2" y="T3"/>
                    </a:cxn>
                    <a:cxn ang="0">
                      <a:pos x="T4" y="T5"/>
                    </a:cxn>
                    <a:cxn ang="0">
                      <a:pos x="T6" y="T7"/>
                    </a:cxn>
                  </a:cxnLst>
                  <a:rect l="0" t="0" r="r" b="b"/>
                  <a:pathLst>
                    <a:path w="393" h="114">
                      <a:moveTo>
                        <a:pt x="0" y="0"/>
                      </a:moveTo>
                      <a:lnTo>
                        <a:pt x="147" y="75"/>
                      </a:lnTo>
                      <a:lnTo>
                        <a:pt x="392" y="114"/>
                      </a:lnTo>
                      <a:lnTo>
                        <a:pt x="393" y="11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6" name="Freeform 141"/>
                <p:cNvSpPr>
                  <a:spLocks noChangeAspect="1" noChangeArrowheads="1"/>
                </p:cNvSpPr>
                <p:nvPr/>
              </p:nvSpPr>
              <p:spPr bwMode="auto">
                <a:xfrm>
                  <a:off x="2603" y="1893"/>
                  <a:ext cx="9" cy="2"/>
                </a:xfrm>
                <a:custGeom>
                  <a:avLst/>
                  <a:gdLst>
                    <a:gd name="T0" fmla="*/ 0 w 83"/>
                    <a:gd name="T1" fmla="*/ 0 h 13"/>
                    <a:gd name="T2" fmla="*/ 82 w 83"/>
                    <a:gd name="T3" fmla="*/ 13 h 13"/>
                    <a:gd name="T4" fmla="*/ 83 w 83"/>
                    <a:gd name="T5" fmla="*/ 13 h 13"/>
                  </a:gdLst>
                  <a:ahLst/>
                  <a:cxnLst>
                    <a:cxn ang="0">
                      <a:pos x="T0" y="T1"/>
                    </a:cxn>
                    <a:cxn ang="0">
                      <a:pos x="T2" y="T3"/>
                    </a:cxn>
                    <a:cxn ang="0">
                      <a:pos x="T4" y="T5"/>
                    </a:cxn>
                  </a:cxnLst>
                  <a:rect l="0" t="0" r="r" b="b"/>
                  <a:pathLst>
                    <a:path w="83" h="13">
                      <a:moveTo>
                        <a:pt x="0" y="0"/>
                      </a:moveTo>
                      <a:lnTo>
                        <a:pt x="82" y="13"/>
                      </a:lnTo>
                      <a:lnTo>
                        <a:pt x="83" y="1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7" name="Freeform 142"/>
                <p:cNvSpPr>
                  <a:spLocks noChangeAspect="1" noChangeArrowheads="1"/>
                </p:cNvSpPr>
                <p:nvPr/>
              </p:nvSpPr>
              <p:spPr bwMode="auto">
                <a:xfrm>
                  <a:off x="2621" y="1896"/>
                  <a:ext cx="10" cy="2"/>
                </a:xfrm>
                <a:custGeom>
                  <a:avLst/>
                  <a:gdLst>
                    <a:gd name="T0" fmla="*/ 0 w 83"/>
                    <a:gd name="T1" fmla="*/ 0 h 12"/>
                    <a:gd name="T2" fmla="*/ 82 w 83"/>
                    <a:gd name="T3" fmla="*/ 12 h 12"/>
                    <a:gd name="T4" fmla="*/ 83 w 83"/>
                    <a:gd name="T5" fmla="*/ 12 h 12"/>
                  </a:gdLst>
                  <a:ahLst/>
                  <a:cxnLst>
                    <a:cxn ang="0">
                      <a:pos x="T0" y="T1"/>
                    </a:cxn>
                    <a:cxn ang="0">
                      <a:pos x="T2" y="T3"/>
                    </a:cxn>
                    <a:cxn ang="0">
                      <a:pos x="T4" y="T5"/>
                    </a:cxn>
                  </a:cxnLst>
                  <a:rect l="0" t="0" r="r" b="b"/>
                  <a:pathLst>
                    <a:path w="83" h="12">
                      <a:moveTo>
                        <a:pt x="0" y="0"/>
                      </a:moveTo>
                      <a:lnTo>
                        <a:pt x="82" y="12"/>
                      </a:lnTo>
                      <a:lnTo>
                        <a:pt x="83" y="1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8" name="Freeform 143"/>
                <p:cNvSpPr>
                  <a:spLocks noChangeAspect="1" noChangeArrowheads="1"/>
                </p:cNvSpPr>
                <p:nvPr/>
              </p:nvSpPr>
              <p:spPr bwMode="auto">
                <a:xfrm>
                  <a:off x="2640" y="1892"/>
                  <a:ext cx="45" cy="7"/>
                </a:xfrm>
                <a:custGeom>
                  <a:avLst/>
                  <a:gdLst>
                    <a:gd name="T0" fmla="*/ 0 w 410"/>
                    <a:gd name="T1" fmla="*/ 65 h 65"/>
                    <a:gd name="T2" fmla="*/ 409 w 410"/>
                    <a:gd name="T3" fmla="*/ 0 h 65"/>
                    <a:gd name="T4" fmla="*/ 410 w 410"/>
                    <a:gd name="T5" fmla="*/ 0 h 65"/>
                  </a:gdLst>
                  <a:ahLst/>
                  <a:cxnLst>
                    <a:cxn ang="0">
                      <a:pos x="T0" y="T1"/>
                    </a:cxn>
                    <a:cxn ang="0">
                      <a:pos x="T2" y="T3"/>
                    </a:cxn>
                    <a:cxn ang="0">
                      <a:pos x="T4" y="T5"/>
                    </a:cxn>
                  </a:cxnLst>
                  <a:rect l="0" t="0" r="r" b="b"/>
                  <a:pathLst>
                    <a:path w="410" h="65">
                      <a:moveTo>
                        <a:pt x="0" y="65"/>
                      </a:moveTo>
                      <a:lnTo>
                        <a:pt x="409" y="0"/>
                      </a:lnTo>
                      <a:lnTo>
                        <a:pt x="41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9" name="Freeform 144"/>
                <p:cNvSpPr>
                  <a:spLocks noChangeAspect="1" noChangeArrowheads="1"/>
                </p:cNvSpPr>
                <p:nvPr/>
              </p:nvSpPr>
              <p:spPr bwMode="auto">
                <a:xfrm>
                  <a:off x="2694" y="1889"/>
                  <a:ext cx="9" cy="2"/>
                </a:xfrm>
                <a:custGeom>
                  <a:avLst/>
                  <a:gdLst>
                    <a:gd name="T0" fmla="*/ 0 w 82"/>
                    <a:gd name="T1" fmla="*/ 14 h 14"/>
                    <a:gd name="T2" fmla="*/ 81 w 82"/>
                    <a:gd name="T3" fmla="*/ 0 h 14"/>
                    <a:gd name="T4" fmla="*/ 82 w 82"/>
                    <a:gd name="T5" fmla="*/ 0 h 14"/>
                  </a:gdLst>
                  <a:ahLst/>
                  <a:cxnLst>
                    <a:cxn ang="0">
                      <a:pos x="T0" y="T1"/>
                    </a:cxn>
                    <a:cxn ang="0">
                      <a:pos x="T2" y="T3"/>
                    </a:cxn>
                    <a:cxn ang="0">
                      <a:pos x="T4" y="T5"/>
                    </a:cxn>
                  </a:cxnLst>
                  <a:rect l="0" t="0" r="r" b="b"/>
                  <a:pathLst>
                    <a:path w="82" h="14">
                      <a:moveTo>
                        <a:pt x="0" y="14"/>
                      </a:moveTo>
                      <a:lnTo>
                        <a:pt x="81" y="0"/>
                      </a:lnTo>
                      <a:lnTo>
                        <a:pt x="82"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0" name="Freeform 145"/>
                <p:cNvSpPr>
                  <a:spLocks noChangeAspect="1" noChangeArrowheads="1"/>
                </p:cNvSpPr>
                <p:nvPr/>
              </p:nvSpPr>
              <p:spPr bwMode="auto">
                <a:xfrm>
                  <a:off x="2712" y="1883"/>
                  <a:ext cx="9" cy="5"/>
                </a:xfrm>
                <a:custGeom>
                  <a:avLst/>
                  <a:gdLst>
                    <a:gd name="T0" fmla="*/ 0 w 74"/>
                    <a:gd name="T1" fmla="*/ 38 h 38"/>
                    <a:gd name="T2" fmla="*/ 73 w 74"/>
                    <a:gd name="T3" fmla="*/ 0 h 38"/>
                    <a:gd name="T4" fmla="*/ 74 w 74"/>
                    <a:gd name="T5" fmla="*/ 0 h 38"/>
                  </a:gdLst>
                  <a:ahLst/>
                  <a:cxnLst>
                    <a:cxn ang="0">
                      <a:pos x="T0" y="T1"/>
                    </a:cxn>
                    <a:cxn ang="0">
                      <a:pos x="T2" y="T3"/>
                    </a:cxn>
                    <a:cxn ang="0">
                      <a:pos x="T4" y="T5"/>
                    </a:cxn>
                  </a:cxnLst>
                  <a:rect l="0" t="0" r="r" b="b"/>
                  <a:pathLst>
                    <a:path w="74" h="38">
                      <a:moveTo>
                        <a:pt x="0" y="38"/>
                      </a:moveTo>
                      <a:lnTo>
                        <a:pt x="73" y="0"/>
                      </a:lnTo>
                      <a:lnTo>
                        <a:pt x="7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1" name="Freeform 146"/>
                <p:cNvSpPr>
                  <a:spLocks noChangeAspect="1" noChangeArrowheads="1"/>
                </p:cNvSpPr>
                <p:nvPr/>
              </p:nvSpPr>
              <p:spPr bwMode="auto">
                <a:xfrm>
                  <a:off x="2729" y="1858"/>
                  <a:ext cx="41" cy="21"/>
                </a:xfrm>
                <a:custGeom>
                  <a:avLst/>
                  <a:gdLst>
                    <a:gd name="T0" fmla="*/ 0 w 370"/>
                    <a:gd name="T1" fmla="*/ 188 h 188"/>
                    <a:gd name="T2" fmla="*/ 369 w 370"/>
                    <a:gd name="T3" fmla="*/ 0 h 188"/>
                    <a:gd name="T4" fmla="*/ 370 w 370"/>
                    <a:gd name="T5" fmla="*/ 0 h 188"/>
                  </a:gdLst>
                  <a:ahLst/>
                  <a:cxnLst>
                    <a:cxn ang="0">
                      <a:pos x="T0" y="T1"/>
                    </a:cxn>
                    <a:cxn ang="0">
                      <a:pos x="T2" y="T3"/>
                    </a:cxn>
                    <a:cxn ang="0">
                      <a:pos x="T4" y="T5"/>
                    </a:cxn>
                  </a:cxnLst>
                  <a:rect l="0" t="0" r="r" b="b"/>
                  <a:pathLst>
                    <a:path w="370" h="188">
                      <a:moveTo>
                        <a:pt x="0" y="188"/>
                      </a:moveTo>
                      <a:lnTo>
                        <a:pt x="369" y="0"/>
                      </a:lnTo>
                      <a:lnTo>
                        <a:pt x="37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2" name="Freeform 147"/>
                <p:cNvSpPr>
                  <a:spLocks noChangeAspect="1" noChangeArrowheads="1"/>
                </p:cNvSpPr>
                <p:nvPr/>
              </p:nvSpPr>
              <p:spPr bwMode="auto">
                <a:xfrm>
                  <a:off x="2778" y="1848"/>
                  <a:ext cx="6" cy="6"/>
                </a:xfrm>
                <a:custGeom>
                  <a:avLst/>
                  <a:gdLst>
                    <a:gd name="T0" fmla="*/ 0 w 60"/>
                    <a:gd name="T1" fmla="*/ 60 h 60"/>
                    <a:gd name="T2" fmla="*/ 59 w 60"/>
                    <a:gd name="T3" fmla="*/ 0 h 60"/>
                    <a:gd name="T4" fmla="*/ 60 w 60"/>
                    <a:gd name="T5" fmla="*/ 0 h 60"/>
                  </a:gdLst>
                  <a:ahLst/>
                  <a:cxnLst>
                    <a:cxn ang="0">
                      <a:pos x="T0" y="T1"/>
                    </a:cxn>
                    <a:cxn ang="0">
                      <a:pos x="T2" y="T3"/>
                    </a:cxn>
                    <a:cxn ang="0">
                      <a:pos x="T4" y="T5"/>
                    </a:cxn>
                  </a:cxnLst>
                  <a:rect l="0" t="0" r="r" b="b"/>
                  <a:pathLst>
                    <a:path w="60" h="60">
                      <a:moveTo>
                        <a:pt x="0" y="60"/>
                      </a:moveTo>
                      <a:lnTo>
                        <a:pt x="59" y="0"/>
                      </a:lnTo>
                      <a:lnTo>
                        <a:pt x="6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3" name="Freeform 148"/>
                <p:cNvSpPr>
                  <a:spLocks noChangeAspect="1" noChangeArrowheads="1"/>
                </p:cNvSpPr>
                <p:nvPr/>
              </p:nvSpPr>
              <p:spPr bwMode="auto">
                <a:xfrm>
                  <a:off x="2791" y="1835"/>
                  <a:ext cx="6" cy="6"/>
                </a:xfrm>
                <a:custGeom>
                  <a:avLst/>
                  <a:gdLst>
                    <a:gd name="T0" fmla="*/ 0 w 59"/>
                    <a:gd name="T1" fmla="*/ 59 h 59"/>
                    <a:gd name="T2" fmla="*/ 58 w 59"/>
                    <a:gd name="T3" fmla="*/ 0 h 59"/>
                    <a:gd name="T4" fmla="*/ 59 w 59"/>
                    <a:gd name="T5" fmla="*/ 0 h 59"/>
                  </a:gdLst>
                  <a:ahLst/>
                  <a:cxnLst>
                    <a:cxn ang="0">
                      <a:pos x="T0" y="T1"/>
                    </a:cxn>
                    <a:cxn ang="0">
                      <a:pos x="T2" y="T3"/>
                    </a:cxn>
                    <a:cxn ang="0">
                      <a:pos x="T4" y="T5"/>
                    </a:cxn>
                  </a:cxnLst>
                  <a:rect l="0" t="0" r="r" b="b"/>
                  <a:pathLst>
                    <a:path w="59" h="59">
                      <a:moveTo>
                        <a:pt x="0" y="59"/>
                      </a:moveTo>
                      <a:lnTo>
                        <a:pt x="58" y="0"/>
                      </a:lnTo>
                      <a:lnTo>
                        <a:pt x="59"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4" name="Freeform 149"/>
                <p:cNvSpPr>
                  <a:spLocks noChangeAspect="1" noChangeArrowheads="1"/>
                </p:cNvSpPr>
                <p:nvPr/>
              </p:nvSpPr>
              <p:spPr bwMode="auto">
                <a:xfrm>
                  <a:off x="2804" y="1794"/>
                  <a:ext cx="30" cy="34"/>
                </a:xfrm>
                <a:custGeom>
                  <a:avLst/>
                  <a:gdLst>
                    <a:gd name="T0" fmla="*/ 0 w 272"/>
                    <a:gd name="T1" fmla="*/ 309 h 309"/>
                    <a:gd name="T2" fmla="*/ 233 w 272"/>
                    <a:gd name="T3" fmla="*/ 75 h 309"/>
                    <a:gd name="T4" fmla="*/ 271 w 272"/>
                    <a:gd name="T5" fmla="*/ 0 h 309"/>
                    <a:gd name="T6" fmla="*/ 272 w 272"/>
                    <a:gd name="T7" fmla="*/ 0 h 309"/>
                  </a:gdLst>
                  <a:ahLst/>
                  <a:cxnLst>
                    <a:cxn ang="0">
                      <a:pos x="T0" y="T1"/>
                    </a:cxn>
                    <a:cxn ang="0">
                      <a:pos x="T2" y="T3"/>
                    </a:cxn>
                    <a:cxn ang="0">
                      <a:pos x="T4" y="T5"/>
                    </a:cxn>
                    <a:cxn ang="0">
                      <a:pos x="T6" y="T7"/>
                    </a:cxn>
                  </a:cxnLst>
                  <a:rect l="0" t="0" r="r" b="b"/>
                  <a:pathLst>
                    <a:path w="272" h="309">
                      <a:moveTo>
                        <a:pt x="0" y="309"/>
                      </a:moveTo>
                      <a:lnTo>
                        <a:pt x="233" y="75"/>
                      </a:lnTo>
                      <a:lnTo>
                        <a:pt x="271" y="0"/>
                      </a:lnTo>
                      <a:lnTo>
                        <a:pt x="272"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5" name="Freeform 150"/>
                <p:cNvSpPr>
                  <a:spLocks noChangeAspect="1" noChangeArrowheads="1"/>
                </p:cNvSpPr>
                <p:nvPr/>
              </p:nvSpPr>
              <p:spPr bwMode="auto">
                <a:xfrm>
                  <a:off x="2838" y="1778"/>
                  <a:ext cx="4" cy="8"/>
                </a:xfrm>
                <a:custGeom>
                  <a:avLst/>
                  <a:gdLst>
                    <a:gd name="T0" fmla="*/ 0 w 38"/>
                    <a:gd name="T1" fmla="*/ 74 h 74"/>
                    <a:gd name="T2" fmla="*/ 37 w 38"/>
                    <a:gd name="T3" fmla="*/ 0 h 74"/>
                    <a:gd name="T4" fmla="*/ 38 w 38"/>
                    <a:gd name="T5" fmla="*/ 0 h 74"/>
                  </a:gdLst>
                  <a:ahLst/>
                  <a:cxnLst>
                    <a:cxn ang="0">
                      <a:pos x="T0" y="T1"/>
                    </a:cxn>
                    <a:cxn ang="0">
                      <a:pos x="T2" y="T3"/>
                    </a:cxn>
                    <a:cxn ang="0">
                      <a:pos x="T4" y="T5"/>
                    </a:cxn>
                  </a:cxnLst>
                  <a:rect l="0" t="0" r="r" b="b"/>
                  <a:pathLst>
                    <a:path w="38" h="74">
                      <a:moveTo>
                        <a:pt x="0" y="74"/>
                      </a:moveTo>
                      <a:lnTo>
                        <a:pt x="37" y="0"/>
                      </a:lnTo>
                      <a:lnTo>
                        <a:pt x="38"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6" name="Freeform 151"/>
                <p:cNvSpPr>
                  <a:spLocks noChangeAspect="1" noChangeArrowheads="1"/>
                </p:cNvSpPr>
                <p:nvPr/>
              </p:nvSpPr>
              <p:spPr bwMode="auto">
                <a:xfrm>
                  <a:off x="2847" y="1761"/>
                  <a:ext cx="4" cy="8"/>
                </a:xfrm>
                <a:custGeom>
                  <a:avLst/>
                  <a:gdLst>
                    <a:gd name="T0" fmla="*/ 0 w 39"/>
                    <a:gd name="T1" fmla="*/ 74 h 74"/>
                    <a:gd name="T2" fmla="*/ 38 w 39"/>
                    <a:gd name="T3" fmla="*/ 0 h 74"/>
                    <a:gd name="T4" fmla="*/ 39 w 39"/>
                    <a:gd name="T5" fmla="*/ 0 h 74"/>
                  </a:gdLst>
                  <a:ahLst/>
                  <a:cxnLst>
                    <a:cxn ang="0">
                      <a:pos x="T0" y="T1"/>
                    </a:cxn>
                    <a:cxn ang="0">
                      <a:pos x="T2" y="T3"/>
                    </a:cxn>
                    <a:cxn ang="0">
                      <a:pos x="T4" y="T5"/>
                    </a:cxn>
                  </a:cxnLst>
                  <a:rect l="0" t="0" r="r" b="b"/>
                  <a:pathLst>
                    <a:path w="39" h="74">
                      <a:moveTo>
                        <a:pt x="0" y="74"/>
                      </a:moveTo>
                      <a:lnTo>
                        <a:pt x="38" y="0"/>
                      </a:lnTo>
                      <a:lnTo>
                        <a:pt x="39"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7" name="Freeform 152"/>
                <p:cNvSpPr>
                  <a:spLocks noChangeAspect="1" noChangeArrowheads="1"/>
                </p:cNvSpPr>
                <p:nvPr/>
              </p:nvSpPr>
              <p:spPr bwMode="auto">
                <a:xfrm>
                  <a:off x="2855" y="1709"/>
                  <a:ext cx="13" cy="44"/>
                </a:xfrm>
                <a:custGeom>
                  <a:avLst/>
                  <a:gdLst>
                    <a:gd name="T0" fmla="*/ 0 w 115"/>
                    <a:gd name="T1" fmla="*/ 394 h 394"/>
                    <a:gd name="T2" fmla="*/ 75 w 115"/>
                    <a:gd name="T3" fmla="*/ 246 h 394"/>
                    <a:gd name="T4" fmla="*/ 114 w 115"/>
                    <a:gd name="T5" fmla="*/ 0 h 394"/>
                    <a:gd name="T6" fmla="*/ 115 w 115"/>
                    <a:gd name="T7" fmla="*/ 0 h 394"/>
                  </a:gdLst>
                  <a:ahLst/>
                  <a:cxnLst>
                    <a:cxn ang="0">
                      <a:pos x="T0" y="T1"/>
                    </a:cxn>
                    <a:cxn ang="0">
                      <a:pos x="T2" y="T3"/>
                    </a:cxn>
                    <a:cxn ang="0">
                      <a:pos x="T4" y="T5"/>
                    </a:cxn>
                    <a:cxn ang="0">
                      <a:pos x="T6" y="T7"/>
                    </a:cxn>
                  </a:cxnLst>
                  <a:rect l="0" t="0" r="r" b="b"/>
                  <a:pathLst>
                    <a:path w="115" h="394">
                      <a:moveTo>
                        <a:pt x="0" y="394"/>
                      </a:moveTo>
                      <a:lnTo>
                        <a:pt x="75" y="246"/>
                      </a:lnTo>
                      <a:lnTo>
                        <a:pt x="114" y="0"/>
                      </a:lnTo>
                      <a:lnTo>
                        <a:pt x="11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8" name="Freeform 153"/>
                <p:cNvSpPr>
                  <a:spLocks noChangeAspect="1" noChangeArrowheads="1"/>
                </p:cNvSpPr>
                <p:nvPr/>
              </p:nvSpPr>
              <p:spPr bwMode="auto">
                <a:xfrm>
                  <a:off x="2869" y="1691"/>
                  <a:ext cx="2" cy="9"/>
                </a:xfrm>
                <a:custGeom>
                  <a:avLst/>
                  <a:gdLst>
                    <a:gd name="T0" fmla="*/ 0 w 14"/>
                    <a:gd name="T1" fmla="*/ 82 h 82"/>
                    <a:gd name="T2" fmla="*/ 13 w 14"/>
                    <a:gd name="T3" fmla="*/ 0 h 82"/>
                    <a:gd name="T4" fmla="*/ 14 w 14"/>
                    <a:gd name="T5" fmla="*/ 0 h 82"/>
                  </a:gdLst>
                  <a:ahLst/>
                  <a:cxnLst>
                    <a:cxn ang="0">
                      <a:pos x="T0" y="T1"/>
                    </a:cxn>
                    <a:cxn ang="0">
                      <a:pos x="T2" y="T3"/>
                    </a:cxn>
                    <a:cxn ang="0">
                      <a:pos x="T4" y="T5"/>
                    </a:cxn>
                  </a:cxnLst>
                  <a:rect l="0" t="0" r="r" b="b"/>
                  <a:pathLst>
                    <a:path w="14" h="82">
                      <a:moveTo>
                        <a:pt x="0" y="82"/>
                      </a:moveTo>
                      <a:lnTo>
                        <a:pt x="13" y="0"/>
                      </a:lnTo>
                      <a:lnTo>
                        <a:pt x="1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9" name="Freeform 154"/>
                <p:cNvSpPr>
                  <a:spLocks noChangeAspect="1" noChangeArrowheads="1"/>
                </p:cNvSpPr>
                <p:nvPr/>
              </p:nvSpPr>
              <p:spPr bwMode="auto">
                <a:xfrm>
                  <a:off x="2872" y="1673"/>
                  <a:ext cx="1" cy="9"/>
                </a:xfrm>
                <a:custGeom>
                  <a:avLst/>
                  <a:gdLst>
                    <a:gd name="T0" fmla="*/ 0 w 13"/>
                    <a:gd name="T1" fmla="*/ 83 h 83"/>
                    <a:gd name="T2" fmla="*/ 12 w 13"/>
                    <a:gd name="T3" fmla="*/ 0 h 83"/>
                    <a:gd name="T4" fmla="*/ 13 w 13"/>
                    <a:gd name="T5" fmla="*/ 0 h 83"/>
                  </a:gdLst>
                  <a:ahLst/>
                  <a:cxnLst>
                    <a:cxn ang="0">
                      <a:pos x="T0" y="T1"/>
                    </a:cxn>
                    <a:cxn ang="0">
                      <a:pos x="T2" y="T3"/>
                    </a:cxn>
                    <a:cxn ang="0">
                      <a:pos x="T4" y="T5"/>
                    </a:cxn>
                  </a:cxnLst>
                  <a:rect l="0" t="0" r="r" b="b"/>
                  <a:pathLst>
                    <a:path w="13" h="83">
                      <a:moveTo>
                        <a:pt x="0" y="83"/>
                      </a:moveTo>
                      <a:lnTo>
                        <a:pt x="12" y="0"/>
                      </a:lnTo>
                      <a:lnTo>
                        <a:pt x="1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0" name="Line 155"/>
                <p:cNvSpPr>
                  <a:spLocks noChangeAspect="1" noChangeShapeType="1"/>
                </p:cNvSpPr>
                <p:nvPr/>
              </p:nvSpPr>
              <p:spPr bwMode="auto">
                <a:xfrm>
                  <a:off x="2875" y="1664"/>
                  <a:ext cx="1" cy="1"/>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3" name="Group 156"/>
              <p:cNvGrpSpPr>
                <a:grpSpLocks noChangeAspect="1"/>
              </p:cNvGrpSpPr>
              <p:nvPr/>
            </p:nvGrpSpPr>
            <p:grpSpPr bwMode="auto">
              <a:xfrm>
                <a:off x="2167" y="2438"/>
                <a:ext cx="943" cy="473"/>
                <a:chOff x="2167" y="2438"/>
                <a:chExt cx="943" cy="473"/>
              </a:xfrm>
            </p:grpSpPr>
            <p:sp>
              <p:nvSpPr>
                <p:cNvPr id="551" name="Freeform 157"/>
                <p:cNvSpPr>
                  <a:spLocks noChangeAspect="1" noChangeArrowheads="1"/>
                </p:cNvSpPr>
                <p:nvPr/>
              </p:nvSpPr>
              <p:spPr bwMode="auto">
                <a:xfrm>
                  <a:off x="2765" y="2908"/>
                  <a:ext cx="37" cy="3"/>
                </a:xfrm>
                <a:custGeom>
                  <a:avLst/>
                  <a:gdLst>
                    <a:gd name="T0" fmla="*/ 0 w 327"/>
                    <a:gd name="T1" fmla="*/ 28 h 28"/>
                    <a:gd name="T2" fmla="*/ 231 w 327"/>
                    <a:gd name="T3" fmla="*/ 17 h 28"/>
                    <a:gd name="T4" fmla="*/ 326 w 327"/>
                    <a:gd name="T5" fmla="*/ 0 h 28"/>
                    <a:gd name="T6" fmla="*/ 327 w 327"/>
                    <a:gd name="T7" fmla="*/ 0 h 28"/>
                  </a:gdLst>
                  <a:ahLst/>
                  <a:cxnLst>
                    <a:cxn ang="0">
                      <a:pos x="T0" y="T1"/>
                    </a:cxn>
                    <a:cxn ang="0">
                      <a:pos x="T2" y="T3"/>
                    </a:cxn>
                    <a:cxn ang="0">
                      <a:pos x="T4" y="T5"/>
                    </a:cxn>
                    <a:cxn ang="0">
                      <a:pos x="T6" y="T7"/>
                    </a:cxn>
                  </a:cxnLst>
                  <a:rect l="0" t="0" r="r" b="b"/>
                  <a:pathLst>
                    <a:path w="327" h="28">
                      <a:moveTo>
                        <a:pt x="0" y="28"/>
                      </a:moveTo>
                      <a:lnTo>
                        <a:pt x="231" y="17"/>
                      </a:lnTo>
                      <a:lnTo>
                        <a:pt x="326" y="0"/>
                      </a:lnTo>
                      <a:lnTo>
                        <a:pt x="32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2" name="Freeform 158"/>
                <p:cNvSpPr>
                  <a:spLocks noChangeAspect="1" noChangeArrowheads="1"/>
                </p:cNvSpPr>
                <p:nvPr/>
              </p:nvSpPr>
              <p:spPr bwMode="auto">
                <a:xfrm>
                  <a:off x="2811" y="2903"/>
                  <a:ext cx="18" cy="3"/>
                </a:xfrm>
                <a:custGeom>
                  <a:avLst/>
                  <a:gdLst>
                    <a:gd name="T0" fmla="*/ 0 w 167"/>
                    <a:gd name="T1" fmla="*/ 31 h 31"/>
                    <a:gd name="T2" fmla="*/ 166 w 167"/>
                    <a:gd name="T3" fmla="*/ 0 h 31"/>
                    <a:gd name="T4" fmla="*/ 167 w 167"/>
                    <a:gd name="T5" fmla="*/ 0 h 31"/>
                  </a:gdLst>
                  <a:ahLst/>
                  <a:cxnLst>
                    <a:cxn ang="0">
                      <a:pos x="T0" y="T1"/>
                    </a:cxn>
                    <a:cxn ang="0">
                      <a:pos x="T2" y="T3"/>
                    </a:cxn>
                    <a:cxn ang="0">
                      <a:pos x="T4" y="T5"/>
                    </a:cxn>
                  </a:cxnLst>
                  <a:rect l="0" t="0" r="r" b="b"/>
                  <a:pathLst>
                    <a:path w="167" h="31">
                      <a:moveTo>
                        <a:pt x="0" y="31"/>
                      </a:moveTo>
                      <a:lnTo>
                        <a:pt x="166" y="0"/>
                      </a:lnTo>
                      <a:lnTo>
                        <a:pt x="16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3" name="Freeform 159"/>
                <p:cNvSpPr>
                  <a:spLocks noChangeAspect="1" noChangeArrowheads="1"/>
                </p:cNvSpPr>
                <p:nvPr/>
              </p:nvSpPr>
              <p:spPr bwMode="auto">
                <a:xfrm>
                  <a:off x="2839" y="2895"/>
                  <a:ext cx="21" cy="6"/>
                </a:xfrm>
                <a:custGeom>
                  <a:avLst/>
                  <a:gdLst>
                    <a:gd name="T0" fmla="*/ 0 w 191"/>
                    <a:gd name="T1" fmla="*/ 57 h 57"/>
                    <a:gd name="T2" fmla="*/ 94 w 191"/>
                    <a:gd name="T3" fmla="*/ 39 h 57"/>
                    <a:gd name="T4" fmla="*/ 190 w 191"/>
                    <a:gd name="T5" fmla="*/ 0 h 57"/>
                    <a:gd name="T6" fmla="*/ 191 w 191"/>
                    <a:gd name="T7" fmla="*/ 0 h 57"/>
                  </a:gdLst>
                  <a:ahLst/>
                  <a:cxnLst>
                    <a:cxn ang="0">
                      <a:pos x="T0" y="T1"/>
                    </a:cxn>
                    <a:cxn ang="0">
                      <a:pos x="T2" y="T3"/>
                    </a:cxn>
                    <a:cxn ang="0">
                      <a:pos x="T4" y="T5"/>
                    </a:cxn>
                    <a:cxn ang="0">
                      <a:pos x="T6" y="T7"/>
                    </a:cxn>
                  </a:cxnLst>
                  <a:rect l="0" t="0" r="r" b="b"/>
                  <a:pathLst>
                    <a:path w="191" h="57">
                      <a:moveTo>
                        <a:pt x="0" y="57"/>
                      </a:moveTo>
                      <a:lnTo>
                        <a:pt x="94" y="39"/>
                      </a:lnTo>
                      <a:lnTo>
                        <a:pt x="190" y="0"/>
                      </a:lnTo>
                      <a:lnTo>
                        <a:pt x="19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4" name="Freeform 160"/>
                <p:cNvSpPr>
                  <a:spLocks noChangeAspect="1" noChangeArrowheads="1"/>
                </p:cNvSpPr>
                <p:nvPr/>
              </p:nvSpPr>
              <p:spPr bwMode="auto">
                <a:xfrm>
                  <a:off x="2869" y="2884"/>
                  <a:ext cx="17" cy="7"/>
                </a:xfrm>
                <a:custGeom>
                  <a:avLst/>
                  <a:gdLst>
                    <a:gd name="T0" fmla="*/ 0 w 156"/>
                    <a:gd name="T1" fmla="*/ 64 h 64"/>
                    <a:gd name="T2" fmla="*/ 155 w 156"/>
                    <a:gd name="T3" fmla="*/ 0 h 64"/>
                    <a:gd name="T4" fmla="*/ 156 w 156"/>
                    <a:gd name="T5" fmla="*/ 0 h 64"/>
                  </a:gdLst>
                  <a:ahLst/>
                  <a:cxnLst>
                    <a:cxn ang="0">
                      <a:pos x="T0" y="T1"/>
                    </a:cxn>
                    <a:cxn ang="0">
                      <a:pos x="T2" y="T3"/>
                    </a:cxn>
                    <a:cxn ang="0">
                      <a:pos x="T4" y="T5"/>
                    </a:cxn>
                  </a:cxnLst>
                  <a:rect l="0" t="0" r="r" b="b"/>
                  <a:pathLst>
                    <a:path w="156" h="64">
                      <a:moveTo>
                        <a:pt x="0" y="64"/>
                      </a:moveTo>
                      <a:lnTo>
                        <a:pt x="155" y="0"/>
                      </a:lnTo>
                      <a:lnTo>
                        <a:pt x="15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5" name="Freeform 161"/>
                <p:cNvSpPr>
                  <a:spLocks noChangeAspect="1" noChangeArrowheads="1"/>
                </p:cNvSpPr>
                <p:nvPr/>
              </p:nvSpPr>
              <p:spPr bwMode="auto">
                <a:xfrm>
                  <a:off x="2894" y="2867"/>
                  <a:ext cx="25" cy="14"/>
                </a:xfrm>
                <a:custGeom>
                  <a:avLst/>
                  <a:gdLst>
                    <a:gd name="T0" fmla="*/ 0 w 219"/>
                    <a:gd name="T1" fmla="*/ 119 h 119"/>
                    <a:gd name="T2" fmla="*/ 96 w 219"/>
                    <a:gd name="T3" fmla="*/ 80 h 119"/>
                    <a:gd name="T4" fmla="*/ 218 w 219"/>
                    <a:gd name="T5" fmla="*/ 0 h 119"/>
                    <a:gd name="T6" fmla="*/ 219 w 219"/>
                    <a:gd name="T7" fmla="*/ 0 h 119"/>
                  </a:gdLst>
                  <a:ahLst/>
                  <a:cxnLst>
                    <a:cxn ang="0">
                      <a:pos x="T0" y="T1"/>
                    </a:cxn>
                    <a:cxn ang="0">
                      <a:pos x="T2" y="T3"/>
                    </a:cxn>
                    <a:cxn ang="0">
                      <a:pos x="T4" y="T5"/>
                    </a:cxn>
                    <a:cxn ang="0">
                      <a:pos x="T6" y="T7"/>
                    </a:cxn>
                  </a:cxnLst>
                  <a:rect l="0" t="0" r="r" b="b"/>
                  <a:pathLst>
                    <a:path w="219" h="119">
                      <a:moveTo>
                        <a:pt x="0" y="119"/>
                      </a:moveTo>
                      <a:lnTo>
                        <a:pt x="96" y="80"/>
                      </a:lnTo>
                      <a:lnTo>
                        <a:pt x="218" y="0"/>
                      </a:lnTo>
                      <a:lnTo>
                        <a:pt x="21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6" name="Freeform 162"/>
                <p:cNvSpPr>
                  <a:spLocks noChangeAspect="1" noChangeArrowheads="1"/>
                </p:cNvSpPr>
                <p:nvPr/>
              </p:nvSpPr>
              <p:spPr bwMode="auto">
                <a:xfrm>
                  <a:off x="2927" y="2842"/>
                  <a:ext cx="26" cy="20"/>
                </a:xfrm>
                <a:custGeom>
                  <a:avLst/>
                  <a:gdLst>
                    <a:gd name="T0" fmla="*/ 0 w 237"/>
                    <a:gd name="T1" fmla="*/ 181 h 181"/>
                    <a:gd name="T2" fmla="*/ 123 w 237"/>
                    <a:gd name="T3" fmla="*/ 102 h 181"/>
                    <a:gd name="T4" fmla="*/ 236 w 237"/>
                    <a:gd name="T5" fmla="*/ 0 h 181"/>
                    <a:gd name="T6" fmla="*/ 237 w 237"/>
                    <a:gd name="T7" fmla="*/ 0 h 181"/>
                  </a:gdLst>
                  <a:ahLst/>
                  <a:cxnLst>
                    <a:cxn ang="0">
                      <a:pos x="T0" y="T1"/>
                    </a:cxn>
                    <a:cxn ang="0">
                      <a:pos x="T2" y="T3"/>
                    </a:cxn>
                    <a:cxn ang="0">
                      <a:pos x="T4" y="T5"/>
                    </a:cxn>
                    <a:cxn ang="0">
                      <a:pos x="T6" y="T7"/>
                    </a:cxn>
                  </a:cxnLst>
                  <a:rect l="0" t="0" r="r" b="b"/>
                  <a:pathLst>
                    <a:path w="237" h="181">
                      <a:moveTo>
                        <a:pt x="0" y="181"/>
                      </a:moveTo>
                      <a:lnTo>
                        <a:pt x="123" y="102"/>
                      </a:lnTo>
                      <a:lnTo>
                        <a:pt x="236" y="0"/>
                      </a:lnTo>
                      <a:lnTo>
                        <a:pt x="23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7" name="Freeform 163"/>
                <p:cNvSpPr>
                  <a:spLocks noChangeAspect="1" noChangeArrowheads="1"/>
                </p:cNvSpPr>
                <p:nvPr/>
              </p:nvSpPr>
              <p:spPr bwMode="auto">
                <a:xfrm>
                  <a:off x="2960" y="2814"/>
                  <a:ext cx="20" cy="22"/>
                </a:xfrm>
                <a:custGeom>
                  <a:avLst/>
                  <a:gdLst>
                    <a:gd name="T0" fmla="*/ 0 w 181"/>
                    <a:gd name="T1" fmla="*/ 195 h 195"/>
                    <a:gd name="T2" fmla="*/ 114 w 181"/>
                    <a:gd name="T3" fmla="*/ 93 h 195"/>
                    <a:gd name="T4" fmla="*/ 180 w 181"/>
                    <a:gd name="T5" fmla="*/ 0 h 195"/>
                    <a:gd name="T6" fmla="*/ 181 w 181"/>
                    <a:gd name="T7" fmla="*/ 0 h 195"/>
                  </a:gdLst>
                  <a:ahLst/>
                  <a:cxnLst>
                    <a:cxn ang="0">
                      <a:pos x="T0" y="T1"/>
                    </a:cxn>
                    <a:cxn ang="0">
                      <a:pos x="T2" y="T3"/>
                    </a:cxn>
                    <a:cxn ang="0">
                      <a:pos x="T4" y="T5"/>
                    </a:cxn>
                    <a:cxn ang="0">
                      <a:pos x="T6" y="T7"/>
                    </a:cxn>
                  </a:cxnLst>
                  <a:rect l="0" t="0" r="r" b="b"/>
                  <a:pathLst>
                    <a:path w="181" h="195">
                      <a:moveTo>
                        <a:pt x="0" y="195"/>
                      </a:moveTo>
                      <a:lnTo>
                        <a:pt x="114" y="93"/>
                      </a:lnTo>
                      <a:lnTo>
                        <a:pt x="180" y="0"/>
                      </a:lnTo>
                      <a:lnTo>
                        <a:pt x="18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8" name="Freeform 164"/>
                <p:cNvSpPr>
                  <a:spLocks noChangeAspect="1" noChangeArrowheads="1"/>
                </p:cNvSpPr>
                <p:nvPr/>
              </p:nvSpPr>
              <p:spPr bwMode="auto">
                <a:xfrm>
                  <a:off x="2985" y="2791"/>
                  <a:ext cx="11" cy="16"/>
                </a:xfrm>
                <a:custGeom>
                  <a:avLst/>
                  <a:gdLst>
                    <a:gd name="T0" fmla="*/ 0 w 98"/>
                    <a:gd name="T1" fmla="*/ 137 h 137"/>
                    <a:gd name="T2" fmla="*/ 97 w 98"/>
                    <a:gd name="T3" fmla="*/ 0 h 137"/>
                    <a:gd name="T4" fmla="*/ 98 w 98"/>
                    <a:gd name="T5" fmla="*/ 0 h 137"/>
                  </a:gdLst>
                  <a:ahLst/>
                  <a:cxnLst>
                    <a:cxn ang="0">
                      <a:pos x="T0" y="T1"/>
                    </a:cxn>
                    <a:cxn ang="0">
                      <a:pos x="T2" y="T3"/>
                    </a:cxn>
                    <a:cxn ang="0">
                      <a:pos x="T4" y="T5"/>
                    </a:cxn>
                  </a:cxnLst>
                  <a:rect l="0" t="0" r="r" b="b"/>
                  <a:pathLst>
                    <a:path w="98" h="137">
                      <a:moveTo>
                        <a:pt x="0" y="137"/>
                      </a:moveTo>
                      <a:lnTo>
                        <a:pt x="97" y="0"/>
                      </a:lnTo>
                      <a:lnTo>
                        <a:pt x="9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9" name="Freeform 165"/>
                <p:cNvSpPr>
                  <a:spLocks noChangeAspect="1" noChangeArrowheads="1"/>
                </p:cNvSpPr>
                <p:nvPr/>
              </p:nvSpPr>
              <p:spPr bwMode="auto">
                <a:xfrm>
                  <a:off x="3001" y="2752"/>
                  <a:ext cx="16" cy="32"/>
                </a:xfrm>
                <a:custGeom>
                  <a:avLst/>
                  <a:gdLst>
                    <a:gd name="T0" fmla="*/ 0 w 139"/>
                    <a:gd name="T1" fmla="*/ 287 h 287"/>
                    <a:gd name="T2" fmla="*/ 66 w 139"/>
                    <a:gd name="T3" fmla="*/ 194 h 287"/>
                    <a:gd name="T4" fmla="*/ 138 w 139"/>
                    <a:gd name="T5" fmla="*/ 0 h 287"/>
                    <a:gd name="T6" fmla="*/ 139 w 139"/>
                    <a:gd name="T7" fmla="*/ 0 h 287"/>
                  </a:gdLst>
                  <a:ahLst/>
                  <a:cxnLst>
                    <a:cxn ang="0">
                      <a:pos x="T0" y="T1"/>
                    </a:cxn>
                    <a:cxn ang="0">
                      <a:pos x="T2" y="T3"/>
                    </a:cxn>
                    <a:cxn ang="0">
                      <a:pos x="T4" y="T5"/>
                    </a:cxn>
                    <a:cxn ang="0">
                      <a:pos x="T6" y="T7"/>
                    </a:cxn>
                  </a:cxnLst>
                  <a:rect l="0" t="0" r="r" b="b"/>
                  <a:pathLst>
                    <a:path w="139" h="287">
                      <a:moveTo>
                        <a:pt x="0" y="287"/>
                      </a:moveTo>
                      <a:lnTo>
                        <a:pt x="66" y="194"/>
                      </a:lnTo>
                      <a:lnTo>
                        <a:pt x="138" y="0"/>
                      </a:lnTo>
                      <a:lnTo>
                        <a:pt x="13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0" name="Freeform 166"/>
                <p:cNvSpPr>
                  <a:spLocks noChangeAspect="1" noChangeArrowheads="1"/>
                </p:cNvSpPr>
                <p:nvPr/>
              </p:nvSpPr>
              <p:spPr bwMode="auto">
                <a:xfrm>
                  <a:off x="3020" y="2606"/>
                  <a:ext cx="13" cy="137"/>
                </a:xfrm>
                <a:custGeom>
                  <a:avLst/>
                  <a:gdLst>
                    <a:gd name="T0" fmla="*/ 0 w 119"/>
                    <a:gd name="T1" fmla="*/ 1230 h 1230"/>
                    <a:gd name="T2" fmla="*/ 72 w 119"/>
                    <a:gd name="T3" fmla="*/ 1036 h 1230"/>
                    <a:gd name="T4" fmla="*/ 112 w 119"/>
                    <a:gd name="T5" fmla="*/ 786 h 1230"/>
                    <a:gd name="T6" fmla="*/ 119 w 119"/>
                    <a:gd name="T7" fmla="*/ 615 h 1230"/>
                    <a:gd name="T8" fmla="*/ 112 w 119"/>
                    <a:gd name="T9" fmla="*/ 443 h 1230"/>
                    <a:gd name="T10" fmla="*/ 72 w 119"/>
                    <a:gd name="T11" fmla="*/ 193 h 1230"/>
                    <a:gd name="T12" fmla="*/ 0 w 119"/>
                    <a:gd name="T13" fmla="*/ 0 h 1230"/>
                    <a:gd name="T14" fmla="*/ 1 w 119"/>
                    <a:gd name="T15" fmla="*/ 0 h 1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230">
                      <a:moveTo>
                        <a:pt x="0" y="1230"/>
                      </a:moveTo>
                      <a:lnTo>
                        <a:pt x="72" y="1036"/>
                      </a:lnTo>
                      <a:lnTo>
                        <a:pt x="112" y="786"/>
                      </a:lnTo>
                      <a:lnTo>
                        <a:pt x="119" y="615"/>
                      </a:lnTo>
                      <a:lnTo>
                        <a:pt x="112" y="443"/>
                      </a:lnTo>
                      <a:lnTo>
                        <a:pt x="72" y="193"/>
                      </a:ln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1" name="Freeform 167"/>
                <p:cNvSpPr>
                  <a:spLocks noChangeAspect="1" noChangeArrowheads="1"/>
                </p:cNvSpPr>
                <p:nvPr/>
              </p:nvSpPr>
              <p:spPr bwMode="auto">
                <a:xfrm>
                  <a:off x="3001" y="2565"/>
                  <a:ext cx="16" cy="32"/>
                </a:xfrm>
                <a:custGeom>
                  <a:avLst/>
                  <a:gdLst>
                    <a:gd name="T0" fmla="*/ 138 w 138"/>
                    <a:gd name="T1" fmla="*/ 287 h 287"/>
                    <a:gd name="T2" fmla="*/ 66 w 138"/>
                    <a:gd name="T3" fmla="*/ 94 h 287"/>
                    <a:gd name="T4" fmla="*/ 0 w 138"/>
                    <a:gd name="T5" fmla="*/ 0 h 287"/>
                    <a:gd name="T6" fmla="*/ 1 w 138"/>
                    <a:gd name="T7" fmla="*/ 0 h 287"/>
                  </a:gdLst>
                  <a:ahLst/>
                  <a:cxnLst>
                    <a:cxn ang="0">
                      <a:pos x="T0" y="T1"/>
                    </a:cxn>
                    <a:cxn ang="0">
                      <a:pos x="T2" y="T3"/>
                    </a:cxn>
                    <a:cxn ang="0">
                      <a:pos x="T4" y="T5"/>
                    </a:cxn>
                    <a:cxn ang="0">
                      <a:pos x="T6" y="T7"/>
                    </a:cxn>
                  </a:cxnLst>
                  <a:rect l="0" t="0" r="r" b="b"/>
                  <a:pathLst>
                    <a:path w="138" h="287">
                      <a:moveTo>
                        <a:pt x="138" y="287"/>
                      </a:moveTo>
                      <a:lnTo>
                        <a:pt x="66" y="94"/>
                      </a:ln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2" name="Freeform 168"/>
                <p:cNvSpPr>
                  <a:spLocks noChangeAspect="1" noChangeArrowheads="1"/>
                </p:cNvSpPr>
                <p:nvPr/>
              </p:nvSpPr>
              <p:spPr bwMode="auto">
                <a:xfrm>
                  <a:off x="2985" y="2542"/>
                  <a:ext cx="11" cy="16"/>
                </a:xfrm>
                <a:custGeom>
                  <a:avLst/>
                  <a:gdLst>
                    <a:gd name="T0" fmla="*/ 97 w 97"/>
                    <a:gd name="T1" fmla="*/ 138 h 138"/>
                    <a:gd name="T2" fmla="*/ 0 w 97"/>
                    <a:gd name="T3" fmla="*/ 0 h 138"/>
                    <a:gd name="T4" fmla="*/ 1 w 97"/>
                    <a:gd name="T5" fmla="*/ 0 h 138"/>
                  </a:gdLst>
                  <a:ahLst/>
                  <a:cxnLst>
                    <a:cxn ang="0">
                      <a:pos x="T0" y="T1"/>
                    </a:cxn>
                    <a:cxn ang="0">
                      <a:pos x="T2" y="T3"/>
                    </a:cxn>
                    <a:cxn ang="0">
                      <a:pos x="T4" y="T5"/>
                    </a:cxn>
                  </a:cxnLst>
                  <a:rect l="0" t="0" r="r" b="b"/>
                  <a:pathLst>
                    <a:path w="97" h="138">
                      <a:moveTo>
                        <a:pt x="97" y="138"/>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3" name="Freeform 169"/>
                <p:cNvSpPr>
                  <a:spLocks noChangeAspect="1" noChangeArrowheads="1"/>
                </p:cNvSpPr>
                <p:nvPr/>
              </p:nvSpPr>
              <p:spPr bwMode="auto">
                <a:xfrm>
                  <a:off x="2960" y="2513"/>
                  <a:ext cx="20" cy="22"/>
                </a:xfrm>
                <a:custGeom>
                  <a:avLst/>
                  <a:gdLst>
                    <a:gd name="T0" fmla="*/ 180 w 180"/>
                    <a:gd name="T1" fmla="*/ 196 h 196"/>
                    <a:gd name="T2" fmla="*/ 114 w 180"/>
                    <a:gd name="T3" fmla="*/ 102 h 196"/>
                    <a:gd name="T4" fmla="*/ 0 w 180"/>
                    <a:gd name="T5" fmla="*/ 0 h 196"/>
                    <a:gd name="T6" fmla="*/ 1 w 180"/>
                    <a:gd name="T7" fmla="*/ 0 h 196"/>
                  </a:gdLst>
                  <a:ahLst/>
                  <a:cxnLst>
                    <a:cxn ang="0">
                      <a:pos x="T0" y="T1"/>
                    </a:cxn>
                    <a:cxn ang="0">
                      <a:pos x="T2" y="T3"/>
                    </a:cxn>
                    <a:cxn ang="0">
                      <a:pos x="T4" y="T5"/>
                    </a:cxn>
                    <a:cxn ang="0">
                      <a:pos x="T6" y="T7"/>
                    </a:cxn>
                  </a:cxnLst>
                  <a:rect l="0" t="0" r="r" b="b"/>
                  <a:pathLst>
                    <a:path w="180" h="196">
                      <a:moveTo>
                        <a:pt x="180" y="196"/>
                      </a:moveTo>
                      <a:lnTo>
                        <a:pt x="114" y="102"/>
                      </a:ln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4" name="Freeform 170"/>
                <p:cNvSpPr>
                  <a:spLocks noChangeAspect="1" noChangeArrowheads="1"/>
                </p:cNvSpPr>
                <p:nvPr/>
              </p:nvSpPr>
              <p:spPr bwMode="auto">
                <a:xfrm>
                  <a:off x="2927" y="2487"/>
                  <a:ext cx="26" cy="20"/>
                </a:xfrm>
                <a:custGeom>
                  <a:avLst/>
                  <a:gdLst>
                    <a:gd name="T0" fmla="*/ 236 w 236"/>
                    <a:gd name="T1" fmla="*/ 180 h 180"/>
                    <a:gd name="T2" fmla="*/ 123 w 236"/>
                    <a:gd name="T3" fmla="*/ 78 h 180"/>
                    <a:gd name="T4" fmla="*/ 0 w 236"/>
                    <a:gd name="T5" fmla="*/ 0 h 180"/>
                    <a:gd name="T6" fmla="*/ 1 w 236"/>
                    <a:gd name="T7" fmla="*/ 0 h 180"/>
                  </a:gdLst>
                  <a:ahLst/>
                  <a:cxnLst>
                    <a:cxn ang="0">
                      <a:pos x="T0" y="T1"/>
                    </a:cxn>
                    <a:cxn ang="0">
                      <a:pos x="T2" y="T3"/>
                    </a:cxn>
                    <a:cxn ang="0">
                      <a:pos x="T4" y="T5"/>
                    </a:cxn>
                    <a:cxn ang="0">
                      <a:pos x="T6" y="T7"/>
                    </a:cxn>
                  </a:cxnLst>
                  <a:rect l="0" t="0" r="r" b="b"/>
                  <a:pathLst>
                    <a:path w="236" h="180">
                      <a:moveTo>
                        <a:pt x="236" y="180"/>
                      </a:moveTo>
                      <a:lnTo>
                        <a:pt x="123" y="78"/>
                      </a:ln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5" name="Freeform 171"/>
                <p:cNvSpPr>
                  <a:spLocks noChangeAspect="1" noChangeArrowheads="1"/>
                </p:cNvSpPr>
                <p:nvPr/>
              </p:nvSpPr>
              <p:spPr bwMode="auto">
                <a:xfrm>
                  <a:off x="2894" y="2468"/>
                  <a:ext cx="25" cy="14"/>
                </a:xfrm>
                <a:custGeom>
                  <a:avLst/>
                  <a:gdLst>
                    <a:gd name="T0" fmla="*/ 218 w 218"/>
                    <a:gd name="T1" fmla="*/ 118 h 118"/>
                    <a:gd name="T2" fmla="*/ 96 w 218"/>
                    <a:gd name="T3" fmla="*/ 40 h 118"/>
                    <a:gd name="T4" fmla="*/ 0 w 218"/>
                    <a:gd name="T5" fmla="*/ 0 h 118"/>
                    <a:gd name="T6" fmla="*/ 1 w 218"/>
                    <a:gd name="T7" fmla="*/ 0 h 118"/>
                  </a:gdLst>
                  <a:ahLst/>
                  <a:cxnLst>
                    <a:cxn ang="0">
                      <a:pos x="T0" y="T1"/>
                    </a:cxn>
                    <a:cxn ang="0">
                      <a:pos x="T2" y="T3"/>
                    </a:cxn>
                    <a:cxn ang="0">
                      <a:pos x="T4" y="T5"/>
                    </a:cxn>
                    <a:cxn ang="0">
                      <a:pos x="T6" y="T7"/>
                    </a:cxn>
                  </a:cxnLst>
                  <a:rect l="0" t="0" r="r" b="b"/>
                  <a:pathLst>
                    <a:path w="218" h="118">
                      <a:moveTo>
                        <a:pt x="218" y="118"/>
                      </a:moveTo>
                      <a:lnTo>
                        <a:pt x="96" y="40"/>
                      </a:ln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6" name="Freeform 172"/>
                <p:cNvSpPr>
                  <a:spLocks noChangeAspect="1" noChangeArrowheads="1"/>
                </p:cNvSpPr>
                <p:nvPr/>
              </p:nvSpPr>
              <p:spPr bwMode="auto">
                <a:xfrm>
                  <a:off x="2869" y="2458"/>
                  <a:ext cx="17" cy="7"/>
                </a:xfrm>
                <a:custGeom>
                  <a:avLst/>
                  <a:gdLst>
                    <a:gd name="T0" fmla="*/ 155 w 155"/>
                    <a:gd name="T1" fmla="*/ 64 h 64"/>
                    <a:gd name="T2" fmla="*/ 0 w 155"/>
                    <a:gd name="T3" fmla="*/ 0 h 64"/>
                    <a:gd name="T4" fmla="*/ 1 w 155"/>
                    <a:gd name="T5" fmla="*/ 0 h 64"/>
                  </a:gdLst>
                  <a:ahLst/>
                  <a:cxnLst>
                    <a:cxn ang="0">
                      <a:pos x="T0" y="T1"/>
                    </a:cxn>
                    <a:cxn ang="0">
                      <a:pos x="T2" y="T3"/>
                    </a:cxn>
                    <a:cxn ang="0">
                      <a:pos x="T4" y="T5"/>
                    </a:cxn>
                  </a:cxnLst>
                  <a:rect l="0" t="0" r="r" b="b"/>
                  <a:pathLst>
                    <a:path w="155" h="64">
                      <a:moveTo>
                        <a:pt x="155" y="64"/>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7" name="Freeform 173"/>
                <p:cNvSpPr>
                  <a:spLocks noChangeAspect="1" noChangeArrowheads="1"/>
                </p:cNvSpPr>
                <p:nvPr/>
              </p:nvSpPr>
              <p:spPr bwMode="auto">
                <a:xfrm>
                  <a:off x="2839" y="2448"/>
                  <a:ext cx="21" cy="6"/>
                </a:xfrm>
                <a:custGeom>
                  <a:avLst/>
                  <a:gdLst>
                    <a:gd name="T0" fmla="*/ 190 w 190"/>
                    <a:gd name="T1" fmla="*/ 58 h 58"/>
                    <a:gd name="T2" fmla="*/ 94 w 190"/>
                    <a:gd name="T3" fmla="*/ 19 h 58"/>
                    <a:gd name="T4" fmla="*/ 0 w 190"/>
                    <a:gd name="T5" fmla="*/ 0 h 58"/>
                    <a:gd name="T6" fmla="*/ 1 w 190"/>
                    <a:gd name="T7" fmla="*/ 0 h 58"/>
                  </a:gdLst>
                  <a:ahLst/>
                  <a:cxnLst>
                    <a:cxn ang="0">
                      <a:pos x="T0" y="T1"/>
                    </a:cxn>
                    <a:cxn ang="0">
                      <a:pos x="T2" y="T3"/>
                    </a:cxn>
                    <a:cxn ang="0">
                      <a:pos x="T4" y="T5"/>
                    </a:cxn>
                    <a:cxn ang="0">
                      <a:pos x="T6" y="T7"/>
                    </a:cxn>
                  </a:cxnLst>
                  <a:rect l="0" t="0" r="r" b="b"/>
                  <a:pathLst>
                    <a:path w="190" h="58">
                      <a:moveTo>
                        <a:pt x="190" y="58"/>
                      </a:moveTo>
                      <a:lnTo>
                        <a:pt x="94" y="19"/>
                      </a:ln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8" name="Freeform 174"/>
                <p:cNvSpPr>
                  <a:spLocks noChangeAspect="1" noChangeArrowheads="1"/>
                </p:cNvSpPr>
                <p:nvPr/>
              </p:nvSpPr>
              <p:spPr bwMode="auto">
                <a:xfrm>
                  <a:off x="2811" y="2443"/>
                  <a:ext cx="18" cy="3"/>
                </a:xfrm>
                <a:custGeom>
                  <a:avLst/>
                  <a:gdLst>
                    <a:gd name="T0" fmla="*/ 166 w 166"/>
                    <a:gd name="T1" fmla="*/ 30 h 30"/>
                    <a:gd name="T2" fmla="*/ 0 w 166"/>
                    <a:gd name="T3" fmla="*/ 0 h 30"/>
                    <a:gd name="T4" fmla="*/ 1 w 166"/>
                    <a:gd name="T5" fmla="*/ 0 h 30"/>
                  </a:gdLst>
                  <a:ahLst/>
                  <a:cxnLst>
                    <a:cxn ang="0">
                      <a:pos x="T0" y="T1"/>
                    </a:cxn>
                    <a:cxn ang="0">
                      <a:pos x="T2" y="T3"/>
                    </a:cxn>
                    <a:cxn ang="0">
                      <a:pos x="T4" y="T5"/>
                    </a:cxn>
                  </a:cxnLst>
                  <a:rect l="0" t="0" r="r" b="b"/>
                  <a:pathLst>
                    <a:path w="166" h="30">
                      <a:moveTo>
                        <a:pt x="166" y="30"/>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9" name="Freeform 175"/>
                <p:cNvSpPr>
                  <a:spLocks noChangeAspect="1" noChangeArrowheads="1"/>
                </p:cNvSpPr>
                <p:nvPr/>
              </p:nvSpPr>
              <p:spPr bwMode="auto">
                <a:xfrm>
                  <a:off x="2765" y="2438"/>
                  <a:ext cx="37" cy="3"/>
                </a:xfrm>
                <a:custGeom>
                  <a:avLst/>
                  <a:gdLst>
                    <a:gd name="T0" fmla="*/ 326 w 326"/>
                    <a:gd name="T1" fmla="*/ 27 h 27"/>
                    <a:gd name="T2" fmla="*/ 231 w 326"/>
                    <a:gd name="T3" fmla="*/ 10 h 27"/>
                    <a:gd name="T4" fmla="*/ 0 w 326"/>
                    <a:gd name="T5" fmla="*/ 0 h 27"/>
                    <a:gd name="T6" fmla="*/ 1 w 326"/>
                    <a:gd name="T7" fmla="*/ 0 h 27"/>
                  </a:gdLst>
                  <a:ahLst/>
                  <a:cxnLst>
                    <a:cxn ang="0">
                      <a:pos x="T0" y="T1"/>
                    </a:cxn>
                    <a:cxn ang="0">
                      <a:pos x="T2" y="T3"/>
                    </a:cxn>
                    <a:cxn ang="0">
                      <a:pos x="T4" y="T5"/>
                    </a:cxn>
                    <a:cxn ang="0">
                      <a:pos x="T6" y="T7"/>
                    </a:cxn>
                  </a:cxnLst>
                  <a:rect l="0" t="0" r="r" b="b"/>
                  <a:pathLst>
                    <a:path w="326" h="27">
                      <a:moveTo>
                        <a:pt x="326" y="27"/>
                      </a:moveTo>
                      <a:lnTo>
                        <a:pt x="231" y="10"/>
                      </a:ln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0" name="Freeform 176"/>
                <p:cNvSpPr>
                  <a:spLocks noChangeAspect="1" noChangeArrowheads="1"/>
                </p:cNvSpPr>
                <p:nvPr/>
              </p:nvSpPr>
              <p:spPr bwMode="auto">
                <a:xfrm>
                  <a:off x="2477" y="2438"/>
                  <a:ext cx="37" cy="3"/>
                </a:xfrm>
                <a:custGeom>
                  <a:avLst/>
                  <a:gdLst>
                    <a:gd name="T0" fmla="*/ 326 w 326"/>
                    <a:gd name="T1" fmla="*/ 0 h 27"/>
                    <a:gd name="T2" fmla="*/ 96 w 326"/>
                    <a:gd name="T3" fmla="*/ 10 h 27"/>
                    <a:gd name="T4" fmla="*/ 0 w 326"/>
                    <a:gd name="T5" fmla="*/ 27 h 27"/>
                    <a:gd name="T6" fmla="*/ 1 w 326"/>
                    <a:gd name="T7" fmla="*/ 27 h 27"/>
                  </a:gdLst>
                  <a:ahLst/>
                  <a:cxnLst>
                    <a:cxn ang="0">
                      <a:pos x="T0" y="T1"/>
                    </a:cxn>
                    <a:cxn ang="0">
                      <a:pos x="T2" y="T3"/>
                    </a:cxn>
                    <a:cxn ang="0">
                      <a:pos x="T4" y="T5"/>
                    </a:cxn>
                    <a:cxn ang="0">
                      <a:pos x="T6" y="T7"/>
                    </a:cxn>
                  </a:cxnLst>
                  <a:rect l="0" t="0" r="r" b="b"/>
                  <a:pathLst>
                    <a:path w="326" h="27">
                      <a:moveTo>
                        <a:pt x="326" y="0"/>
                      </a:moveTo>
                      <a:lnTo>
                        <a:pt x="96" y="10"/>
                      </a:lnTo>
                      <a:lnTo>
                        <a:pt x="0" y="27"/>
                      </a:lnTo>
                      <a:lnTo>
                        <a:pt x="1" y="2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1" name="Freeform 177"/>
                <p:cNvSpPr>
                  <a:spLocks noChangeAspect="1" noChangeArrowheads="1"/>
                </p:cNvSpPr>
                <p:nvPr/>
              </p:nvSpPr>
              <p:spPr bwMode="auto">
                <a:xfrm>
                  <a:off x="2450" y="2443"/>
                  <a:ext cx="18" cy="3"/>
                </a:xfrm>
                <a:custGeom>
                  <a:avLst/>
                  <a:gdLst>
                    <a:gd name="T0" fmla="*/ 166 w 166"/>
                    <a:gd name="T1" fmla="*/ 0 h 30"/>
                    <a:gd name="T2" fmla="*/ 0 w 166"/>
                    <a:gd name="T3" fmla="*/ 30 h 30"/>
                    <a:gd name="T4" fmla="*/ 1 w 166"/>
                    <a:gd name="T5" fmla="*/ 30 h 30"/>
                  </a:gdLst>
                  <a:ahLst/>
                  <a:cxnLst>
                    <a:cxn ang="0">
                      <a:pos x="T0" y="T1"/>
                    </a:cxn>
                    <a:cxn ang="0">
                      <a:pos x="T2" y="T3"/>
                    </a:cxn>
                    <a:cxn ang="0">
                      <a:pos x="T4" y="T5"/>
                    </a:cxn>
                  </a:cxnLst>
                  <a:rect l="0" t="0" r="r" b="b"/>
                  <a:pathLst>
                    <a:path w="166" h="30">
                      <a:moveTo>
                        <a:pt x="166" y="0"/>
                      </a:moveTo>
                      <a:lnTo>
                        <a:pt x="0" y="30"/>
                      </a:lnTo>
                      <a:lnTo>
                        <a:pt x="1"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2" name="Freeform 178"/>
                <p:cNvSpPr>
                  <a:spLocks noChangeAspect="1" noChangeArrowheads="1"/>
                </p:cNvSpPr>
                <p:nvPr/>
              </p:nvSpPr>
              <p:spPr bwMode="auto">
                <a:xfrm>
                  <a:off x="2419" y="2448"/>
                  <a:ext cx="22" cy="6"/>
                </a:xfrm>
                <a:custGeom>
                  <a:avLst/>
                  <a:gdLst>
                    <a:gd name="T0" fmla="*/ 191 w 191"/>
                    <a:gd name="T1" fmla="*/ 0 h 58"/>
                    <a:gd name="T2" fmla="*/ 95 w 191"/>
                    <a:gd name="T3" fmla="*/ 19 h 58"/>
                    <a:gd name="T4" fmla="*/ 0 w 191"/>
                    <a:gd name="T5" fmla="*/ 58 h 58"/>
                    <a:gd name="T6" fmla="*/ 1 w 191"/>
                    <a:gd name="T7" fmla="*/ 58 h 58"/>
                  </a:gdLst>
                  <a:ahLst/>
                  <a:cxnLst>
                    <a:cxn ang="0">
                      <a:pos x="T0" y="T1"/>
                    </a:cxn>
                    <a:cxn ang="0">
                      <a:pos x="T2" y="T3"/>
                    </a:cxn>
                    <a:cxn ang="0">
                      <a:pos x="T4" y="T5"/>
                    </a:cxn>
                    <a:cxn ang="0">
                      <a:pos x="T6" y="T7"/>
                    </a:cxn>
                  </a:cxnLst>
                  <a:rect l="0" t="0" r="r" b="b"/>
                  <a:pathLst>
                    <a:path w="191" h="58">
                      <a:moveTo>
                        <a:pt x="191" y="0"/>
                      </a:moveTo>
                      <a:lnTo>
                        <a:pt x="95" y="19"/>
                      </a:lnTo>
                      <a:lnTo>
                        <a:pt x="0" y="58"/>
                      </a:lnTo>
                      <a:lnTo>
                        <a:pt x="1" y="5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3" name="Freeform 179"/>
                <p:cNvSpPr>
                  <a:spLocks noChangeAspect="1" noChangeArrowheads="1"/>
                </p:cNvSpPr>
                <p:nvPr/>
              </p:nvSpPr>
              <p:spPr bwMode="auto">
                <a:xfrm>
                  <a:off x="2393" y="2458"/>
                  <a:ext cx="18" cy="7"/>
                </a:xfrm>
                <a:custGeom>
                  <a:avLst/>
                  <a:gdLst>
                    <a:gd name="T0" fmla="*/ 157 w 157"/>
                    <a:gd name="T1" fmla="*/ 0 h 64"/>
                    <a:gd name="T2" fmla="*/ 0 w 157"/>
                    <a:gd name="T3" fmla="*/ 64 h 64"/>
                    <a:gd name="T4" fmla="*/ 1 w 157"/>
                    <a:gd name="T5" fmla="*/ 64 h 64"/>
                  </a:gdLst>
                  <a:ahLst/>
                  <a:cxnLst>
                    <a:cxn ang="0">
                      <a:pos x="T0" y="T1"/>
                    </a:cxn>
                    <a:cxn ang="0">
                      <a:pos x="T2" y="T3"/>
                    </a:cxn>
                    <a:cxn ang="0">
                      <a:pos x="T4" y="T5"/>
                    </a:cxn>
                  </a:cxnLst>
                  <a:rect l="0" t="0" r="r" b="b"/>
                  <a:pathLst>
                    <a:path w="157" h="64">
                      <a:moveTo>
                        <a:pt x="157" y="0"/>
                      </a:moveTo>
                      <a:lnTo>
                        <a:pt x="0" y="64"/>
                      </a:lnTo>
                      <a:lnTo>
                        <a:pt x="1" y="6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4" name="Freeform 180"/>
                <p:cNvSpPr>
                  <a:spLocks noChangeAspect="1" noChangeArrowheads="1"/>
                </p:cNvSpPr>
                <p:nvPr/>
              </p:nvSpPr>
              <p:spPr bwMode="auto">
                <a:xfrm>
                  <a:off x="2360" y="2468"/>
                  <a:ext cx="25" cy="14"/>
                </a:xfrm>
                <a:custGeom>
                  <a:avLst/>
                  <a:gdLst>
                    <a:gd name="T0" fmla="*/ 218 w 218"/>
                    <a:gd name="T1" fmla="*/ 0 h 118"/>
                    <a:gd name="T2" fmla="*/ 122 w 218"/>
                    <a:gd name="T3" fmla="*/ 40 h 118"/>
                    <a:gd name="T4" fmla="*/ 0 w 218"/>
                    <a:gd name="T5" fmla="*/ 118 h 118"/>
                    <a:gd name="T6" fmla="*/ 1 w 218"/>
                    <a:gd name="T7" fmla="*/ 118 h 118"/>
                  </a:gdLst>
                  <a:ahLst/>
                  <a:cxnLst>
                    <a:cxn ang="0">
                      <a:pos x="T0" y="T1"/>
                    </a:cxn>
                    <a:cxn ang="0">
                      <a:pos x="T2" y="T3"/>
                    </a:cxn>
                    <a:cxn ang="0">
                      <a:pos x="T4" y="T5"/>
                    </a:cxn>
                    <a:cxn ang="0">
                      <a:pos x="T6" y="T7"/>
                    </a:cxn>
                  </a:cxnLst>
                  <a:rect l="0" t="0" r="r" b="b"/>
                  <a:pathLst>
                    <a:path w="218" h="118">
                      <a:moveTo>
                        <a:pt x="218" y="0"/>
                      </a:moveTo>
                      <a:lnTo>
                        <a:pt x="122" y="40"/>
                      </a:lnTo>
                      <a:lnTo>
                        <a:pt x="0" y="118"/>
                      </a:lnTo>
                      <a:lnTo>
                        <a:pt x="1" y="1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5" name="Freeform 181"/>
                <p:cNvSpPr>
                  <a:spLocks noChangeAspect="1" noChangeArrowheads="1"/>
                </p:cNvSpPr>
                <p:nvPr/>
              </p:nvSpPr>
              <p:spPr bwMode="auto">
                <a:xfrm>
                  <a:off x="2326" y="2487"/>
                  <a:ext cx="27" cy="20"/>
                </a:xfrm>
                <a:custGeom>
                  <a:avLst/>
                  <a:gdLst>
                    <a:gd name="T0" fmla="*/ 237 w 237"/>
                    <a:gd name="T1" fmla="*/ 0 h 180"/>
                    <a:gd name="T2" fmla="*/ 114 w 237"/>
                    <a:gd name="T3" fmla="*/ 78 h 180"/>
                    <a:gd name="T4" fmla="*/ 0 w 237"/>
                    <a:gd name="T5" fmla="*/ 180 h 180"/>
                    <a:gd name="T6" fmla="*/ 1 w 237"/>
                    <a:gd name="T7" fmla="*/ 180 h 180"/>
                  </a:gdLst>
                  <a:ahLst/>
                  <a:cxnLst>
                    <a:cxn ang="0">
                      <a:pos x="T0" y="T1"/>
                    </a:cxn>
                    <a:cxn ang="0">
                      <a:pos x="T2" y="T3"/>
                    </a:cxn>
                    <a:cxn ang="0">
                      <a:pos x="T4" y="T5"/>
                    </a:cxn>
                    <a:cxn ang="0">
                      <a:pos x="T6" y="T7"/>
                    </a:cxn>
                  </a:cxnLst>
                  <a:rect l="0" t="0" r="r" b="b"/>
                  <a:pathLst>
                    <a:path w="237" h="180">
                      <a:moveTo>
                        <a:pt x="237" y="0"/>
                      </a:moveTo>
                      <a:lnTo>
                        <a:pt x="114" y="78"/>
                      </a:lnTo>
                      <a:lnTo>
                        <a:pt x="0" y="180"/>
                      </a:lnTo>
                      <a:lnTo>
                        <a:pt x="1" y="18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6" name="Freeform 182"/>
                <p:cNvSpPr>
                  <a:spLocks noChangeAspect="1" noChangeArrowheads="1"/>
                </p:cNvSpPr>
                <p:nvPr/>
              </p:nvSpPr>
              <p:spPr bwMode="auto">
                <a:xfrm>
                  <a:off x="2300" y="2513"/>
                  <a:ext cx="19" cy="22"/>
                </a:xfrm>
                <a:custGeom>
                  <a:avLst/>
                  <a:gdLst>
                    <a:gd name="T0" fmla="*/ 179 w 179"/>
                    <a:gd name="T1" fmla="*/ 0 h 196"/>
                    <a:gd name="T2" fmla="*/ 66 w 179"/>
                    <a:gd name="T3" fmla="*/ 102 h 196"/>
                    <a:gd name="T4" fmla="*/ 0 w 179"/>
                    <a:gd name="T5" fmla="*/ 196 h 196"/>
                    <a:gd name="T6" fmla="*/ 1 w 179"/>
                    <a:gd name="T7" fmla="*/ 196 h 196"/>
                  </a:gdLst>
                  <a:ahLst/>
                  <a:cxnLst>
                    <a:cxn ang="0">
                      <a:pos x="T0" y="T1"/>
                    </a:cxn>
                    <a:cxn ang="0">
                      <a:pos x="T2" y="T3"/>
                    </a:cxn>
                    <a:cxn ang="0">
                      <a:pos x="T4" y="T5"/>
                    </a:cxn>
                    <a:cxn ang="0">
                      <a:pos x="T6" y="T7"/>
                    </a:cxn>
                  </a:cxnLst>
                  <a:rect l="0" t="0" r="r" b="b"/>
                  <a:pathLst>
                    <a:path w="179" h="196">
                      <a:moveTo>
                        <a:pt x="179" y="0"/>
                      </a:moveTo>
                      <a:lnTo>
                        <a:pt x="66" y="102"/>
                      </a:lnTo>
                      <a:lnTo>
                        <a:pt x="0" y="196"/>
                      </a:lnTo>
                      <a:lnTo>
                        <a:pt x="1" y="19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7" name="Freeform 183"/>
                <p:cNvSpPr>
                  <a:spLocks noChangeAspect="1" noChangeArrowheads="1"/>
                </p:cNvSpPr>
                <p:nvPr/>
              </p:nvSpPr>
              <p:spPr bwMode="auto">
                <a:xfrm>
                  <a:off x="2283" y="2542"/>
                  <a:ext cx="11" cy="16"/>
                </a:xfrm>
                <a:custGeom>
                  <a:avLst/>
                  <a:gdLst>
                    <a:gd name="T0" fmla="*/ 98 w 98"/>
                    <a:gd name="T1" fmla="*/ 0 h 138"/>
                    <a:gd name="T2" fmla="*/ 0 w 98"/>
                    <a:gd name="T3" fmla="*/ 138 h 138"/>
                    <a:gd name="T4" fmla="*/ 1 w 98"/>
                    <a:gd name="T5" fmla="*/ 138 h 138"/>
                  </a:gdLst>
                  <a:ahLst/>
                  <a:cxnLst>
                    <a:cxn ang="0">
                      <a:pos x="T0" y="T1"/>
                    </a:cxn>
                    <a:cxn ang="0">
                      <a:pos x="T2" y="T3"/>
                    </a:cxn>
                    <a:cxn ang="0">
                      <a:pos x="T4" y="T5"/>
                    </a:cxn>
                  </a:cxnLst>
                  <a:rect l="0" t="0" r="r" b="b"/>
                  <a:pathLst>
                    <a:path w="98" h="138">
                      <a:moveTo>
                        <a:pt x="98" y="0"/>
                      </a:moveTo>
                      <a:lnTo>
                        <a:pt x="0" y="138"/>
                      </a:lnTo>
                      <a:lnTo>
                        <a:pt x="1" y="13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8" name="Freeform 184"/>
                <p:cNvSpPr>
                  <a:spLocks noChangeAspect="1" noChangeArrowheads="1"/>
                </p:cNvSpPr>
                <p:nvPr/>
              </p:nvSpPr>
              <p:spPr bwMode="auto">
                <a:xfrm>
                  <a:off x="2263" y="2565"/>
                  <a:ext cx="15" cy="32"/>
                </a:xfrm>
                <a:custGeom>
                  <a:avLst/>
                  <a:gdLst>
                    <a:gd name="T0" fmla="*/ 137 w 137"/>
                    <a:gd name="T1" fmla="*/ 0 h 287"/>
                    <a:gd name="T2" fmla="*/ 71 w 137"/>
                    <a:gd name="T3" fmla="*/ 94 h 287"/>
                    <a:gd name="T4" fmla="*/ 0 w 137"/>
                    <a:gd name="T5" fmla="*/ 287 h 287"/>
                    <a:gd name="T6" fmla="*/ 1 w 137"/>
                    <a:gd name="T7" fmla="*/ 287 h 287"/>
                  </a:gdLst>
                  <a:ahLst/>
                  <a:cxnLst>
                    <a:cxn ang="0">
                      <a:pos x="T0" y="T1"/>
                    </a:cxn>
                    <a:cxn ang="0">
                      <a:pos x="T2" y="T3"/>
                    </a:cxn>
                    <a:cxn ang="0">
                      <a:pos x="T4" y="T5"/>
                    </a:cxn>
                    <a:cxn ang="0">
                      <a:pos x="T6" y="T7"/>
                    </a:cxn>
                  </a:cxnLst>
                  <a:rect l="0" t="0" r="r" b="b"/>
                  <a:pathLst>
                    <a:path w="137" h="287">
                      <a:moveTo>
                        <a:pt x="137" y="0"/>
                      </a:moveTo>
                      <a:lnTo>
                        <a:pt x="71" y="94"/>
                      </a:lnTo>
                      <a:lnTo>
                        <a:pt x="0" y="287"/>
                      </a:lnTo>
                      <a:lnTo>
                        <a:pt x="1" y="28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9" name="Freeform 185"/>
                <p:cNvSpPr>
                  <a:spLocks noChangeAspect="1" noChangeArrowheads="1"/>
                </p:cNvSpPr>
                <p:nvPr/>
              </p:nvSpPr>
              <p:spPr bwMode="auto">
                <a:xfrm>
                  <a:off x="2246" y="2606"/>
                  <a:ext cx="13" cy="137"/>
                </a:xfrm>
                <a:custGeom>
                  <a:avLst/>
                  <a:gdLst>
                    <a:gd name="T0" fmla="*/ 119 w 120"/>
                    <a:gd name="T1" fmla="*/ 0 h 1230"/>
                    <a:gd name="T2" fmla="*/ 48 w 120"/>
                    <a:gd name="T3" fmla="*/ 193 h 1230"/>
                    <a:gd name="T4" fmla="*/ 8 w 120"/>
                    <a:gd name="T5" fmla="*/ 443 h 1230"/>
                    <a:gd name="T6" fmla="*/ 0 w 120"/>
                    <a:gd name="T7" fmla="*/ 615 h 1230"/>
                    <a:gd name="T8" fmla="*/ 8 w 120"/>
                    <a:gd name="T9" fmla="*/ 786 h 1230"/>
                    <a:gd name="T10" fmla="*/ 48 w 120"/>
                    <a:gd name="T11" fmla="*/ 1036 h 1230"/>
                    <a:gd name="T12" fmla="*/ 119 w 120"/>
                    <a:gd name="T13" fmla="*/ 1230 h 1230"/>
                    <a:gd name="T14" fmla="*/ 120 w 120"/>
                    <a:gd name="T15" fmla="*/ 1230 h 1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230">
                      <a:moveTo>
                        <a:pt x="119" y="0"/>
                      </a:moveTo>
                      <a:lnTo>
                        <a:pt x="48" y="193"/>
                      </a:lnTo>
                      <a:lnTo>
                        <a:pt x="8" y="443"/>
                      </a:lnTo>
                      <a:lnTo>
                        <a:pt x="0" y="615"/>
                      </a:lnTo>
                      <a:lnTo>
                        <a:pt x="8" y="786"/>
                      </a:lnTo>
                      <a:lnTo>
                        <a:pt x="48" y="1036"/>
                      </a:lnTo>
                      <a:lnTo>
                        <a:pt x="119" y="1230"/>
                      </a:lnTo>
                      <a:lnTo>
                        <a:pt x="120" y="12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0" name="Freeform 186"/>
                <p:cNvSpPr>
                  <a:spLocks noChangeAspect="1" noChangeArrowheads="1"/>
                </p:cNvSpPr>
                <p:nvPr/>
              </p:nvSpPr>
              <p:spPr bwMode="auto">
                <a:xfrm>
                  <a:off x="2263" y="2752"/>
                  <a:ext cx="15" cy="32"/>
                </a:xfrm>
                <a:custGeom>
                  <a:avLst/>
                  <a:gdLst>
                    <a:gd name="T0" fmla="*/ 0 w 138"/>
                    <a:gd name="T1" fmla="*/ 0 h 287"/>
                    <a:gd name="T2" fmla="*/ 71 w 138"/>
                    <a:gd name="T3" fmla="*/ 194 h 287"/>
                    <a:gd name="T4" fmla="*/ 137 w 138"/>
                    <a:gd name="T5" fmla="*/ 287 h 287"/>
                    <a:gd name="T6" fmla="*/ 138 w 138"/>
                    <a:gd name="T7" fmla="*/ 287 h 287"/>
                  </a:gdLst>
                  <a:ahLst/>
                  <a:cxnLst>
                    <a:cxn ang="0">
                      <a:pos x="T0" y="T1"/>
                    </a:cxn>
                    <a:cxn ang="0">
                      <a:pos x="T2" y="T3"/>
                    </a:cxn>
                    <a:cxn ang="0">
                      <a:pos x="T4" y="T5"/>
                    </a:cxn>
                    <a:cxn ang="0">
                      <a:pos x="T6" y="T7"/>
                    </a:cxn>
                  </a:cxnLst>
                  <a:rect l="0" t="0" r="r" b="b"/>
                  <a:pathLst>
                    <a:path w="138" h="287">
                      <a:moveTo>
                        <a:pt x="0" y="0"/>
                      </a:moveTo>
                      <a:lnTo>
                        <a:pt x="71" y="194"/>
                      </a:lnTo>
                      <a:lnTo>
                        <a:pt x="137" y="287"/>
                      </a:lnTo>
                      <a:lnTo>
                        <a:pt x="138" y="28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1" name="Freeform 187"/>
                <p:cNvSpPr>
                  <a:spLocks noChangeAspect="1" noChangeArrowheads="1"/>
                </p:cNvSpPr>
                <p:nvPr/>
              </p:nvSpPr>
              <p:spPr bwMode="auto">
                <a:xfrm>
                  <a:off x="2283" y="2791"/>
                  <a:ext cx="11" cy="16"/>
                </a:xfrm>
                <a:custGeom>
                  <a:avLst/>
                  <a:gdLst>
                    <a:gd name="T0" fmla="*/ 0 w 99"/>
                    <a:gd name="T1" fmla="*/ 0 h 137"/>
                    <a:gd name="T2" fmla="*/ 98 w 99"/>
                    <a:gd name="T3" fmla="*/ 137 h 137"/>
                    <a:gd name="T4" fmla="*/ 99 w 99"/>
                    <a:gd name="T5" fmla="*/ 137 h 137"/>
                  </a:gdLst>
                  <a:ahLst/>
                  <a:cxnLst>
                    <a:cxn ang="0">
                      <a:pos x="T0" y="T1"/>
                    </a:cxn>
                    <a:cxn ang="0">
                      <a:pos x="T2" y="T3"/>
                    </a:cxn>
                    <a:cxn ang="0">
                      <a:pos x="T4" y="T5"/>
                    </a:cxn>
                  </a:cxnLst>
                  <a:rect l="0" t="0" r="r" b="b"/>
                  <a:pathLst>
                    <a:path w="99" h="137">
                      <a:moveTo>
                        <a:pt x="0" y="0"/>
                      </a:moveTo>
                      <a:lnTo>
                        <a:pt x="98" y="137"/>
                      </a:lnTo>
                      <a:lnTo>
                        <a:pt x="99" y="13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2" name="Freeform 188"/>
                <p:cNvSpPr>
                  <a:spLocks noChangeAspect="1" noChangeArrowheads="1"/>
                </p:cNvSpPr>
                <p:nvPr/>
              </p:nvSpPr>
              <p:spPr bwMode="auto">
                <a:xfrm>
                  <a:off x="2300" y="2814"/>
                  <a:ext cx="20" cy="22"/>
                </a:xfrm>
                <a:custGeom>
                  <a:avLst/>
                  <a:gdLst>
                    <a:gd name="T0" fmla="*/ 0 w 180"/>
                    <a:gd name="T1" fmla="*/ 0 h 195"/>
                    <a:gd name="T2" fmla="*/ 66 w 180"/>
                    <a:gd name="T3" fmla="*/ 93 h 195"/>
                    <a:gd name="T4" fmla="*/ 179 w 180"/>
                    <a:gd name="T5" fmla="*/ 195 h 195"/>
                    <a:gd name="T6" fmla="*/ 180 w 180"/>
                    <a:gd name="T7" fmla="*/ 195 h 195"/>
                  </a:gdLst>
                  <a:ahLst/>
                  <a:cxnLst>
                    <a:cxn ang="0">
                      <a:pos x="T0" y="T1"/>
                    </a:cxn>
                    <a:cxn ang="0">
                      <a:pos x="T2" y="T3"/>
                    </a:cxn>
                    <a:cxn ang="0">
                      <a:pos x="T4" y="T5"/>
                    </a:cxn>
                    <a:cxn ang="0">
                      <a:pos x="T6" y="T7"/>
                    </a:cxn>
                  </a:cxnLst>
                  <a:rect l="0" t="0" r="r" b="b"/>
                  <a:pathLst>
                    <a:path w="180" h="195">
                      <a:moveTo>
                        <a:pt x="0" y="0"/>
                      </a:moveTo>
                      <a:lnTo>
                        <a:pt x="66" y="93"/>
                      </a:lnTo>
                      <a:lnTo>
                        <a:pt x="179" y="195"/>
                      </a:lnTo>
                      <a:lnTo>
                        <a:pt x="180" y="19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3" name="Freeform 189"/>
                <p:cNvSpPr>
                  <a:spLocks noChangeAspect="1" noChangeArrowheads="1"/>
                </p:cNvSpPr>
                <p:nvPr/>
              </p:nvSpPr>
              <p:spPr bwMode="auto">
                <a:xfrm>
                  <a:off x="2326" y="2842"/>
                  <a:ext cx="27" cy="20"/>
                </a:xfrm>
                <a:custGeom>
                  <a:avLst/>
                  <a:gdLst>
                    <a:gd name="T0" fmla="*/ 0 w 238"/>
                    <a:gd name="T1" fmla="*/ 0 h 181"/>
                    <a:gd name="T2" fmla="*/ 114 w 238"/>
                    <a:gd name="T3" fmla="*/ 102 h 181"/>
                    <a:gd name="T4" fmla="*/ 237 w 238"/>
                    <a:gd name="T5" fmla="*/ 181 h 181"/>
                    <a:gd name="T6" fmla="*/ 238 w 238"/>
                    <a:gd name="T7" fmla="*/ 181 h 181"/>
                  </a:gdLst>
                  <a:ahLst/>
                  <a:cxnLst>
                    <a:cxn ang="0">
                      <a:pos x="T0" y="T1"/>
                    </a:cxn>
                    <a:cxn ang="0">
                      <a:pos x="T2" y="T3"/>
                    </a:cxn>
                    <a:cxn ang="0">
                      <a:pos x="T4" y="T5"/>
                    </a:cxn>
                    <a:cxn ang="0">
                      <a:pos x="T6" y="T7"/>
                    </a:cxn>
                  </a:cxnLst>
                  <a:rect l="0" t="0" r="r" b="b"/>
                  <a:pathLst>
                    <a:path w="238" h="181">
                      <a:moveTo>
                        <a:pt x="0" y="0"/>
                      </a:moveTo>
                      <a:lnTo>
                        <a:pt x="114" y="102"/>
                      </a:lnTo>
                      <a:lnTo>
                        <a:pt x="237" y="181"/>
                      </a:lnTo>
                      <a:lnTo>
                        <a:pt x="238" y="18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4" name="Freeform 190"/>
                <p:cNvSpPr>
                  <a:spLocks noChangeAspect="1" noChangeArrowheads="1"/>
                </p:cNvSpPr>
                <p:nvPr/>
              </p:nvSpPr>
              <p:spPr bwMode="auto">
                <a:xfrm>
                  <a:off x="2360" y="2867"/>
                  <a:ext cx="25" cy="14"/>
                </a:xfrm>
                <a:custGeom>
                  <a:avLst/>
                  <a:gdLst>
                    <a:gd name="T0" fmla="*/ 0 w 219"/>
                    <a:gd name="T1" fmla="*/ 0 h 119"/>
                    <a:gd name="T2" fmla="*/ 122 w 219"/>
                    <a:gd name="T3" fmla="*/ 80 h 119"/>
                    <a:gd name="T4" fmla="*/ 218 w 219"/>
                    <a:gd name="T5" fmla="*/ 119 h 119"/>
                    <a:gd name="T6" fmla="*/ 219 w 219"/>
                    <a:gd name="T7" fmla="*/ 119 h 119"/>
                  </a:gdLst>
                  <a:ahLst/>
                  <a:cxnLst>
                    <a:cxn ang="0">
                      <a:pos x="T0" y="T1"/>
                    </a:cxn>
                    <a:cxn ang="0">
                      <a:pos x="T2" y="T3"/>
                    </a:cxn>
                    <a:cxn ang="0">
                      <a:pos x="T4" y="T5"/>
                    </a:cxn>
                    <a:cxn ang="0">
                      <a:pos x="T6" y="T7"/>
                    </a:cxn>
                  </a:cxnLst>
                  <a:rect l="0" t="0" r="r" b="b"/>
                  <a:pathLst>
                    <a:path w="219" h="119">
                      <a:moveTo>
                        <a:pt x="0" y="0"/>
                      </a:moveTo>
                      <a:lnTo>
                        <a:pt x="122" y="80"/>
                      </a:lnTo>
                      <a:lnTo>
                        <a:pt x="218" y="119"/>
                      </a:lnTo>
                      <a:lnTo>
                        <a:pt x="219" y="11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5" name="Freeform 191"/>
                <p:cNvSpPr>
                  <a:spLocks noChangeAspect="1" noChangeArrowheads="1"/>
                </p:cNvSpPr>
                <p:nvPr/>
              </p:nvSpPr>
              <p:spPr bwMode="auto">
                <a:xfrm>
                  <a:off x="2393" y="2884"/>
                  <a:ext cx="18" cy="7"/>
                </a:xfrm>
                <a:custGeom>
                  <a:avLst/>
                  <a:gdLst>
                    <a:gd name="T0" fmla="*/ 0 w 158"/>
                    <a:gd name="T1" fmla="*/ 0 h 64"/>
                    <a:gd name="T2" fmla="*/ 157 w 158"/>
                    <a:gd name="T3" fmla="*/ 64 h 64"/>
                    <a:gd name="T4" fmla="*/ 158 w 158"/>
                    <a:gd name="T5" fmla="*/ 64 h 64"/>
                  </a:gdLst>
                  <a:ahLst/>
                  <a:cxnLst>
                    <a:cxn ang="0">
                      <a:pos x="T0" y="T1"/>
                    </a:cxn>
                    <a:cxn ang="0">
                      <a:pos x="T2" y="T3"/>
                    </a:cxn>
                    <a:cxn ang="0">
                      <a:pos x="T4" y="T5"/>
                    </a:cxn>
                  </a:cxnLst>
                  <a:rect l="0" t="0" r="r" b="b"/>
                  <a:pathLst>
                    <a:path w="158" h="64">
                      <a:moveTo>
                        <a:pt x="0" y="0"/>
                      </a:moveTo>
                      <a:lnTo>
                        <a:pt x="157" y="64"/>
                      </a:lnTo>
                      <a:lnTo>
                        <a:pt x="158" y="6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6" name="Freeform 192"/>
                <p:cNvSpPr>
                  <a:spLocks noChangeAspect="1" noChangeArrowheads="1"/>
                </p:cNvSpPr>
                <p:nvPr/>
              </p:nvSpPr>
              <p:spPr bwMode="auto">
                <a:xfrm>
                  <a:off x="2419" y="2895"/>
                  <a:ext cx="22" cy="6"/>
                </a:xfrm>
                <a:custGeom>
                  <a:avLst/>
                  <a:gdLst>
                    <a:gd name="T0" fmla="*/ 0 w 192"/>
                    <a:gd name="T1" fmla="*/ 0 h 57"/>
                    <a:gd name="T2" fmla="*/ 95 w 192"/>
                    <a:gd name="T3" fmla="*/ 39 h 57"/>
                    <a:gd name="T4" fmla="*/ 191 w 192"/>
                    <a:gd name="T5" fmla="*/ 57 h 57"/>
                    <a:gd name="T6" fmla="*/ 192 w 192"/>
                    <a:gd name="T7" fmla="*/ 57 h 57"/>
                  </a:gdLst>
                  <a:ahLst/>
                  <a:cxnLst>
                    <a:cxn ang="0">
                      <a:pos x="T0" y="T1"/>
                    </a:cxn>
                    <a:cxn ang="0">
                      <a:pos x="T2" y="T3"/>
                    </a:cxn>
                    <a:cxn ang="0">
                      <a:pos x="T4" y="T5"/>
                    </a:cxn>
                    <a:cxn ang="0">
                      <a:pos x="T6" y="T7"/>
                    </a:cxn>
                  </a:cxnLst>
                  <a:rect l="0" t="0" r="r" b="b"/>
                  <a:pathLst>
                    <a:path w="192" h="57">
                      <a:moveTo>
                        <a:pt x="0" y="0"/>
                      </a:moveTo>
                      <a:lnTo>
                        <a:pt x="95" y="39"/>
                      </a:lnTo>
                      <a:lnTo>
                        <a:pt x="191" y="57"/>
                      </a:lnTo>
                      <a:lnTo>
                        <a:pt x="192" y="5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7" name="Freeform 193"/>
                <p:cNvSpPr>
                  <a:spLocks noChangeAspect="1" noChangeArrowheads="1"/>
                </p:cNvSpPr>
                <p:nvPr/>
              </p:nvSpPr>
              <p:spPr bwMode="auto">
                <a:xfrm>
                  <a:off x="2450" y="2903"/>
                  <a:ext cx="18" cy="3"/>
                </a:xfrm>
                <a:custGeom>
                  <a:avLst/>
                  <a:gdLst>
                    <a:gd name="T0" fmla="*/ 0 w 167"/>
                    <a:gd name="T1" fmla="*/ 0 h 31"/>
                    <a:gd name="T2" fmla="*/ 166 w 167"/>
                    <a:gd name="T3" fmla="*/ 31 h 31"/>
                    <a:gd name="T4" fmla="*/ 167 w 167"/>
                    <a:gd name="T5" fmla="*/ 31 h 31"/>
                  </a:gdLst>
                  <a:ahLst/>
                  <a:cxnLst>
                    <a:cxn ang="0">
                      <a:pos x="T0" y="T1"/>
                    </a:cxn>
                    <a:cxn ang="0">
                      <a:pos x="T2" y="T3"/>
                    </a:cxn>
                    <a:cxn ang="0">
                      <a:pos x="T4" y="T5"/>
                    </a:cxn>
                  </a:cxnLst>
                  <a:rect l="0" t="0" r="r" b="b"/>
                  <a:pathLst>
                    <a:path w="167" h="31">
                      <a:moveTo>
                        <a:pt x="0" y="0"/>
                      </a:moveTo>
                      <a:lnTo>
                        <a:pt x="166" y="31"/>
                      </a:lnTo>
                      <a:lnTo>
                        <a:pt x="167" y="3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8" name="Freeform 194"/>
                <p:cNvSpPr>
                  <a:spLocks noChangeAspect="1" noChangeArrowheads="1"/>
                </p:cNvSpPr>
                <p:nvPr/>
              </p:nvSpPr>
              <p:spPr bwMode="auto">
                <a:xfrm>
                  <a:off x="2477" y="2908"/>
                  <a:ext cx="37" cy="3"/>
                </a:xfrm>
                <a:custGeom>
                  <a:avLst/>
                  <a:gdLst>
                    <a:gd name="T0" fmla="*/ 0 w 327"/>
                    <a:gd name="T1" fmla="*/ 0 h 28"/>
                    <a:gd name="T2" fmla="*/ 96 w 327"/>
                    <a:gd name="T3" fmla="*/ 17 h 28"/>
                    <a:gd name="T4" fmla="*/ 326 w 327"/>
                    <a:gd name="T5" fmla="*/ 28 h 28"/>
                    <a:gd name="T6" fmla="*/ 327 w 327"/>
                    <a:gd name="T7" fmla="*/ 28 h 28"/>
                  </a:gdLst>
                  <a:ahLst/>
                  <a:cxnLst>
                    <a:cxn ang="0">
                      <a:pos x="T0" y="T1"/>
                    </a:cxn>
                    <a:cxn ang="0">
                      <a:pos x="T2" y="T3"/>
                    </a:cxn>
                    <a:cxn ang="0">
                      <a:pos x="T4" y="T5"/>
                    </a:cxn>
                    <a:cxn ang="0">
                      <a:pos x="T6" y="T7"/>
                    </a:cxn>
                  </a:cxnLst>
                  <a:rect l="0" t="0" r="r" b="b"/>
                  <a:pathLst>
                    <a:path w="327" h="28">
                      <a:moveTo>
                        <a:pt x="0" y="0"/>
                      </a:moveTo>
                      <a:lnTo>
                        <a:pt x="96" y="17"/>
                      </a:lnTo>
                      <a:lnTo>
                        <a:pt x="326" y="28"/>
                      </a:lnTo>
                      <a:lnTo>
                        <a:pt x="327" y="2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89" name="Freeform 195"/>
                <p:cNvSpPr>
                  <a:spLocks noChangeAspect="1" noChangeArrowheads="1"/>
                </p:cNvSpPr>
                <p:nvPr/>
              </p:nvSpPr>
              <p:spPr bwMode="auto">
                <a:xfrm>
                  <a:off x="2167" y="2675"/>
                  <a:ext cx="3" cy="20"/>
                </a:xfrm>
                <a:custGeom>
                  <a:avLst/>
                  <a:gdLst>
                    <a:gd name="T0" fmla="*/ 0 w 24"/>
                    <a:gd name="T1" fmla="*/ 0 h 181"/>
                    <a:gd name="T2" fmla="*/ 23 w 24"/>
                    <a:gd name="T3" fmla="*/ 181 h 181"/>
                    <a:gd name="T4" fmla="*/ 24 w 24"/>
                    <a:gd name="T5" fmla="*/ 181 h 181"/>
                  </a:gdLst>
                  <a:ahLst/>
                  <a:cxnLst>
                    <a:cxn ang="0">
                      <a:pos x="T0" y="T1"/>
                    </a:cxn>
                    <a:cxn ang="0">
                      <a:pos x="T2" y="T3"/>
                    </a:cxn>
                    <a:cxn ang="0">
                      <a:pos x="T4" y="T5"/>
                    </a:cxn>
                  </a:cxnLst>
                  <a:rect l="0" t="0" r="r" b="b"/>
                  <a:pathLst>
                    <a:path w="24" h="181">
                      <a:moveTo>
                        <a:pt x="0" y="0"/>
                      </a:moveTo>
                      <a:lnTo>
                        <a:pt x="23" y="181"/>
                      </a:lnTo>
                      <a:lnTo>
                        <a:pt x="24" y="18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0" name="Freeform 196"/>
                <p:cNvSpPr>
                  <a:spLocks noChangeAspect="1" noChangeArrowheads="1"/>
                </p:cNvSpPr>
                <p:nvPr/>
              </p:nvSpPr>
              <p:spPr bwMode="auto">
                <a:xfrm>
                  <a:off x="2171" y="2704"/>
                  <a:ext cx="3" cy="18"/>
                </a:xfrm>
                <a:custGeom>
                  <a:avLst/>
                  <a:gdLst>
                    <a:gd name="T0" fmla="*/ 0 w 23"/>
                    <a:gd name="T1" fmla="*/ 0 h 167"/>
                    <a:gd name="T2" fmla="*/ 22 w 23"/>
                    <a:gd name="T3" fmla="*/ 167 h 167"/>
                    <a:gd name="T4" fmla="*/ 23 w 23"/>
                    <a:gd name="T5" fmla="*/ 167 h 167"/>
                  </a:gdLst>
                  <a:ahLst/>
                  <a:cxnLst>
                    <a:cxn ang="0">
                      <a:pos x="T0" y="T1"/>
                    </a:cxn>
                    <a:cxn ang="0">
                      <a:pos x="T2" y="T3"/>
                    </a:cxn>
                    <a:cxn ang="0">
                      <a:pos x="T4" y="T5"/>
                    </a:cxn>
                  </a:cxnLst>
                  <a:rect l="0" t="0" r="r" b="b"/>
                  <a:pathLst>
                    <a:path w="23" h="167">
                      <a:moveTo>
                        <a:pt x="0" y="0"/>
                      </a:moveTo>
                      <a:lnTo>
                        <a:pt x="22" y="167"/>
                      </a:lnTo>
                      <a:lnTo>
                        <a:pt x="23" y="16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1" name="Freeform 197"/>
                <p:cNvSpPr>
                  <a:spLocks noChangeAspect="1" noChangeArrowheads="1"/>
                </p:cNvSpPr>
                <p:nvPr/>
              </p:nvSpPr>
              <p:spPr bwMode="auto">
                <a:xfrm>
                  <a:off x="2175" y="2732"/>
                  <a:ext cx="2" cy="18"/>
                </a:xfrm>
                <a:custGeom>
                  <a:avLst/>
                  <a:gdLst>
                    <a:gd name="T0" fmla="*/ 0 w 23"/>
                    <a:gd name="T1" fmla="*/ 0 h 168"/>
                    <a:gd name="T2" fmla="*/ 22 w 23"/>
                    <a:gd name="T3" fmla="*/ 168 h 168"/>
                    <a:gd name="T4" fmla="*/ 23 w 23"/>
                    <a:gd name="T5" fmla="*/ 168 h 168"/>
                  </a:gdLst>
                  <a:ahLst/>
                  <a:cxnLst>
                    <a:cxn ang="0">
                      <a:pos x="T0" y="T1"/>
                    </a:cxn>
                    <a:cxn ang="0">
                      <a:pos x="T2" y="T3"/>
                    </a:cxn>
                    <a:cxn ang="0">
                      <a:pos x="T4" y="T5"/>
                    </a:cxn>
                  </a:cxnLst>
                  <a:rect l="0" t="0" r="r" b="b"/>
                  <a:pathLst>
                    <a:path w="23" h="168">
                      <a:moveTo>
                        <a:pt x="0" y="0"/>
                      </a:moveTo>
                      <a:lnTo>
                        <a:pt x="22" y="168"/>
                      </a:lnTo>
                      <a:lnTo>
                        <a:pt x="23" y="1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2" name="Freeform 198"/>
                <p:cNvSpPr>
                  <a:spLocks noChangeAspect="1" noChangeArrowheads="1"/>
                </p:cNvSpPr>
                <p:nvPr/>
              </p:nvSpPr>
              <p:spPr bwMode="auto">
                <a:xfrm>
                  <a:off x="2179" y="2760"/>
                  <a:ext cx="2" cy="18"/>
                </a:xfrm>
                <a:custGeom>
                  <a:avLst/>
                  <a:gdLst>
                    <a:gd name="T0" fmla="*/ 0 w 22"/>
                    <a:gd name="T1" fmla="*/ 0 h 168"/>
                    <a:gd name="T2" fmla="*/ 21 w 22"/>
                    <a:gd name="T3" fmla="*/ 168 h 168"/>
                    <a:gd name="T4" fmla="*/ 22 w 22"/>
                    <a:gd name="T5" fmla="*/ 168 h 168"/>
                  </a:gdLst>
                  <a:ahLst/>
                  <a:cxnLst>
                    <a:cxn ang="0">
                      <a:pos x="T0" y="T1"/>
                    </a:cxn>
                    <a:cxn ang="0">
                      <a:pos x="T2" y="T3"/>
                    </a:cxn>
                    <a:cxn ang="0">
                      <a:pos x="T4" y="T5"/>
                    </a:cxn>
                  </a:cxnLst>
                  <a:rect l="0" t="0" r="r" b="b"/>
                  <a:pathLst>
                    <a:path w="22" h="168">
                      <a:moveTo>
                        <a:pt x="0" y="0"/>
                      </a:moveTo>
                      <a:lnTo>
                        <a:pt x="21" y="168"/>
                      </a:lnTo>
                      <a:lnTo>
                        <a:pt x="22" y="1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3" name="Freeform 199"/>
                <p:cNvSpPr>
                  <a:spLocks noChangeAspect="1" noChangeArrowheads="1"/>
                </p:cNvSpPr>
                <p:nvPr/>
              </p:nvSpPr>
              <p:spPr bwMode="auto">
                <a:xfrm>
                  <a:off x="2182" y="2788"/>
                  <a:ext cx="5" cy="18"/>
                </a:xfrm>
                <a:custGeom>
                  <a:avLst/>
                  <a:gdLst>
                    <a:gd name="T0" fmla="*/ 0 w 44"/>
                    <a:gd name="T1" fmla="*/ 0 h 162"/>
                    <a:gd name="T2" fmla="*/ 11 w 44"/>
                    <a:gd name="T3" fmla="*/ 85 h 162"/>
                    <a:gd name="T4" fmla="*/ 43 w 44"/>
                    <a:gd name="T5" fmla="*/ 162 h 162"/>
                    <a:gd name="T6" fmla="*/ 44 w 44"/>
                    <a:gd name="T7" fmla="*/ 162 h 162"/>
                  </a:gdLst>
                  <a:ahLst/>
                  <a:cxnLst>
                    <a:cxn ang="0">
                      <a:pos x="T0" y="T1"/>
                    </a:cxn>
                    <a:cxn ang="0">
                      <a:pos x="T2" y="T3"/>
                    </a:cxn>
                    <a:cxn ang="0">
                      <a:pos x="T4" y="T5"/>
                    </a:cxn>
                    <a:cxn ang="0">
                      <a:pos x="T6" y="T7"/>
                    </a:cxn>
                  </a:cxnLst>
                  <a:rect l="0" t="0" r="r" b="b"/>
                  <a:pathLst>
                    <a:path w="44" h="162">
                      <a:moveTo>
                        <a:pt x="0" y="0"/>
                      </a:moveTo>
                      <a:lnTo>
                        <a:pt x="11" y="85"/>
                      </a:lnTo>
                      <a:lnTo>
                        <a:pt x="43" y="162"/>
                      </a:lnTo>
                      <a:lnTo>
                        <a:pt x="44" y="1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4" name="Freeform 200"/>
                <p:cNvSpPr>
                  <a:spLocks noChangeAspect="1" noChangeArrowheads="1"/>
                </p:cNvSpPr>
                <p:nvPr/>
              </p:nvSpPr>
              <p:spPr bwMode="auto">
                <a:xfrm>
                  <a:off x="2191" y="2814"/>
                  <a:ext cx="7" cy="18"/>
                </a:xfrm>
                <a:custGeom>
                  <a:avLst/>
                  <a:gdLst>
                    <a:gd name="T0" fmla="*/ 0 w 66"/>
                    <a:gd name="T1" fmla="*/ 0 h 155"/>
                    <a:gd name="T2" fmla="*/ 65 w 66"/>
                    <a:gd name="T3" fmla="*/ 155 h 155"/>
                    <a:gd name="T4" fmla="*/ 66 w 66"/>
                    <a:gd name="T5" fmla="*/ 155 h 155"/>
                  </a:gdLst>
                  <a:ahLst/>
                  <a:cxnLst>
                    <a:cxn ang="0">
                      <a:pos x="T0" y="T1"/>
                    </a:cxn>
                    <a:cxn ang="0">
                      <a:pos x="T2" y="T3"/>
                    </a:cxn>
                    <a:cxn ang="0">
                      <a:pos x="T4" y="T5"/>
                    </a:cxn>
                  </a:cxnLst>
                  <a:rect l="0" t="0" r="r" b="b"/>
                  <a:pathLst>
                    <a:path w="66" h="155">
                      <a:moveTo>
                        <a:pt x="0" y="0"/>
                      </a:moveTo>
                      <a:lnTo>
                        <a:pt x="65" y="155"/>
                      </a:lnTo>
                      <a:lnTo>
                        <a:pt x="66" y="15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5" name="Freeform 201"/>
                <p:cNvSpPr>
                  <a:spLocks noChangeAspect="1" noChangeArrowheads="1"/>
                </p:cNvSpPr>
                <p:nvPr/>
              </p:nvSpPr>
              <p:spPr bwMode="auto">
                <a:xfrm>
                  <a:off x="2201" y="2840"/>
                  <a:ext cx="8" cy="18"/>
                </a:xfrm>
                <a:custGeom>
                  <a:avLst/>
                  <a:gdLst>
                    <a:gd name="T0" fmla="*/ 0 w 67"/>
                    <a:gd name="T1" fmla="*/ 0 h 157"/>
                    <a:gd name="T2" fmla="*/ 66 w 67"/>
                    <a:gd name="T3" fmla="*/ 157 h 157"/>
                    <a:gd name="T4" fmla="*/ 67 w 67"/>
                    <a:gd name="T5" fmla="*/ 157 h 157"/>
                  </a:gdLst>
                  <a:ahLst/>
                  <a:cxnLst>
                    <a:cxn ang="0">
                      <a:pos x="T0" y="T1"/>
                    </a:cxn>
                    <a:cxn ang="0">
                      <a:pos x="T2" y="T3"/>
                    </a:cxn>
                    <a:cxn ang="0">
                      <a:pos x="T4" y="T5"/>
                    </a:cxn>
                  </a:cxnLst>
                  <a:rect l="0" t="0" r="r" b="b"/>
                  <a:pathLst>
                    <a:path w="67" h="157">
                      <a:moveTo>
                        <a:pt x="0" y="0"/>
                      </a:moveTo>
                      <a:lnTo>
                        <a:pt x="66" y="157"/>
                      </a:lnTo>
                      <a:lnTo>
                        <a:pt x="67" y="15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6" name="Freeform 202"/>
                <p:cNvSpPr>
                  <a:spLocks noChangeAspect="1" noChangeArrowheads="1"/>
                </p:cNvSpPr>
                <p:nvPr/>
              </p:nvSpPr>
              <p:spPr bwMode="auto">
                <a:xfrm>
                  <a:off x="2212" y="2866"/>
                  <a:ext cx="7" cy="18"/>
                </a:xfrm>
                <a:custGeom>
                  <a:avLst/>
                  <a:gdLst>
                    <a:gd name="T0" fmla="*/ 0 w 66"/>
                    <a:gd name="T1" fmla="*/ 0 h 156"/>
                    <a:gd name="T2" fmla="*/ 65 w 66"/>
                    <a:gd name="T3" fmla="*/ 156 h 156"/>
                    <a:gd name="T4" fmla="*/ 66 w 66"/>
                    <a:gd name="T5" fmla="*/ 156 h 156"/>
                  </a:gdLst>
                  <a:ahLst/>
                  <a:cxnLst>
                    <a:cxn ang="0">
                      <a:pos x="T0" y="T1"/>
                    </a:cxn>
                    <a:cxn ang="0">
                      <a:pos x="T2" y="T3"/>
                    </a:cxn>
                    <a:cxn ang="0">
                      <a:pos x="T4" y="T5"/>
                    </a:cxn>
                  </a:cxnLst>
                  <a:rect l="0" t="0" r="r" b="b"/>
                  <a:pathLst>
                    <a:path w="66" h="156">
                      <a:moveTo>
                        <a:pt x="0" y="0"/>
                      </a:moveTo>
                      <a:lnTo>
                        <a:pt x="65" y="156"/>
                      </a:lnTo>
                      <a:lnTo>
                        <a:pt x="66" y="15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7" name="Freeform 203"/>
                <p:cNvSpPr>
                  <a:spLocks noChangeAspect="1" noChangeArrowheads="1"/>
                </p:cNvSpPr>
                <p:nvPr/>
              </p:nvSpPr>
              <p:spPr bwMode="auto">
                <a:xfrm>
                  <a:off x="2223" y="2892"/>
                  <a:ext cx="8" cy="19"/>
                </a:xfrm>
                <a:custGeom>
                  <a:avLst/>
                  <a:gdLst>
                    <a:gd name="T0" fmla="*/ 0 w 71"/>
                    <a:gd name="T1" fmla="*/ 0 h 168"/>
                    <a:gd name="T2" fmla="*/ 70 w 71"/>
                    <a:gd name="T3" fmla="*/ 168 h 168"/>
                    <a:gd name="T4" fmla="*/ 71 w 71"/>
                    <a:gd name="T5" fmla="*/ 168 h 168"/>
                  </a:gdLst>
                  <a:ahLst/>
                  <a:cxnLst>
                    <a:cxn ang="0">
                      <a:pos x="T0" y="T1"/>
                    </a:cxn>
                    <a:cxn ang="0">
                      <a:pos x="T2" y="T3"/>
                    </a:cxn>
                    <a:cxn ang="0">
                      <a:pos x="T4" y="T5"/>
                    </a:cxn>
                  </a:cxnLst>
                  <a:rect l="0" t="0" r="r" b="b"/>
                  <a:pathLst>
                    <a:path w="71" h="168">
                      <a:moveTo>
                        <a:pt x="0" y="0"/>
                      </a:moveTo>
                      <a:lnTo>
                        <a:pt x="70" y="168"/>
                      </a:lnTo>
                      <a:lnTo>
                        <a:pt x="71" y="1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8" name="Freeform 204"/>
                <p:cNvSpPr>
                  <a:spLocks noChangeAspect="1" noChangeArrowheads="1"/>
                </p:cNvSpPr>
                <p:nvPr/>
              </p:nvSpPr>
              <p:spPr bwMode="auto">
                <a:xfrm>
                  <a:off x="3049" y="2895"/>
                  <a:ext cx="7" cy="16"/>
                </a:xfrm>
                <a:custGeom>
                  <a:avLst/>
                  <a:gdLst>
                    <a:gd name="T0" fmla="*/ 0 w 64"/>
                    <a:gd name="T1" fmla="*/ 142 h 142"/>
                    <a:gd name="T2" fmla="*/ 63 w 64"/>
                    <a:gd name="T3" fmla="*/ 0 h 142"/>
                    <a:gd name="T4" fmla="*/ 64 w 64"/>
                    <a:gd name="T5" fmla="*/ 0 h 142"/>
                  </a:gdLst>
                  <a:ahLst/>
                  <a:cxnLst>
                    <a:cxn ang="0">
                      <a:pos x="T0" y="T1"/>
                    </a:cxn>
                    <a:cxn ang="0">
                      <a:pos x="T2" y="T3"/>
                    </a:cxn>
                    <a:cxn ang="0">
                      <a:pos x="T4" y="T5"/>
                    </a:cxn>
                  </a:cxnLst>
                  <a:rect l="0" t="0" r="r" b="b"/>
                  <a:pathLst>
                    <a:path w="64" h="142">
                      <a:moveTo>
                        <a:pt x="0" y="142"/>
                      </a:moveTo>
                      <a:lnTo>
                        <a:pt x="63" y="0"/>
                      </a:lnTo>
                      <a:lnTo>
                        <a:pt x="6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9" name="Freeform 205"/>
                <p:cNvSpPr>
                  <a:spLocks noChangeAspect="1" noChangeArrowheads="1"/>
                </p:cNvSpPr>
                <p:nvPr/>
              </p:nvSpPr>
              <p:spPr bwMode="auto">
                <a:xfrm>
                  <a:off x="3059" y="2870"/>
                  <a:ext cx="8" cy="17"/>
                </a:xfrm>
                <a:custGeom>
                  <a:avLst/>
                  <a:gdLst>
                    <a:gd name="T0" fmla="*/ 0 w 71"/>
                    <a:gd name="T1" fmla="*/ 154 h 154"/>
                    <a:gd name="T2" fmla="*/ 70 w 71"/>
                    <a:gd name="T3" fmla="*/ 0 h 154"/>
                    <a:gd name="T4" fmla="*/ 71 w 71"/>
                    <a:gd name="T5" fmla="*/ 0 h 154"/>
                  </a:gdLst>
                  <a:ahLst/>
                  <a:cxnLst>
                    <a:cxn ang="0">
                      <a:pos x="T0" y="T1"/>
                    </a:cxn>
                    <a:cxn ang="0">
                      <a:pos x="T2" y="T3"/>
                    </a:cxn>
                    <a:cxn ang="0">
                      <a:pos x="T4" y="T5"/>
                    </a:cxn>
                  </a:cxnLst>
                  <a:rect l="0" t="0" r="r" b="b"/>
                  <a:pathLst>
                    <a:path w="71" h="154">
                      <a:moveTo>
                        <a:pt x="0" y="154"/>
                      </a:moveTo>
                      <a:lnTo>
                        <a:pt x="70" y="0"/>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0" name="Freeform 206"/>
                <p:cNvSpPr>
                  <a:spLocks noChangeAspect="1" noChangeArrowheads="1"/>
                </p:cNvSpPr>
                <p:nvPr/>
              </p:nvSpPr>
              <p:spPr bwMode="auto">
                <a:xfrm>
                  <a:off x="3071" y="2844"/>
                  <a:ext cx="8" cy="17"/>
                </a:xfrm>
                <a:custGeom>
                  <a:avLst/>
                  <a:gdLst>
                    <a:gd name="T0" fmla="*/ 0 w 71"/>
                    <a:gd name="T1" fmla="*/ 155 h 155"/>
                    <a:gd name="T2" fmla="*/ 70 w 71"/>
                    <a:gd name="T3" fmla="*/ 0 h 155"/>
                    <a:gd name="T4" fmla="*/ 71 w 71"/>
                    <a:gd name="T5" fmla="*/ 0 h 155"/>
                  </a:gdLst>
                  <a:ahLst/>
                  <a:cxnLst>
                    <a:cxn ang="0">
                      <a:pos x="T0" y="T1"/>
                    </a:cxn>
                    <a:cxn ang="0">
                      <a:pos x="T2" y="T3"/>
                    </a:cxn>
                    <a:cxn ang="0">
                      <a:pos x="T4" y="T5"/>
                    </a:cxn>
                  </a:cxnLst>
                  <a:rect l="0" t="0" r="r" b="b"/>
                  <a:pathLst>
                    <a:path w="71" h="155">
                      <a:moveTo>
                        <a:pt x="0" y="155"/>
                      </a:moveTo>
                      <a:lnTo>
                        <a:pt x="70" y="0"/>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1" name="Freeform 207"/>
                <p:cNvSpPr>
                  <a:spLocks noChangeAspect="1" noChangeArrowheads="1"/>
                </p:cNvSpPr>
                <p:nvPr/>
              </p:nvSpPr>
              <p:spPr bwMode="auto">
                <a:xfrm>
                  <a:off x="3082" y="2818"/>
                  <a:ext cx="7" cy="17"/>
                </a:xfrm>
                <a:custGeom>
                  <a:avLst/>
                  <a:gdLst>
                    <a:gd name="T0" fmla="*/ 0 w 65"/>
                    <a:gd name="T1" fmla="*/ 156 h 156"/>
                    <a:gd name="T2" fmla="*/ 58 w 65"/>
                    <a:gd name="T3" fmla="*/ 25 h 156"/>
                    <a:gd name="T4" fmla="*/ 64 w 65"/>
                    <a:gd name="T5" fmla="*/ 0 h 156"/>
                    <a:gd name="T6" fmla="*/ 65 w 65"/>
                    <a:gd name="T7" fmla="*/ 0 h 156"/>
                  </a:gdLst>
                  <a:ahLst/>
                  <a:cxnLst>
                    <a:cxn ang="0">
                      <a:pos x="T0" y="T1"/>
                    </a:cxn>
                    <a:cxn ang="0">
                      <a:pos x="T2" y="T3"/>
                    </a:cxn>
                    <a:cxn ang="0">
                      <a:pos x="T4" y="T5"/>
                    </a:cxn>
                    <a:cxn ang="0">
                      <a:pos x="T6" y="T7"/>
                    </a:cxn>
                  </a:cxnLst>
                  <a:rect l="0" t="0" r="r" b="b"/>
                  <a:pathLst>
                    <a:path w="65" h="156">
                      <a:moveTo>
                        <a:pt x="0" y="156"/>
                      </a:moveTo>
                      <a:lnTo>
                        <a:pt x="58" y="25"/>
                      </a:lnTo>
                      <a:lnTo>
                        <a:pt x="64" y="0"/>
                      </a:lnTo>
                      <a:lnTo>
                        <a:pt x="6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2" name="Freeform 208"/>
                <p:cNvSpPr>
                  <a:spLocks noChangeAspect="1" noChangeArrowheads="1"/>
                </p:cNvSpPr>
                <p:nvPr/>
              </p:nvSpPr>
              <p:spPr bwMode="auto">
                <a:xfrm>
                  <a:off x="3091" y="2790"/>
                  <a:ext cx="4" cy="19"/>
                </a:xfrm>
                <a:custGeom>
                  <a:avLst/>
                  <a:gdLst>
                    <a:gd name="T0" fmla="*/ 0 w 35"/>
                    <a:gd name="T1" fmla="*/ 166 h 166"/>
                    <a:gd name="T2" fmla="*/ 34 w 35"/>
                    <a:gd name="T3" fmla="*/ 0 h 166"/>
                    <a:gd name="T4" fmla="*/ 35 w 35"/>
                    <a:gd name="T5" fmla="*/ 0 h 166"/>
                  </a:gdLst>
                  <a:ahLst/>
                  <a:cxnLst>
                    <a:cxn ang="0">
                      <a:pos x="T0" y="T1"/>
                    </a:cxn>
                    <a:cxn ang="0">
                      <a:pos x="T2" y="T3"/>
                    </a:cxn>
                    <a:cxn ang="0">
                      <a:pos x="T4" y="T5"/>
                    </a:cxn>
                  </a:cxnLst>
                  <a:rect l="0" t="0" r="r" b="b"/>
                  <a:pathLst>
                    <a:path w="35" h="166">
                      <a:moveTo>
                        <a:pt x="0" y="166"/>
                      </a:moveTo>
                      <a:lnTo>
                        <a:pt x="34" y="0"/>
                      </a:lnTo>
                      <a:lnTo>
                        <a:pt x="3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3" name="Freeform 209"/>
                <p:cNvSpPr>
                  <a:spLocks noChangeAspect="1" noChangeArrowheads="1"/>
                </p:cNvSpPr>
                <p:nvPr/>
              </p:nvSpPr>
              <p:spPr bwMode="auto">
                <a:xfrm>
                  <a:off x="3097" y="2763"/>
                  <a:ext cx="4" cy="18"/>
                </a:xfrm>
                <a:custGeom>
                  <a:avLst/>
                  <a:gdLst>
                    <a:gd name="T0" fmla="*/ 0 w 35"/>
                    <a:gd name="T1" fmla="*/ 165 h 165"/>
                    <a:gd name="T2" fmla="*/ 34 w 35"/>
                    <a:gd name="T3" fmla="*/ 0 h 165"/>
                    <a:gd name="T4" fmla="*/ 35 w 35"/>
                    <a:gd name="T5" fmla="*/ 0 h 165"/>
                  </a:gdLst>
                  <a:ahLst/>
                  <a:cxnLst>
                    <a:cxn ang="0">
                      <a:pos x="T0" y="T1"/>
                    </a:cxn>
                    <a:cxn ang="0">
                      <a:pos x="T2" y="T3"/>
                    </a:cxn>
                    <a:cxn ang="0">
                      <a:pos x="T4" y="T5"/>
                    </a:cxn>
                  </a:cxnLst>
                  <a:rect l="0" t="0" r="r" b="b"/>
                  <a:pathLst>
                    <a:path w="35" h="165">
                      <a:moveTo>
                        <a:pt x="0" y="165"/>
                      </a:moveTo>
                      <a:lnTo>
                        <a:pt x="34" y="0"/>
                      </a:lnTo>
                      <a:lnTo>
                        <a:pt x="3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4" name="Freeform 210"/>
                <p:cNvSpPr>
                  <a:spLocks noChangeAspect="1" noChangeArrowheads="1"/>
                </p:cNvSpPr>
                <p:nvPr/>
              </p:nvSpPr>
              <p:spPr bwMode="auto">
                <a:xfrm>
                  <a:off x="3103" y="2735"/>
                  <a:ext cx="4" cy="19"/>
                </a:xfrm>
                <a:custGeom>
                  <a:avLst/>
                  <a:gdLst>
                    <a:gd name="T0" fmla="*/ 0 w 36"/>
                    <a:gd name="T1" fmla="*/ 165 h 165"/>
                    <a:gd name="T2" fmla="*/ 35 w 36"/>
                    <a:gd name="T3" fmla="*/ 0 h 165"/>
                    <a:gd name="T4" fmla="*/ 36 w 36"/>
                    <a:gd name="T5" fmla="*/ 0 h 165"/>
                  </a:gdLst>
                  <a:ahLst/>
                  <a:cxnLst>
                    <a:cxn ang="0">
                      <a:pos x="T0" y="T1"/>
                    </a:cxn>
                    <a:cxn ang="0">
                      <a:pos x="T2" y="T3"/>
                    </a:cxn>
                    <a:cxn ang="0">
                      <a:pos x="T4" y="T5"/>
                    </a:cxn>
                  </a:cxnLst>
                  <a:rect l="0" t="0" r="r" b="b"/>
                  <a:pathLst>
                    <a:path w="36" h="165">
                      <a:moveTo>
                        <a:pt x="0" y="165"/>
                      </a:moveTo>
                      <a:lnTo>
                        <a:pt x="35" y="0"/>
                      </a:lnTo>
                      <a:lnTo>
                        <a:pt x="3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5" name="Freeform 211"/>
                <p:cNvSpPr>
                  <a:spLocks noChangeAspect="1" noChangeArrowheads="1"/>
                </p:cNvSpPr>
                <p:nvPr/>
              </p:nvSpPr>
              <p:spPr bwMode="auto">
                <a:xfrm>
                  <a:off x="3109" y="2707"/>
                  <a:ext cx="1" cy="19"/>
                </a:xfrm>
                <a:custGeom>
                  <a:avLst/>
                  <a:gdLst>
                    <a:gd name="T0" fmla="*/ 0 w 5"/>
                    <a:gd name="T1" fmla="*/ 168 h 168"/>
                    <a:gd name="T2" fmla="*/ 4 w 5"/>
                    <a:gd name="T3" fmla="*/ 148 h 168"/>
                    <a:gd name="T4" fmla="*/ 4 w 5"/>
                    <a:gd name="T5" fmla="*/ 0 h 168"/>
                    <a:gd name="T6" fmla="*/ 5 w 5"/>
                    <a:gd name="T7" fmla="*/ 0 h 168"/>
                  </a:gdLst>
                  <a:ahLst/>
                  <a:cxnLst>
                    <a:cxn ang="0">
                      <a:pos x="T0" y="T1"/>
                    </a:cxn>
                    <a:cxn ang="0">
                      <a:pos x="T2" y="T3"/>
                    </a:cxn>
                    <a:cxn ang="0">
                      <a:pos x="T4" y="T5"/>
                    </a:cxn>
                    <a:cxn ang="0">
                      <a:pos x="T6" y="T7"/>
                    </a:cxn>
                  </a:cxnLst>
                  <a:rect l="0" t="0" r="r" b="b"/>
                  <a:pathLst>
                    <a:path w="5" h="168">
                      <a:moveTo>
                        <a:pt x="0" y="168"/>
                      </a:moveTo>
                      <a:lnTo>
                        <a:pt x="4" y="148"/>
                      </a:lnTo>
                      <a:lnTo>
                        <a:pt x="4" y="0"/>
                      </a:lnTo>
                      <a:lnTo>
                        <a:pt x="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6" name="Freeform 212"/>
                <p:cNvSpPr>
                  <a:spLocks noChangeAspect="1" noChangeArrowheads="1"/>
                </p:cNvSpPr>
                <p:nvPr/>
              </p:nvSpPr>
              <p:spPr bwMode="auto">
                <a:xfrm>
                  <a:off x="3109" y="2679"/>
                  <a:ext cx="1" cy="19"/>
                </a:xfrm>
                <a:custGeom>
                  <a:avLst/>
                  <a:gdLst>
                    <a:gd name="T0" fmla="*/ 0 w 1"/>
                    <a:gd name="T1" fmla="*/ 169 h 169"/>
                    <a:gd name="T2" fmla="*/ 0 w 1"/>
                    <a:gd name="T3" fmla="*/ 0 h 169"/>
                    <a:gd name="T4" fmla="*/ 1 w 1"/>
                    <a:gd name="T5" fmla="*/ 0 h 169"/>
                  </a:gdLst>
                  <a:ahLst/>
                  <a:cxnLst>
                    <a:cxn ang="0">
                      <a:pos x="T0" y="T1"/>
                    </a:cxn>
                    <a:cxn ang="0">
                      <a:pos x="T2" y="T3"/>
                    </a:cxn>
                    <a:cxn ang="0">
                      <a:pos x="T4" y="T5"/>
                    </a:cxn>
                  </a:cxnLst>
                  <a:rect l="0" t="0" r="r" b="b"/>
                  <a:pathLst>
                    <a:path w="1" h="169">
                      <a:moveTo>
                        <a:pt x="0" y="169"/>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7" name="Freeform 213"/>
                <p:cNvSpPr>
                  <a:spLocks noChangeAspect="1" noChangeArrowheads="1"/>
                </p:cNvSpPr>
                <p:nvPr/>
              </p:nvSpPr>
              <p:spPr bwMode="auto">
                <a:xfrm>
                  <a:off x="3109" y="2651"/>
                  <a:ext cx="1" cy="19"/>
                </a:xfrm>
                <a:custGeom>
                  <a:avLst/>
                  <a:gdLst>
                    <a:gd name="T0" fmla="*/ 0 w 1"/>
                    <a:gd name="T1" fmla="*/ 169 h 169"/>
                    <a:gd name="T2" fmla="*/ 0 w 1"/>
                    <a:gd name="T3" fmla="*/ 0 h 169"/>
                    <a:gd name="T4" fmla="*/ 1 w 1"/>
                    <a:gd name="T5" fmla="*/ 0 h 169"/>
                  </a:gdLst>
                  <a:ahLst/>
                  <a:cxnLst>
                    <a:cxn ang="0">
                      <a:pos x="T0" y="T1"/>
                    </a:cxn>
                    <a:cxn ang="0">
                      <a:pos x="T2" y="T3"/>
                    </a:cxn>
                    <a:cxn ang="0">
                      <a:pos x="T4" y="T5"/>
                    </a:cxn>
                  </a:cxnLst>
                  <a:rect l="0" t="0" r="r" b="b"/>
                  <a:pathLst>
                    <a:path w="1" h="169">
                      <a:moveTo>
                        <a:pt x="0" y="169"/>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8" name="Freeform 214"/>
                <p:cNvSpPr>
                  <a:spLocks noChangeAspect="1" noChangeArrowheads="1"/>
                </p:cNvSpPr>
                <p:nvPr/>
              </p:nvSpPr>
              <p:spPr bwMode="auto">
                <a:xfrm>
                  <a:off x="3109" y="2623"/>
                  <a:ext cx="1" cy="19"/>
                </a:xfrm>
                <a:custGeom>
                  <a:avLst/>
                  <a:gdLst>
                    <a:gd name="T0" fmla="*/ 4 w 4"/>
                    <a:gd name="T1" fmla="*/ 168 h 168"/>
                    <a:gd name="T2" fmla="*/ 4 w 4"/>
                    <a:gd name="T3" fmla="*/ 19 h 168"/>
                    <a:gd name="T4" fmla="*/ 0 w 4"/>
                    <a:gd name="T5" fmla="*/ 0 h 168"/>
                    <a:gd name="T6" fmla="*/ 1 w 4"/>
                    <a:gd name="T7" fmla="*/ 0 h 168"/>
                  </a:gdLst>
                  <a:ahLst/>
                  <a:cxnLst>
                    <a:cxn ang="0">
                      <a:pos x="T0" y="T1"/>
                    </a:cxn>
                    <a:cxn ang="0">
                      <a:pos x="T2" y="T3"/>
                    </a:cxn>
                    <a:cxn ang="0">
                      <a:pos x="T4" y="T5"/>
                    </a:cxn>
                    <a:cxn ang="0">
                      <a:pos x="T6" y="T7"/>
                    </a:cxn>
                  </a:cxnLst>
                  <a:rect l="0" t="0" r="r" b="b"/>
                  <a:pathLst>
                    <a:path w="4" h="168">
                      <a:moveTo>
                        <a:pt x="4" y="168"/>
                      </a:moveTo>
                      <a:lnTo>
                        <a:pt x="4" y="19"/>
                      </a:ln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9" name="Freeform 215"/>
                <p:cNvSpPr>
                  <a:spLocks noChangeAspect="1" noChangeArrowheads="1"/>
                </p:cNvSpPr>
                <p:nvPr/>
              </p:nvSpPr>
              <p:spPr bwMode="auto">
                <a:xfrm>
                  <a:off x="3103" y="2595"/>
                  <a:ext cx="4" cy="19"/>
                </a:xfrm>
                <a:custGeom>
                  <a:avLst/>
                  <a:gdLst>
                    <a:gd name="T0" fmla="*/ 35 w 35"/>
                    <a:gd name="T1" fmla="*/ 165 h 165"/>
                    <a:gd name="T2" fmla="*/ 0 w 35"/>
                    <a:gd name="T3" fmla="*/ 0 h 165"/>
                    <a:gd name="T4" fmla="*/ 1 w 35"/>
                    <a:gd name="T5" fmla="*/ 0 h 165"/>
                  </a:gdLst>
                  <a:ahLst/>
                  <a:cxnLst>
                    <a:cxn ang="0">
                      <a:pos x="T0" y="T1"/>
                    </a:cxn>
                    <a:cxn ang="0">
                      <a:pos x="T2" y="T3"/>
                    </a:cxn>
                    <a:cxn ang="0">
                      <a:pos x="T4" y="T5"/>
                    </a:cxn>
                  </a:cxnLst>
                  <a:rect l="0" t="0" r="r" b="b"/>
                  <a:pathLst>
                    <a:path w="35" h="165">
                      <a:moveTo>
                        <a:pt x="35" y="165"/>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0" name="Freeform 216"/>
                <p:cNvSpPr>
                  <a:spLocks noChangeAspect="1" noChangeArrowheads="1"/>
                </p:cNvSpPr>
                <p:nvPr/>
              </p:nvSpPr>
              <p:spPr bwMode="auto">
                <a:xfrm>
                  <a:off x="3097" y="2568"/>
                  <a:ext cx="4" cy="18"/>
                </a:xfrm>
                <a:custGeom>
                  <a:avLst/>
                  <a:gdLst>
                    <a:gd name="T0" fmla="*/ 34 w 34"/>
                    <a:gd name="T1" fmla="*/ 166 h 166"/>
                    <a:gd name="T2" fmla="*/ 0 w 34"/>
                    <a:gd name="T3" fmla="*/ 0 h 166"/>
                    <a:gd name="T4" fmla="*/ 1 w 34"/>
                    <a:gd name="T5" fmla="*/ 0 h 166"/>
                  </a:gdLst>
                  <a:ahLst/>
                  <a:cxnLst>
                    <a:cxn ang="0">
                      <a:pos x="T0" y="T1"/>
                    </a:cxn>
                    <a:cxn ang="0">
                      <a:pos x="T2" y="T3"/>
                    </a:cxn>
                    <a:cxn ang="0">
                      <a:pos x="T4" y="T5"/>
                    </a:cxn>
                  </a:cxnLst>
                  <a:rect l="0" t="0" r="r" b="b"/>
                  <a:pathLst>
                    <a:path w="34" h="166">
                      <a:moveTo>
                        <a:pt x="34" y="166"/>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1" name="Freeform 217"/>
                <p:cNvSpPr>
                  <a:spLocks noChangeAspect="1" noChangeArrowheads="1"/>
                </p:cNvSpPr>
                <p:nvPr/>
              </p:nvSpPr>
              <p:spPr bwMode="auto">
                <a:xfrm>
                  <a:off x="3091" y="2540"/>
                  <a:ext cx="4" cy="19"/>
                </a:xfrm>
                <a:custGeom>
                  <a:avLst/>
                  <a:gdLst>
                    <a:gd name="T0" fmla="*/ 34 w 34"/>
                    <a:gd name="T1" fmla="*/ 166 h 166"/>
                    <a:gd name="T2" fmla="*/ 0 w 34"/>
                    <a:gd name="T3" fmla="*/ 0 h 166"/>
                    <a:gd name="T4" fmla="*/ 1 w 34"/>
                    <a:gd name="T5" fmla="*/ 0 h 166"/>
                  </a:gdLst>
                  <a:ahLst/>
                  <a:cxnLst>
                    <a:cxn ang="0">
                      <a:pos x="T0" y="T1"/>
                    </a:cxn>
                    <a:cxn ang="0">
                      <a:pos x="T2" y="T3"/>
                    </a:cxn>
                    <a:cxn ang="0">
                      <a:pos x="T4" y="T5"/>
                    </a:cxn>
                  </a:cxnLst>
                  <a:rect l="0" t="0" r="r" b="b"/>
                  <a:pathLst>
                    <a:path w="34" h="166">
                      <a:moveTo>
                        <a:pt x="34" y="166"/>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2" name="Freeform 218"/>
                <p:cNvSpPr>
                  <a:spLocks noChangeAspect="1" noChangeArrowheads="1"/>
                </p:cNvSpPr>
                <p:nvPr/>
              </p:nvSpPr>
              <p:spPr bwMode="auto">
                <a:xfrm>
                  <a:off x="3082" y="2514"/>
                  <a:ext cx="7" cy="17"/>
                </a:xfrm>
                <a:custGeom>
                  <a:avLst/>
                  <a:gdLst>
                    <a:gd name="T0" fmla="*/ 64 w 64"/>
                    <a:gd name="T1" fmla="*/ 156 h 156"/>
                    <a:gd name="T2" fmla="*/ 58 w 64"/>
                    <a:gd name="T3" fmla="*/ 132 h 156"/>
                    <a:gd name="T4" fmla="*/ 0 w 64"/>
                    <a:gd name="T5" fmla="*/ 0 h 156"/>
                    <a:gd name="T6" fmla="*/ 1 w 64"/>
                    <a:gd name="T7" fmla="*/ 0 h 156"/>
                  </a:gdLst>
                  <a:ahLst/>
                  <a:cxnLst>
                    <a:cxn ang="0">
                      <a:pos x="T0" y="T1"/>
                    </a:cxn>
                    <a:cxn ang="0">
                      <a:pos x="T2" y="T3"/>
                    </a:cxn>
                    <a:cxn ang="0">
                      <a:pos x="T4" y="T5"/>
                    </a:cxn>
                    <a:cxn ang="0">
                      <a:pos x="T6" y="T7"/>
                    </a:cxn>
                  </a:cxnLst>
                  <a:rect l="0" t="0" r="r" b="b"/>
                  <a:pathLst>
                    <a:path w="64" h="156">
                      <a:moveTo>
                        <a:pt x="64" y="156"/>
                      </a:moveTo>
                      <a:lnTo>
                        <a:pt x="58" y="132"/>
                      </a:ln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3" name="Freeform 219"/>
                <p:cNvSpPr>
                  <a:spLocks noChangeAspect="1" noChangeArrowheads="1"/>
                </p:cNvSpPr>
                <p:nvPr/>
              </p:nvSpPr>
              <p:spPr bwMode="auto">
                <a:xfrm>
                  <a:off x="3071" y="2488"/>
                  <a:ext cx="8" cy="17"/>
                </a:xfrm>
                <a:custGeom>
                  <a:avLst/>
                  <a:gdLst>
                    <a:gd name="T0" fmla="*/ 70 w 70"/>
                    <a:gd name="T1" fmla="*/ 155 h 155"/>
                    <a:gd name="T2" fmla="*/ 0 w 70"/>
                    <a:gd name="T3" fmla="*/ 0 h 155"/>
                    <a:gd name="T4" fmla="*/ 1 w 70"/>
                    <a:gd name="T5" fmla="*/ 0 h 155"/>
                  </a:gdLst>
                  <a:ahLst/>
                  <a:cxnLst>
                    <a:cxn ang="0">
                      <a:pos x="T0" y="T1"/>
                    </a:cxn>
                    <a:cxn ang="0">
                      <a:pos x="T2" y="T3"/>
                    </a:cxn>
                    <a:cxn ang="0">
                      <a:pos x="T4" y="T5"/>
                    </a:cxn>
                  </a:cxnLst>
                  <a:rect l="0" t="0" r="r" b="b"/>
                  <a:pathLst>
                    <a:path w="70" h="155">
                      <a:moveTo>
                        <a:pt x="70" y="155"/>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4" name="Freeform 220"/>
                <p:cNvSpPr>
                  <a:spLocks noChangeAspect="1" noChangeArrowheads="1"/>
                </p:cNvSpPr>
                <p:nvPr/>
              </p:nvSpPr>
              <p:spPr bwMode="auto">
                <a:xfrm>
                  <a:off x="3059" y="2462"/>
                  <a:ext cx="8" cy="18"/>
                </a:xfrm>
                <a:custGeom>
                  <a:avLst/>
                  <a:gdLst>
                    <a:gd name="T0" fmla="*/ 70 w 70"/>
                    <a:gd name="T1" fmla="*/ 154 h 154"/>
                    <a:gd name="T2" fmla="*/ 0 w 70"/>
                    <a:gd name="T3" fmla="*/ 0 h 154"/>
                    <a:gd name="T4" fmla="*/ 1 w 70"/>
                    <a:gd name="T5" fmla="*/ 0 h 154"/>
                  </a:gdLst>
                  <a:ahLst/>
                  <a:cxnLst>
                    <a:cxn ang="0">
                      <a:pos x="T0" y="T1"/>
                    </a:cxn>
                    <a:cxn ang="0">
                      <a:pos x="T2" y="T3"/>
                    </a:cxn>
                    <a:cxn ang="0">
                      <a:pos x="T4" y="T5"/>
                    </a:cxn>
                  </a:cxnLst>
                  <a:rect l="0" t="0" r="r" b="b"/>
                  <a:pathLst>
                    <a:path w="70" h="154">
                      <a:moveTo>
                        <a:pt x="70" y="154"/>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5" name="Freeform 221"/>
                <p:cNvSpPr>
                  <a:spLocks noChangeAspect="1" noChangeArrowheads="1"/>
                </p:cNvSpPr>
                <p:nvPr/>
              </p:nvSpPr>
              <p:spPr bwMode="auto">
                <a:xfrm>
                  <a:off x="3049" y="2438"/>
                  <a:ext cx="7" cy="16"/>
                </a:xfrm>
                <a:custGeom>
                  <a:avLst/>
                  <a:gdLst>
                    <a:gd name="T0" fmla="*/ 63 w 63"/>
                    <a:gd name="T1" fmla="*/ 141 h 141"/>
                    <a:gd name="T2" fmla="*/ 0 w 63"/>
                    <a:gd name="T3" fmla="*/ 0 h 141"/>
                    <a:gd name="T4" fmla="*/ 1 w 63"/>
                    <a:gd name="T5" fmla="*/ 0 h 141"/>
                  </a:gdLst>
                  <a:ahLst/>
                  <a:cxnLst>
                    <a:cxn ang="0">
                      <a:pos x="T0" y="T1"/>
                    </a:cxn>
                    <a:cxn ang="0">
                      <a:pos x="T2" y="T3"/>
                    </a:cxn>
                    <a:cxn ang="0">
                      <a:pos x="T4" y="T5"/>
                    </a:cxn>
                  </a:cxnLst>
                  <a:rect l="0" t="0" r="r" b="b"/>
                  <a:pathLst>
                    <a:path w="63" h="141">
                      <a:moveTo>
                        <a:pt x="63" y="141"/>
                      </a:moveTo>
                      <a:lnTo>
                        <a:pt x="0" y="0"/>
                      </a:lnTo>
                      <a:lnTo>
                        <a:pt x="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6" name="Freeform 222"/>
                <p:cNvSpPr>
                  <a:spLocks noChangeAspect="1" noChangeArrowheads="1"/>
                </p:cNvSpPr>
                <p:nvPr/>
              </p:nvSpPr>
              <p:spPr bwMode="auto">
                <a:xfrm>
                  <a:off x="2223" y="2438"/>
                  <a:ext cx="8" cy="19"/>
                </a:xfrm>
                <a:custGeom>
                  <a:avLst/>
                  <a:gdLst>
                    <a:gd name="T0" fmla="*/ 70 w 70"/>
                    <a:gd name="T1" fmla="*/ 0 h 168"/>
                    <a:gd name="T2" fmla="*/ 0 w 70"/>
                    <a:gd name="T3" fmla="*/ 168 h 168"/>
                    <a:gd name="T4" fmla="*/ 1 w 70"/>
                    <a:gd name="T5" fmla="*/ 168 h 168"/>
                  </a:gdLst>
                  <a:ahLst/>
                  <a:cxnLst>
                    <a:cxn ang="0">
                      <a:pos x="T0" y="T1"/>
                    </a:cxn>
                    <a:cxn ang="0">
                      <a:pos x="T2" y="T3"/>
                    </a:cxn>
                    <a:cxn ang="0">
                      <a:pos x="T4" y="T5"/>
                    </a:cxn>
                  </a:cxnLst>
                  <a:rect l="0" t="0" r="r" b="b"/>
                  <a:pathLst>
                    <a:path w="70" h="168">
                      <a:moveTo>
                        <a:pt x="70" y="0"/>
                      </a:moveTo>
                      <a:lnTo>
                        <a:pt x="0" y="168"/>
                      </a:lnTo>
                      <a:lnTo>
                        <a:pt x="1" y="1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7" name="Freeform 223"/>
                <p:cNvSpPr>
                  <a:spLocks noChangeAspect="1" noChangeArrowheads="1"/>
                </p:cNvSpPr>
                <p:nvPr/>
              </p:nvSpPr>
              <p:spPr bwMode="auto">
                <a:xfrm>
                  <a:off x="2212" y="2465"/>
                  <a:ext cx="7" cy="18"/>
                </a:xfrm>
                <a:custGeom>
                  <a:avLst/>
                  <a:gdLst>
                    <a:gd name="T0" fmla="*/ 65 w 65"/>
                    <a:gd name="T1" fmla="*/ 0 h 156"/>
                    <a:gd name="T2" fmla="*/ 0 w 65"/>
                    <a:gd name="T3" fmla="*/ 156 h 156"/>
                    <a:gd name="T4" fmla="*/ 1 w 65"/>
                    <a:gd name="T5" fmla="*/ 156 h 156"/>
                  </a:gdLst>
                  <a:ahLst/>
                  <a:cxnLst>
                    <a:cxn ang="0">
                      <a:pos x="T0" y="T1"/>
                    </a:cxn>
                    <a:cxn ang="0">
                      <a:pos x="T2" y="T3"/>
                    </a:cxn>
                    <a:cxn ang="0">
                      <a:pos x="T4" y="T5"/>
                    </a:cxn>
                  </a:cxnLst>
                  <a:rect l="0" t="0" r="r" b="b"/>
                  <a:pathLst>
                    <a:path w="65" h="156">
                      <a:moveTo>
                        <a:pt x="65" y="0"/>
                      </a:moveTo>
                      <a:lnTo>
                        <a:pt x="0" y="156"/>
                      </a:lnTo>
                      <a:lnTo>
                        <a:pt x="1" y="15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8" name="Freeform 224"/>
                <p:cNvSpPr>
                  <a:spLocks noChangeAspect="1" noChangeArrowheads="1"/>
                </p:cNvSpPr>
                <p:nvPr/>
              </p:nvSpPr>
              <p:spPr bwMode="auto">
                <a:xfrm>
                  <a:off x="2201" y="2491"/>
                  <a:ext cx="8" cy="18"/>
                </a:xfrm>
                <a:custGeom>
                  <a:avLst/>
                  <a:gdLst>
                    <a:gd name="T0" fmla="*/ 66 w 66"/>
                    <a:gd name="T1" fmla="*/ 0 h 157"/>
                    <a:gd name="T2" fmla="*/ 0 w 66"/>
                    <a:gd name="T3" fmla="*/ 157 h 157"/>
                    <a:gd name="T4" fmla="*/ 1 w 66"/>
                    <a:gd name="T5" fmla="*/ 157 h 157"/>
                  </a:gdLst>
                  <a:ahLst/>
                  <a:cxnLst>
                    <a:cxn ang="0">
                      <a:pos x="T0" y="T1"/>
                    </a:cxn>
                    <a:cxn ang="0">
                      <a:pos x="T2" y="T3"/>
                    </a:cxn>
                    <a:cxn ang="0">
                      <a:pos x="T4" y="T5"/>
                    </a:cxn>
                  </a:cxnLst>
                  <a:rect l="0" t="0" r="r" b="b"/>
                  <a:pathLst>
                    <a:path w="66" h="157">
                      <a:moveTo>
                        <a:pt x="66" y="0"/>
                      </a:moveTo>
                      <a:lnTo>
                        <a:pt x="0" y="157"/>
                      </a:lnTo>
                      <a:lnTo>
                        <a:pt x="1" y="15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9" name="Freeform 225"/>
                <p:cNvSpPr>
                  <a:spLocks noChangeAspect="1" noChangeArrowheads="1"/>
                </p:cNvSpPr>
                <p:nvPr/>
              </p:nvSpPr>
              <p:spPr bwMode="auto">
                <a:xfrm>
                  <a:off x="2191" y="2517"/>
                  <a:ext cx="7" cy="18"/>
                </a:xfrm>
                <a:custGeom>
                  <a:avLst/>
                  <a:gdLst>
                    <a:gd name="T0" fmla="*/ 65 w 65"/>
                    <a:gd name="T1" fmla="*/ 0 h 156"/>
                    <a:gd name="T2" fmla="*/ 0 w 65"/>
                    <a:gd name="T3" fmla="*/ 156 h 156"/>
                    <a:gd name="T4" fmla="*/ 1 w 65"/>
                    <a:gd name="T5" fmla="*/ 156 h 156"/>
                  </a:gdLst>
                  <a:ahLst/>
                  <a:cxnLst>
                    <a:cxn ang="0">
                      <a:pos x="T0" y="T1"/>
                    </a:cxn>
                    <a:cxn ang="0">
                      <a:pos x="T2" y="T3"/>
                    </a:cxn>
                    <a:cxn ang="0">
                      <a:pos x="T4" y="T5"/>
                    </a:cxn>
                  </a:cxnLst>
                  <a:rect l="0" t="0" r="r" b="b"/>
                  <a:pathLst>
                    <a:path w="65" h="156">
                      <a:moveTo>
                        <a:pt x="65" y="0"/>
                      </a:moveTo>
                      <a:lnTo>
                        <a:pt x="0" y="156"/>
                      </a:lnTo>
                      <a:lnTo>
                        <a:pt x="1" y="15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0" name="Freeform 226"/>
                <p:cNvSpPr>
                  <a:spLocks noChangeAspect="1" noChangeArrowheads="1"/>
                </p:cNvSpPr>
                <p:nvPr/>
              </p:nvSpPr>
              <p:spPr bwMode="auto">
                <a:xfrm>
                  <a:off x="2182" y="2543"/>
                  <a:ext cx="5" cy="18"/>
                </a:xfrm>
                <a:custGeom>
                  <a:avLst/>
                  <a:gdLst>
                    <a:gd name="T0" fmla="*/ 43 w 43"/>
                    <a:gd name="T1" fmla="*/ 0 h 162"/>
                    <a:gd name="T2" fmla="*/ 11 w 43"/>
                    <a:gd name="T3" fmla="*/ 78 h 162"/>
                    <a:gd name="T4" fmla="*/ 0 w 43"/>
                    <a:gd name="T5" fmla="*/ 162 h 162"/>
                    <a:gd name="T6" fmla="*/ 1 w 43"/>
                    <a:gd name="T7" fmla="*/ 162 h 162"/>
                  </a:gdLst>
                  <a:ahLst/>
                  <a:cxnLst>
                    <a:cxn ang="0">
                      <a:pos x="T0" y="T1"/>
                    </a:cxn>
                    <a:cxn ang="0">
                      <a:pos x="T2" y="T3"/>
                    </a:cxn>
                    <a:cxn ang="0">
                      <a:pos x="T4" y="T5"/>
                    </a:cxn>
                    <a:cxn ang="0">
                      <a:pos x="T6" y="T7"/>
                    </a:cxn>
                  </a:cxnLst>
                  <a:rect l="0" t="0" r="r" b="b"/>
                  <a:pathLst>
                    <a:path w="43" h="162">
                      <a:moveTo>
                        <a:pt x="43" y="0"/>
                      </a:moveTo>
                      <a:lnTo>
                        <a:pt x="11" y="78"/>
                      </a:lnTo>
                      <a:lnTo>
                        <a:pt x="0" y="162"/>
                      </a:lnTo>
                      <a:lnTo>
                        <a:pt x="1" y="1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1" name="Freeform 227"/>
                <p:cNvSpPr>
                  <a:spLocks noChangeAspect="1" noChangeArrowheads="1"/>
                </p:cNvSpPr>
                <p:nvPr/>
              </p:nvSpPr>
              <p:spPr bwMode="auto">
                <a:xfrm>
                  <a:off x="2179" y="2571"/>
                  <a:ext cx="2" cy="18"/>
                </a:xfrm>
                <a:custGeom>
                  <a:avLst/>
                  <a:gdLst>
                    <a:gd name="T0" fmla="*/ 21 w 21"/>
                    <a:gd name="T1" fmla="*/ 0 h 167"/>
                    <a:gd name="T2" fmla="*/ 0 w 21"/>
                    <a:gd name="T3" fmla="*/ 167 h 167"/>
                    <a:gd name="T4" fmla="*/ 1 w 21"/>
                    <a:gd name="T5" fmla="*/ 167 h 167"/>
                  </a:gdLst>
                  <a:ahLst/>
                  <a:cxnLst>
                    <a:cxn ang="0">
                      <a:pos x="T0" y="T1"/>
                    </a:cxn>
                    <a:cxn ang="0">
                      <a:pos x="T2" y="T3"/>
                    </a:cxn>
                    <a:cxn ang="0">
                      <a:pos x="T4" y="T5"/>
                    </a:cxn>
                  </a:cxnLst>
                  <a:rect l="0" t="0" r="r" b="b"/>
                  <a:pathLst>
                    <a:path w="21" h="167">
                      <a:moveTo>
                        <a:pt x="21" y="0"/>
                      </a:moveTo>
                      <a:lnTo>
                        <a:pt x="0" y="167"/>
                      </a:lnTo>
                      <a:lnTo>
                        <a:pt x="1" y="16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2" name="Freeform 228"/>
                <p:cNvSpPr>
                  <a:spLocks noChangeAspect="1" noChangeArrowheads="1"/>
                </p:cNvSpPr>
                <p:nvPr/>
              </p:nvSpPr>
              <p:spPr bwMode="auto">
                <a:xfrm>
                  <a:off x="2175" y="2599"/>
                  <a:ext cx="2" cy="18"/>
                </a:xfrm>
                <a:custGeom>
                  <a:avLst/>
                  <a:gdLst>
                    <a:gd name="T0" fmla="*/ 22 w 22"/>
                    <a:gd name="T1" fmla="*/ 0 h 168"/>
                    <a:gd name="T2" fmla="*/ 0 w 22"/>
                    <a:gd name="T3" fmla="*/ 168 h 168"/>
                    <a:gd name="T4" fmla="*/ 1 w 22"/>
                    <a:gd name="T5" fmla="*/ 168 h 168"/>
                  </a:gdLst>
                  <a:ahLst/>
                  <a:cxnLst>
                    <a:cxn ang="0">
                      <a:pos x="T0" y="T1"/>
                    </a:cxn>
                    <a:cxn ang="0">
                      <a:pos x="T2" y="T3"/>
                    </a:cxn>
                    <a:cxn ang="0">
                      <a:pos x="T4" y="T5"/>
                    </a:cxn>
                  </a:cxnLst>
                  <a:rect l="0" t="0" r="r" b="b"/>
                  <a:pathLst>
                    <a:path w="22" h="168">
                      <a:moveTo>
                        <a:pt x="22" y="0"/>
                      </a:moveTo>
                      <a:lnTo>
                        <a:pt x="0" y="168"/>
                      </a:lnTo>
                      <a:lnTo>
                        <a:pt x="1" y="1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3" name="Freeform 229"/>
                <p:cNvSpPr>
                  <a:spLocks noChangeAspect="1" noChangeArrowheads="1"/>
                </p:cNvSpPr>
                <p:nvPr/>
              </p:nvSpPr>
              <p:spPr bwMode="auto">
                <a:xfrm>
                  <a:off x="2171" y="2627"/>
                  <a:ext cx="3" cy="18"/>
                </a:xfrm>
                <a:custGeom>
                  <a:avLst/>
                  <a:gdLst>
                    <a:gd name="T0" fmla="*/ 22 w 22"/>
                    <a:gd name="T1" fmla="*/ 0 h 167"/>
                    <a:gd name="T2" fmla="*/ 0 w 22"/>
                    <a:gd name="T3" fmla="*/ 167 h 167"/>
                    <a:gd name="T4" fmla="*/ 1 w 22"/>
                    <a:gd name="T5" fmla="*/ 167 h 167"/>
                  </a:gdLst>
                  <a:ahLst/>
                  <a:cxnLst>
                    <a:cxn ang="0">
                      <a:pos x="T0" y="T1"/>
                    </a:cxn>
                    <a:cxn ang="0">
                      <a:pos x="T2" y="T3"/>
                    </a:cxn>
                    <a:cxn ang="0">
                      <a:pos x="T4" y="T5"/>
                    </a:cxn>
                  </a:cxnLst>
                  <a:rect l="0" t="0" r="r" b="b"/>
                  <a:pathLst>
                    <a:path w="22" h="167">
                      <a:moveTo>
                        <a:pt x="22" y="0"/>
                      </a:moveTo>
                      <a:lnTo>
                        <a:pt x="0" y="167"/>
                      </a:lnTo>
                      <a:lnTo>
                        <a:pt x="1" y="16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4" name="Freeform 230"/>
                <p:cNvSpPr>
                  <a:spLocks noChangeAspect="1" noChangeArrowheads="1"/>
                </p:cNvSpPr>
                <p:nvPr/>
              </p:nvSpPr>
              <p:spPr bwMode="auto">
                <a:xfrm>
                  <a:off x="2167" y="2654"/>
                  <a:ext cx="3" cy="21"/>
                </a:xfrm>
                <a:custGeom>
                  <a:avLst/>
                  <a:gdLst>
                    <a:gd name="T0" fmla="*/ 23 w 23"/>
                    <a:gd name="T1" fmla="*/ 0 h 181"/>
                    <a:gd name="T2" fmla="*/ 0 w 23"/>
                    <a:gd name="T3" fmla="*/ 181 h 181"/>
                    <a:gd name="T4" fmla="*/ 1 w 23"/>
                    <a:gd name="T5" fmla="*/ 181 h 181"/>
                  </a:gdLst>
                  <a:ahLst/>
                  <a:cxnLst>
                    <a:cxn ang="0">
                      <a:pos x="T0" y="T1"/>
                    </a:cxn>
                    <a:cxn ang="0">
                      <a:pos x="T2" y="T3"/>
                    </a:cxn>
                    <a:cxn ang="0">
                      <a:pos x="T4" y="T5"/>
                    </a:cxn>
                  </a:cxnLst>
                  <a:rect l="0" t="0" r="r" b="b"/>
                  <a:pathLst>
                    <a:path w="23" h="181">
                      <a:moveTo>
                        <a:pt x="23" y="0"/>
                      </a:moveTo>
                      <a:lnTo>
                        <a:pt x="0" y="181"/>
                      </a:lnTo>
                      <a:lnTo>
                        <a:pt x="1" y="18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494" name="Group 231"/>
              <p:cNvGrpSpPr>
                <a:grpSpLocks noChangeAspect="1"/>
              </p:cNvGrpSpPr>
              <p:nvPr/>
            </p:nvGrpSpPr>
            <p:grpSpPr bwMode="auto">
              <a:xfrm>
                <a:off x="2084" y="1113"/>
                <a:ext cx="1122" cy="2091"/>
                <a:chOff x="2084" y="1113"/>
                <a:chExt cx="1122" cy="2091"/>
              </a:xfrm>
            </p:grpSpPr>
            <p:sp>
              <p:nvSpPr>
                <p:cNvPr id="495" name="Freeform 232"/>
                <p:cNvSpPr>
                  <a:spLocks noChangeAspect="1" noChangeArrowheads="1"/>
                </p:cNvSpPr>
                <p:nvPr/>
              </p:nvSpPr>
              <p:spPr bwMode="auto">
                <a:xfrm>
                  <a:off x="3119" y="1664"/>
                  <a:ext cx="80" cy="1"/>
                </a:xfrm>
                <a:custGeom>
                  <a:avLst/>
                  <a:gdLst>
                    <a:gd name="T0" fmla="*/ 718 w 718"/>
                    <a:gd name="T1" fmla="*/ 0 h 1"/>
                    <a:gd name="T2" fmla="*/ 0 w 718"/>
                    <a:gd name="T3" fmla="*/ 0 h 1"/>
                    <a:gd name="T4" fmla="*/ 1 w 718"/>
                    <a:gd name="T5" fmla="*/ 0 h 1"/>
                  </a:gdLst>
                  <a:ahLst/>
                  <a:cxnLst>
                    <a:cxn ang="0">
                      <a:pos x="T0" y="T1"/>
                    </a:cxn>
                    <a:cxn ang="0">
                      <a:pos x="T2" y="T3"/>
                    </a:cxn>
                    <a:cxn ang="0">
                      <a:pos x="T4" y="T5"/>
                    </a:cxn>
                  </a:cxnLst>
                  <a:rect l="0" t="0" r="r" b="b"/>
                  <a:pathLst>
                    <a:path w="718" h="1">
                      <a:moveTo>
                        <a:pt x="718"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6" name="Freeform 233"/>
                <p:cNvSpPr>
                  <a:spLocks noChangeAspect="1" noChangeArrowheads="1"/>
                </p:cNvSpPr>
                <p:nvPr/>
              </p:nvSpPr>
              <p:spPr bwMode="auto">
                <a:xfrm>
                  <a:off x="3082" y="1664"/>
                  <a:ext cx="18" cy="1"/>
                </a:xfrm>
                <a:custGeom>
                  <a:avLst/>
                  <a:gdLst>
                    <a:gd name="T0" fmla="*/ 168 w 168"/>
                    <a:gd name="T1" fmla="*/ 0 h 1"/>
                    <a:gd name="T2" fmla="*/ 0 w 168"/>
                    <a:gd name="T3" fmla="*/ 0 h 1"/>
                    <a:gd name="T4" fmla="*/ 1 w 168"/>
                    <a:gd name="T5" fmla="*/ 0 h 1"/>
                  </a:gdLst>
                  <a:ahLst/>
                  <a:cxnLst>
                    <a:cxn ang="0">
                      <a:pos x="T0" y="T1"/>
                    </a:cxn>
                    <a:cxn ang="0">
                      <a:pos x="T2" y="T3"/>
                    </a:cxn>
                    <a:cxn ang="0">
                      <a:pos x="T4" y="T5"/>
                    </a:cxn>
                  </a:cxnLst>
                  <a:rect l="0" t="0" r="r" b="b"/>
                  <a:pathLst>
                    <a:path w="168" h="1">
                      <a:moveTo>
                        <a:pt x="168"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7" name="Freeform 234"/>
                <p:cNvSpPr>
                  <a:spLocks noChangeAspect="1" noChangeArrowheads="1"/>
                </p:cNvSpPr>
                <p:nvPr/>
              </p:nvSpPr>
              <p:spPr bwMode="auto">
                <a:xfrm>
                  <a:off x="2969" y="1664"/>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8" name="Freeform 235"/>
                <p:cNvSpPr>
                  <a:spLocks noChangeAspect="1" noChangeArrowheads="1"/>
                </p:cNvSpPr>
                <p:nvPr/>
              </p:nvSpPr>
              <p:spPr bwMode="auto">
                <a:xfrm>
                  <a:off x="2932" y="1664"/>
                  <a:ext cx="19" cy="1"/>
                </a:xfrm>
                <a:custGeom>
                  <a:avLst/>
                  <a:gdLst>
                    <a:gd name="T0" fmla="*/ 169 w 169"/>
                    <a:gd name="T1" fmla="*/ 0 h 1"/>
                    <a:gd name="T2" fmla="*/ 0 w 169"/>
                    <a:gd name="T3" fmla="*/ 0 h 1"/>
                    <a:gd name="T4" fmla="*/ 1 w 169"/>
                    <a:gd name="T5" fmla="*/ 0 h 1"/>
                  </a:gdLst>
                  <a:ahLst/>
                  <a:cxnLst>
                    <a:cxn ang="0">
                      <a:pos x="T0" y="T1"/>
                    </a:cxn>
                    <a:cxn ang="0">
                      <a:pos x="T2" y="T3"/>
                    </a:cxn>
                    <a:cxn ang="0">
                      <a:pos x="T4" y="T5"/>
                    </a:cxn>
                  </a:cxnLst>
                  <a:rect l="0" t="0" r="r" b="b"/>
                  <a:pathLst>
                    <a:path w="169" h="1">
                      <a:moveTo>
                        <a:pt x="16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9" name="Freeform 236"/>
                <p:cNvSpPr>
                  <a:spLocks noChangeAspect="1" noChangeArrowheads="1"/>
                </p:cNvSpPr>
                <p:nvPr/>
              </p:nvSpPr>
              <p:spPr bwMode="auto">
                <a:xfrm>
                  <a:off x="2819" y="1664"/>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0" name="Freeform 237"/>
                <p:cNvSpPr>
                  <a:spLocks noChangeAspect="1" noChangeArrowheads="1"/>
                </p:cNvSpPr>
                <p:nvPr/>
              </p:nvSpPr>
              <p:spPr bwMode="auto">
                <a:xfrm>
                  <a:off x="2782" y="1664"/>
                  <a:ext cx="19" cy="1"/>
                </a:xfrm>
                <a:custGeom>
                  <a:avLst/>
                  <a:gdLst>
                    <a:gd name="T0" fmla="*/ 169 w 169"/>
                    <a:gd name="T1" fmla="*/ 0 h 1"/>
                    <a:gd name="T2" fmla="*/ 0 w 169"/>
                    <a:gd name="T3" fmla="*/ 0 h 1"/>
                    <a:gd name="T4" fmla="*/ 1 w 169"/>
                    <a:gd name="T5" fmla="*/ 0 h 1"/>
                  </a:gdLst>
                  <a:ahLst/>
                  <a:cxnLst>
                    <a:cxn ang="0">
                      <a:pos x="T0" y="T1"/>
                    </a:cxn>
                    <a:cxn ang="0">
                      <a:pos x="T2" y="T3"/>
                    </a:cxn>
                    <a:cxn ang="0">
                      <a:pos x="T4" y="T5"/>
                    </a:cxn>
                  </a:cxnLst>
                  <a:rect l="0" t="0" r="r" b="b"/>
                  <a:pathLst>
                    <a:path w="169" h="1">
                      <a:moveTo>
                        <a:pt x="16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1" name="Freeform 238"/>
                <p:cNvSpPr>
                  <a:spLocks noChangeAspect="1" noChangeArrowheads="1"/>
                </p:cNvSpPr>
                <p:nvPr/>
              </p:nvSpPr>
              <p:spPr bwMode="auto">
                <a:xfrm>
                  <a:off x="2669" y="1664"/>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2" name="Freeform 239"/>
                <p:cNvSpPr>
                  <a:spLocks noChangeAspect="1" noChangeArrowheads="1"/>
                </p:cNvSpPr>
                <p:nvPr/>
              </p:nvSpPr>
              <p:spPr bwMode="auto">
                <a:xfrm>
                  <a:off x="2632" y="1664"/>
                  <a:ext cx="19" cy="1"/>
                </a:xfrm>
                <a:custGeom>
                  <a:avLst/>
                  <a:gdLst>
                    <a:gd name="T0" fmla="*/ 168 w 168"/>
                    <a:gd name="T1" fmla="*/ 0 h 1"/>
                    <a:gd name="T2" fmla="*/ 0 w 168"/>
                    <a:gd name="T3" fmla="*/ 0 h 1"/>
                    <a:gd name="T4" fmla="*/ 1 w 168"/>
                    <a:gd name="T5" fmla="*/ 0 h 1"/>
                  </a:gdLst>
                  <a:ahLst/>
                  <a:cxnLst>
                    <a:cxn ang="0">
                      <a:pos x="T0" y="T1"/>
                    </a:cxn>
                    <a:cxn ang="0">
                      <a:pos x="T2" y="T3"/>
                    </a:cxn>
                    <a:cxn ang="0">
                      <a:pos x="T4" y="T5"/>
                    </a:cxn>
                  </a:cxnLst>
                  <a:rect l="0" t="0" r="r" b="b"/>
                  <a:pathLst>
                    <a:path w="168" h="1">
                      <a:moveTo>
                        <a:pt x="168"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3" name="Freeform 240"/>
                <p:cNvSpPr>
                  <a:spLocks noChangeAspect="1" noChangeArrowheads="1"/>
                </p:cNvSpPr>
                <p:nvPr/>
              </p:nvSpPr>
              <p:spPr bwMode="auto">
                <a:xfrm>
                  <a:off x="2519" y="1664"/>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4" name="Freeform 241"/>
                <p:cNvSpPr>
                  <a:spLocks noChangeAspect="1" noChangeArrowheads="1"/>
                </p:cNvSpPr>
                <p:nvPr/>
              </p:nvSpPr>
              <p:spPr bwMode="auto">
                <a:xfrm>
                  <a:off x="2482" y="1664"/>
                  <a:ext cx="19" cy="1"/>
                </a:xfrm>
                <a:custGeom>
                  <a:avLst/>
                  <a:gdLst>
                    <a:gd name="T0" fmla="*/ 169 w 169"/>
                    <a:gd name="T1" fmla="*/ 0 h 1"/>
                    <a:gd name="T2" fmla="*/ 0 w 169"/>
                    <a:gd name="T3" fmla="*/ 0 h 1"/>
                    <a:gd name="T4" fmla="*/ 1 w 169"/>
                    <a:gd name="T5" fmla="*/ 0 h 1"/>
                  </a:gdLst>
                  <a:ahLst/>
                  <a:cxnLst>
                    <a:cxn ang="0">
                      <a:pos x="T0" y="T1"/>
                    </a:cxn>
                    <a:cxn ang="0">
                      <a:pos x="T2" y="T3"/>
                    </a:cxn>
                    <a:cxn ang="0">
                      <a:pos x="T4" y="T5"/>
                    </a:cxn>
                  </a:cxnLst>
                  <a:rect l="0" t="0" r="r" b="b"/>
                  <a:pathLst>
                    <a:path w="169" h="1">
                      <a:moveTo>
                        <a:pt x="16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5" name="Freeform 242"/>
                <p:cNvSpPr>
                  <a:spLocks noChangeAspect="1" noChangeArrowheads="1"/>
                </p:cNvSpPr>
                <p:nvPr/>
              </p:nvSpPr>
              <p:spPr bwMode="auto">
                <a:xfrm>
                  <a:off x="2369" y="1664"/>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6" name="Freeform 243"/>
                <p:cNvSpPr>
                  <a:spLocks noChangeAspect="1" noChangeArrowheads="1"/>
                </p:cNvSpPr>
                <p:nvPr/>
              </p:nvSpPr>
              <p:spPr bwMode="auto">
                <a:xfrm>
                  <a:off x="2332" y="1664"/>
                  <a:ext cx="19" cy="1"/>
                </a:xfrm>
                <a:custGeom>
                  <a:avLst/>
                  <a:gdLst>
                    <a:gd name="T0" fmla="*/ 168 w 168"/>
                    <a:gd name="T1" fmla="*/ 0 h 1"/>
                    <a:gd name="T2" fmla="*/ 0 w 168"/>
                    <a:gd name="T3" fmla="*/ 0 h 1"/>
                    <a:gd name="T4" fmla="*/ 1 w 168"/>
                    <a:gd name="T5" fmla="*/ 0 h 1"/>
                  </a:gdLst>
                  <a:ahLst/>
                  <a:cxnLst>
                    <a:cxn ang="0">
                      <a:pos x="T0" y="T1"/>
                    </a:cxn>
                    <a:cxn ang="0">
                      <a:pos x="T2" y="T3"/>
                    </a:cxn>
                    <a:cxn ang="0">
                      <a:pos x="T4" y="T5"/>
                    </a:cxn>
                  </a:cxnLst>
                  <a:rect l="0" t="0" r="r" b="b"/>
                  <a:pathLst>
                    <a:path w="168" h="1">
                      <a:moveTo>
                        <a:pt x="168"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7" name="Freeform 244"/>
                <p:cNvSpPr>
                  <a:spLocks noChangeAspect="1" noChangeArrowheads="1"/>
                </p:cNvSpPr>
                <p:nvPr/>
              </p:nvSpPr>
              <p:spPr bwMode="auto">
                <a:xfrm>
                  <a:off x="2219" y="1664"/>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8" name="Freeform 245"/>
                <p:cNvSpPr>
                  <a:spLocks noChangeAspect="1" noChangeArrowheads="1"/>
                </p:cNvSpPr>
                <p:nvPr/>
              </p:nvSpPr>
              <p:spPr bwMode="auto">
                <a:xfrm>
                  <a:off x="2182" y="1664"/>
                  <a:ext cx="19" cy="1"/>
                </a:xfrm>
                <a:custGeom>
                  <a:avLst/>
                  <a:gdLst>
                    <a:gd name="T0" fmla="*/ 169 w 169"/>
                    <a:gd name="T1" fmla="*/ 0 h 1"/>
                    <a:gd name="T2" fmla="*/ 0 w 169"/>
                    <a:gd name="T3" fmla="*/ 0 h 1"/>
                    <a:gd name="T4" fmla="*/ 1 w 169"/>
                    <a:gd name="T5" fmla="*/ 0 h 1"/>
                  </a:gdLst>
                  <a:ahLst/>
                  <a:cxnLst>
                    <a:cxn ang="0">
                      <a:pos x="T0" y="T1"/>
                    </a:cxn>
                    <a:cxn ang="0">
                      <a:pos x="T2" y="T3"/>
                    </a:cxn>
                    <a:cxn ang="0">
                      <a:pos x="T4" y="T5"/>
                    </a:cxn>
                  </a:cxnLst>
                  <a:rect l="0" t="0" r="r" b="b"/>
                  <a:pathLst>
                    <a:path w="169" h="1">
                      <a:moveTo>
                        <a:pt x="16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9" name="Freeform 246"/>
                <p:cNvSpPr>
                  <a:spLocks noChangeAspect="1" noChangeArrowheads="1"/>
                </p:cNvSpPr>
                <p:nvPr/>
              </p:nvSpPr>
              <p:spPr bwMode="auto">
                <a:xfrm>
                  <a:off x="2084" y="1664"/>
                  <a:ext cx="79" cy="1"/>
                </a:xfrm>
                <a:custGeom>
                  <a:avLst/>
                  <a:gdLst>
                    <a:gd name="T0" fmla="*/ 717 w 717"/>
                    <a:gd name="T1" fmla="*/ 0 h 1"/>
                    <a:gd name="T2" fmla="*/ 0 w 717"/>
                    <a:gd name="T3" fmla="*/ 0 h 1"/>
                    <a:gd name="T4" fmla="*/ 1 w 717"/>
                    <a:gd name="T5" fmla="*/ 0 h 1"/>
                  </a:gdLst>
                  <a:ahLst/>
                  <a:cxnLst>
                    <a:cxn ang="0">
                      <a:pos x="T0" y="T1"/>
                    </a:cxn>
                    <a:cxn ang="0">
                      <a:pos x="T2" y="T3"/>
                    </a:cxn>
                    <a:cxn ang="0">
                      <a:pos x="T4" y="T5"/>
                    </a:cxn>
                  </a:cxnLst>
                  <a:rect l="0" t="0" r="r" b="b"/>
                  <a:pathLst>
                    <a:path w="717" h="1">
                      <a:moveTo>
                        <a:pt x="717"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0" name="Freeform 247"/>
                <p:cNvSpPr>
                  <a:spLocks noChangeAspect="1" noChangeArrowheads="1"/>
                </p:cNvSpPr>
                <p:nvPr/>
              </p:nvSpPr>
              <p:spPr bwMode="auto">
                <a:xfrm>
                  <a:off x="2640" y="1113"/>
                  <a:ext cx="1" cy="102"/>
                </a:xfrm>
                <a:custGeom>
                  <a:avLst/>
                  <a:gdLst>
                    <a:gd name="T0" fmla="*/ 0 w 1"/>
                    <a:gd name="T1" fmla="*/ 0 h 918"/>
                    <a:gd name="T2" fmla="*/ 0 w 1"/>
                    <a:gd name="T3" fmla="*/ 918 h 918"/>
                    <a:gd name="T4" fmla="*/ 1 w 1"/>
                    <a:gd name="T5" fmla="*/ 918 h 918"/>
                  </a:gdLst>
                  <a:ahLst/>
                  <a:cxnLst>
                    <a:cxn ang="0">
                      <a:pos x="T0" y="T1"/>
                    </a:cxn>
                    <a:cxn ang="0">
                      <a:pos x="T2" y="T3"/>
                    </a:cxn>
                    <a:cxn ang="0">
                      <a:pos x="T4" y="T5"/>
                    </a:cxn>
                  </a:cxnLst>
                  <a:rect l="0" t="0" r="r" b="b"/>
                  <a:pathLst>
                    <a:path w="1" h="918">
                      <a:moveTo>
                        <a:pt x="0" y="0"/>
                      </a:moveTo>
                      <a:lnTo>
                        <a:pt x="0" y="918"/>
                      </a:lnTo>
                      <a:lnTo>
                        <a:pt x="1" y="91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1" name="Freeform 248"/>
                <p:cNvSpPr>
                  <a:spLocks noChangeAspect="1" noChangeArrowheads="1"/>
                </p:cNvSpPr>
                <p:nvPr/>
              </p:nvSpPr>
              <p:spPr bwMode="auto">
                <a:xfrm>
                  <a:off x="2640" y="1234"/>
                  <a:ext cx="1" cy="18"/>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2" name="Freeform 249"/>
                <p:cNvSpPr>
                  <a:spLocks noChangeAspect="1" noChangeArrowheads="1"/>
                </p:cNvSpPr>
                <p:nvPr/>
              </p:nvSpPr>
              <p:spPr bwMode="auto">
                <a:xfrm>
                  <a:off x="2640" y="1271"/>
                  <a:ext cx="1" cy="94"/>
                </a:xfrm>
                <a:custGeom>
                  <a:avLst/>
                  <a:gdLst>
                    <a:gd name="T0" fmla="*/ 0 w 1"/>
                    <a:gd name="T1" fmla="*/ 0 h 845"/>
                    <a:gd name="T2" fmla="*/ 0 w 1"/>
                    <a:gd name="T3" fmla="*/ 845 h 845"/>
                    <a:gd name="T4" fmla="*/ 1 w 1"/>
                    <a:gd name="T5" fmla="*/ 845 h 845"/>
                  </a:gdLst>
                  <a:ahLst/>
                  <a:cxnLst>
                    <a:cxn ang="0">
                      <a:pos x="T0" y="T1"/>
                    </a:cxn>
                    <a:cxn ang="0">
                      <a:pos x="T2" y="T3"/>
                    </a:cxn>
                    <a:cxn ang="0">
                      <a:pos x="T4" y="T5"/>
                    </a:cxn>
                  </a:cxnLst>
                  <a:rect l="0" t="0" r="r" b="b"/>
                  <a:pathLst>
                    <a:path w="1" h="845">
                      <a:moveTo>
                        <a:pt x="0" y="0"/>
                      </a:moveTo>
                      <a:lnTo>
                        <a:pt x="0" y="845"/>
                      </a:lnTo>
                      <a:lnTo>
                        <a:pt x="1" y="84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3" name="Freeform 250"/>
                <p:cNvSpPr>
                  <a:spLocks noChangeAspect="1" noChangeArrowheads="1"/>
                </p:cNvSpPr>
                <p:nvPr/>
              </p:nvSpPr>
              <p:spPr bwMode="auto">
                <a:xfrm>
                  <a:off x="2640" y="1384"/>
                  <a:ext cx="1" cy="18"/>
                </a:xfrm>
                <a:custGeom>
                  <a:avLst/>
                  <a:gdLst>
                    <a:gd name="T0" fmla="*/ 0 w 1"/>
                    <a:gd name="T1" fmla="*/ 0 h 168"/>
                    <a:gd name="T2" fmla="*/ 0 w 1"/>
                    <a:gd name="T3" fmla="*/ 168 h 168"/>
                    <a:gd name="T4" fmla="*/ 1 w 1"/>
                    <a:gd name="T5" fmla="*/ 168 h 168"/>
                  </a:gdLst>
                  <a:ahLst/>
                  <a:cxnLst>
                    <a:cxn ang="0">
                      <a:pos x="T0" y="T1"/>
                    </a:cxn>
                    <a:cxn ang="0">
                      <a:pos x="T2" y="T3"/>
                    </a:cxn>
                    <a:cxn ang="0">
                      <a:pos x="T4" y="T5"/>
                    </a:cxn>
                  </a:cxnLst>
                  <a:rect l="0" t="0" r="r" b="b"/>
                  <a:pathLst>
                    <a:path w="1" h="168">
                      <a:moveTo>
                        <a:pt x="0" y="0"/>
                      </a:moveTo>
                      <a:lnTo>
                        <a:pt x="0" y="168"/>
                      </a:lnTo>
                      <a:lnTo>
                        <a:pt x="1" y="16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4" name="Freeform 251"/>
                <p:cNvSpPr>
                  <a:spLocks noChangeAspect="1" noChangeArrowheads="1"/>
                </p:cNvSpPr>
                <p:nvPr/>
              </p:nvSpPr>
              <p:spPr bwMode="auto">
                <a:xfrm>
                  <a:off x="2640" y="1421"/>
                  <a:ext cx="1" cy="94"/>
                </a:xfrm>
                <a:custGeom>
                  <a:avLst/>
                  <a:gdLst>
                    <a:gd name="T0" fmla="*/ 0 w 1"/>
                    <a:gd name="T1" fmla="*/ 0 h 845"/>
                    <a:gd name="T2" fmla="*/ 0 w 1"/>
                    <a:gd name="T3" fmla="*/ 845 h 845"/>
                    <a:gd name="T4" fmla="*/ 1 w 1"/>
                    <a:gd name="T5" fmla="*/ 845 h 845"/>
                  </a:gdLst>
                  <a:ahLst/>
                  <a:cxnLst>
                    <a:cxn ang="0">
                      <a:pos x="T0" y="T1"/>
                    </a:cxn>
                    <a:cxn ang="0">
                      <a:pos x="T2" y="T3"/>
                    </a:cxn>
                    <a:cxn ang="0">
                      <a:pos x="T4" y="T5"/>
                    </a:cxn>
                  </a:cxnLst>
                  <a:rect l="0" t="0" r="r" b="b"/>
                  <a:pathLst>
                    <a:path w="1" h="845">
                      <a:moveTo>
                        <a:pt x="0" y="0"/>
                      </a:moveTo>
                      <a:lnTo>
                        <a:pt x="0" y="845"/>
                      </a:lnTo>
                      <a:lnTo>
                        <a:pt x="1" y="84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5" name="Freeform 252"/>
                <p:cNvSpPr>
                  <a:spLocks noChangeAspect="1" noChangeArrowheads="1"/>
                </p:cNvSpPr>
                <p:nvPr/>
              </p:nvSpPr>
              <p:spPr bwMode="auto">
                <a:xfrm>
                  <a:off x="2640" y="1534"/>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6" name="Freeform 253"/>
                <p:cNvSpPr>
                  <a:spLocks noChangeAspect="1" noChangeArrowheads="1"/>
                </p:cNvSpPr>
                <p:nvPr/>
              </p:nvSpPr>
              <p:spPr bwMode="auto">
                <a:xfrm>
                  <a:off x="2640" y="1571"/>
                  <a:ext cx="1" cy="94"/>
                </a:xfrm>
                <a:custGeom>
                  <a:avLst/>
                  <a:gdLst>
                    <a:gd name="T0" fmla="*/ 0 w 1"/>
                    <a:gd name="T1" fmla="*/ 0 h 845"/>
                    <a:gd name="T2" fmla="*/ 0 w 1"/>
                    <a:gd name="T3" fmla="*/ 845 h 845"/>
                    <a:gd name="T4" fmla="*/ 1 w 1"/>
                    <a:gd name="T5" fmla="*/ 845 h 845"/>
                  </a:gdLst>
                  <a:ahLst/>
                  <a:cxnLst>
                    <a:cxn ang="0">
                      <a:pos x="T0" y="T1"/>
                    </a:cxn>
                    <a:cxn ang="0">
                      <a:pos x="T2" y="T3"/>
                    </a:cxn>
                    <a:cxn ang="0">
                      <a:pos x="T4" y="T5"/>
                    </a:cxn>
                  </a:cxnLst>
                  <a:rect l="0" t="0" r="r" b="b"/>
                  <a:pathLst>
                    <a:path w="1" h="845">
                      <a:moveTo>
                        <a:pt x="0" y="0"/>
                      </a:moveTo>
                      <a:lnTo>
                        <a:pt x="0" y="845"/>
                      </a:lnTo>
                      <a:lnTo>
                        <a:pt x="1" y="84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7" name="Freeform 254"/>
                <p:cNvSpPr>
                  <a:spLocks noChangeAspect="1" noChangeArrowheads="1"/>
                </p:cNvSpPr>
                <p:nvPr/>
              </p:nvSpPr>
              <p:spPr bwMode="auto">
                <a:xfrm>
                  <a:off x="2640" y="1684"/>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8" name="Freeform 255"/>
                <p:cNvSpPr>
                  <a:spLocks noChangeAspect="1" noChangeArrowheads="1"/>
                </p:cNvSpPr>
                <p:nvPr/>
              </p:nvSpPr>
              <p:spPr bwMode="auto">
                <a:xfrm>
                  <a:off x="2640" y="1721"/>
                  <a:ext cx="1" cy="94"/>
                </a:xfrm>
                <a:custGeom>
                  <a:avLst/>
                  <a:gdLst>
                    <a:gd name="T0" fmla="*/ 0 w 1"/>
                    <a:gd name="T1" fmla="*/ 0 h 845"/>
                    <a:gd name="T2" fmla="*/ 0 w 1"/>
                    <a:gd name="T3" fmla="*/ 845 h 845"/>
                    <a:gd name="T4" fmla="*/ 1 w 1"/>
                    <a:gd name="T5" fmla="*/ 845 h 845"/>
                  </a:gdLst>
                  <a:ahLst/>
                  <a:cxnLst>
                    <a:cxn ang="0">
                      <a:pos x="T0" y="T1"/>
                    </a:cxn>
                    <a:cxn ang="0">
                      <a:pos x="T2" y="T3"/>
                    </a:cxn>
                    <a:cxn ang="0">
                      <a:pos x="T4" y="T5"/>
                    </a:cxn>
                  </a:cxnLst>
                  <a:rect l="0" t="0" r="r" b="b"/>
                  <a:pathLst>
                    <a:path w="1" h="845">
                      <a:moveTo>
                        <a:pt x="0" y="0"/>
                      </a:moveTo>
                      <a:lnTo>
                        <a:pt x="0" y="845"/>
                      </a:lnTo>
                      <a:lnTo>
                        <a:pt x="1" y="84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9" name="Freeform 256"/>
                <p:cNvSpPr>
                  <a:spLocks noChangeAspect="1" noChangeArrowheads="1"/>
                </p:cNvSpPr>
                <p:nvPr/>
              </p:nvSpPr>
              <p:spPr bwMode="auto">
                <a:xfrm>
                  <a:off x="2640" y="1834"/>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0" name="Freeform 257"/>
                <p:cNvSpPr>
                  <a:spLocks noChangeAspect="1" noChangeArrowheads="1"/>
                </p:cNvSpPr>
                <p:nvPr/>
              </p:nvSpPr>
              <p:spPr bwMode="auto">
                <a:xfrm>
                  <a:off x="2640" y="1872"/>
                  <a:ext cx="1" cy="93"/>
                </a:xfrm>
                <a:custGeom>
                  <a:avLst/>
                  <a:gdLst>
                    <a:gd name="T0" fmla="*/ 0 w 1"/>
                    <a:gd name="T1" fmla="*/ 0 h 844"/>
                    <a:gd name="T2" fmla="*/ 0 w 1"/>
                    <a:gd name="T3" fmla="*/ 844 h 844"/>
                    <a:gd name="T4" fmla="*/ 1 w 1"/>
                    <a:gd name="T5" fmla="*/ 844 h 844"/>
                  </a:gdLst>
                  <a:ahLst/>
                  <a:cxnLst>
                    <a:cxn ang="0">
                      <a:pos x="T0" y="T1"/>
                    </a:cxn>
                    <a:cxn ang="0">
                      <a:pos x="T2" y="T3"/>
                    </a:cxn>
                    <a:cxn ang="0">
                      <a:pos x="T4" y="T5"/>
                    </a:cxn>
                  </a:cxnLst>
                  <a:rect l="0" t="0" r="r" b="b"/>
                  <a:pathLst>
                    <a:path w="1" h="844">
                      <a:moveTo>
                        <a:pt x="0" y="0"/>
                      </a:moveTo>
                      <a:lnTo>
                        <a:pt x="0" y="844"/>
                      </a:lnTo>
                      <a:lnTo>
                        <a:pt x="1" y="84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1" name="Freeform 258"/>
                <p:cNvSpPr>
                  <a:spLocks noChangeAspect="1" noChangeArrowheads="1"/>
                </p:cNvSpPr>
                <p:nvPr/>
              </p:nvSpPr>
              <p:spPr bwMode="auto">
                <a:xfrm>
                  <a:off x="2640" y="1984"/>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2" name="Freeform 259"/>
                <p:cNvSpPr>
                  <a:spLocks noChangeAspect="1" noChangeArrowheads="1"/>
                </p:cNvSpPr>
                <p:nvPr/>
              </p:nvSpPr>
              <p:spPr bwMode="auto">
                <a:xfrm>
                  <a:off x="2640" y="2022"/>
                  <a:ext cx="1" cy="102"/>
                </a:xfrm>
                <a:custGeom>
                  <a:avLst/>
                  <a:gdLst>
                    <a:gd name="T0" fmla="*/ 0 w 1"/>
                    <a:gd name="T1" fmla="*/ 0 h 917"/>
                    <a:gd name="T2" fmla="*/ 0 w 1"/>
                    <a:gd name="T3" fmla="*/ 917 h 917"/>
                    <a:gd name="T4" fmla="*/ 1 w 1"/>
                    <a:gd name="T5" fmla="*/ 917 h 917"/>
                  </a:gdLst>
                  <a:ahLst/>
                  <a:cxnLst>
                    <a:cxn ang="0">
                      <a:pos x="T0" y="T1"/>
                    </a:cxn>
                    <a:cxn ang="0">
                      <a:pos x="T2" y="T3"/>
                    </a:cxn>
                    <a:cxn ang="0">
                      <a:pos x="T4" y="T5"/>
                    </a:cxn>
                  </a:cxnLst>
                  <a:rect l="0" t="0" r="r" b="b"/>
                  <a:pathLst>
                    <a:path w="1" h="917">
                      <a:moveTo>
                        <a:pt x="0" y="0"/>
                      </a:moveTo>
                      <a:lnTo>
                        <a:pt x="0" y="917"/>
                      </a:lnTo>
                      <a:lnTo>
                        <a:pt x="1" y="917"/>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3" name="Freeform 260"/>
                <p:cNvSpPr>
                  <a:spLocks noChangeAspect="1" noChangeArrowheads="1"/>
                </p:cNvSpPr>
                <p:nvPr/>
              </p:nvSpPr>
              <p:spPr bwMode="auto">
                <a:xfrm>
                  <a:off x="2640" y="2159"/>
                  <a:ext cx="1" cy="119"/>
                </a:xfrm>
                <a:custGeom>
                  <a:avLst/>
                  <a:gdLst>
                    <a:gd name="T0" fmla="*/ 0 w 1"/>
                    <a:gd name="T1" fmla="*/ 0 h 1075"/>
                    <a:gd name="T2" fmla="*/ 0 w 1"/>
                    <a:gd name="T3" fmla="*/ 1075 h 1075"/>
                    <a:gd name="T4" fmla="*/ 1 w 1"/>
                    <a:gd name="T5" fmla="*/ 1075 h 1075"/>
                  </a:gdLst>
                  <a:ahLst/>
                  <a:cxnLst>
                    <a:cxn ang="0">
                      <a:pos x="T0" y="T1"/>
                    </a:cxn>
                    <a:cxn ang="0">
                      <a:pos x="T2" y="T3"/>
                    </a:cxn>
                    <a:cxn ang="0">
                      <a:pos x="T4" y="T5"/>
                    </a:cxn>
                  </a:cxnLst>
                  <a:rect l="0" t="0" r="r" b="b"/>
                  <a:pathLst>
                    <a:path w="1" h="1075">
                      <a:moveTo>
                        <a:pt x="0" y="0"/>
                      </a:moveTo>
                      <a:lnTo>
                        <a:pt x="0" y="1075"/>
                      </a:lnTo>
                      <a:lnTo>
                        <a:pt x="1" y="107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4" name="Freeform 261"/>
                <p:cNvSpPr>
                  <a:spLocks noChangeAspect="1" noChangeArrowheads="1"/>
                </p:cNvSpPr>
                <p:nvPr/>
              </p:nvSpPr>
              <p:spPr bwMode="auto">
                <a:xfrm>
                  <a:off x="2640" y="2297"/>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5" name="Freeform 262"/>
                <p:cNvSpPr>
                  <a:spLocks noChangeAspect="1" noChangeArrowheads="1"/>
                </p:cNvSpPr>
                <p:nvPr/>
              </p:nvSpPr>
              <p:spPr bwMode="auto">
                <a:xfrm>
                  <a:off x="2640" y="2334"/>
                  <a:ext cx="1" cy="94"/>
                </a:xfrm>
                <a:custGeom>
                  <a:avLst/>
                  <a:gdLst>
                    <a:gd name="T0" fmla="*/ 0 w 1"/>
                    <a:gd name="T1" fmla="*/ 0 h 844"/>
                    <a:gd name="T2" fmla="*/ 0 w 1"/>
                    <a:gd name="T3" fmla="*/ 844 h 844"/>
                    <a:gd name="T4" fmla="*/ 1 w 1"/>
                    <a:gd name="T5" fmla="*/ 844 h 844"/>
                  </a:gdLst>
                  <a:ahLst/>
                  <a:cxnLst>
                    <a:cxn ang="0">
                      <a:pos x="T0" y="T1"/>
                    </a:cxn>
                    <a:cxn ang="0">
                      <a:pos x="T2" y="T3"/>
                    </a:cxn>
                    <a:cxn ang="0">
                      <a:pos x="T4" y="T5"/>
                    </a:cxn>
                  </a:cxnLst>
                  <a:rect l="0" t="0" r="r" b="b"/>
                  <a:pathLst>
                    <a:path w="1" h="844">
                      <a:moveTo>
                        <a:pt x="0" y="0"/>
                      </a:moveTo>
                      <a:lnTo>
                        <a:pt x="0" y="844"/>
                      </a:lnTo>
                      <a:lnTo>
                        <a:pt x="1" y="84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6" name="Freeform 263"/>
                <p:cNvSpPr>
                  <a:spLocks noChangeAspect="1" noChangeArrowheads="1"/>
                </p:cNvSpPr>
                <p:nvPr/>
              </p:nvSpPr>
              <p:spPr bwMode="auto">
                <a:xfrm>
                  <a:off x="2640" y="2447"/>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7" name="Freeform 264"/>
                <p:cNvSpPr>
                  <a:spLocks noChangeAspect="1" noChangeArrowheads="1"/>
                </p:cNvSpPr>
                <p:nvPr/>
              </p:nvSpPr>
              <p:spPr bwMode="auto">
                <a:xfrm>
                  <a:off x="2640" y="2485"/>
                  <a:ext cx="1" cy="93"/>
                </a:xfrm>
                <a:custGeom>
                  <a:avLst/>
                  <a:gdLst>
                    <a:gd name="T0" fmla="*/ 0 w 1"/>
                    <a:gd name="T1" fmla="*/ 0 h 843"/>
                    <a:gd name="T2" fmla="*/ 0 w 1"/>
                    <a:gd name="T3" fmla="*/ 843 h 843"/>
                    <a:gd name="T4" fmla="*/ 1 w 1"/>
                    <a:gd name="T5" fmla="*/ 843 h 843"/>
                  </a:gdLst>
                  <a:ahLst/>
                  <a:cxnLst>
                    <a:cxn ang="0">
                      <a:pos x="T0" y="T1"/>
                    </a:cxn>
                    <a:cxn ang="0">
                      <a:pos x="T2" y="T3"/>
                    </a:cxn>
                    <a:cxn ang="0">
                      <a:pos x="T4" y="T5"/>
                    </a:cxn>
                  </a:cxnLst>
                  <a:rect l="0" t="0" r="r" b="b"/>
                  <a:pathLst>
                    <a:path w="1" h="843">
                      <a:moveTo>
                        <a:pt x="0" y="0"/>
                      </a:moveTo>
                      <a:lnTo>
                        <a:pt x="0" y="843"/>
                      </a:lnTo>
                      <a:lnTo>
                        <a:pt x="1" y="84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8" name="Freeform 265"/>
                <p:cNvSpPr>
                  <a:spLocks noChangeAspect="1" noChangeArrowheads="1"/>
                </p:cNvSpPr>
                <p:nvPr/>
              </p:nvSpPr>
              <p:spPr bwMode="auto">
                <a:xfrm>
                  <a:off x="2640" y="2597"/>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9" name="Freeform 266"/>
                <p:cNvSpPr>
                  <a:spLocks noChangeAspect="1" noChangeArrowheads="1"/>
                </p:cNvSpPr>
                <p:nvPr/>
              </p:nvSpPr>
              <p:spPr bwMode="auto">
                <a:xfrm>
                  <a:off x="2640" y="2635"/>
                  <a:ext cx="1" cy="93"/>
                </a:xfrm>
                <a:custGeom>
                  <a:avLst/>
                  <a:gdLst>
                    <a:gd name="T0" fmla="*/ 0 w 1"/>
                    <a:gd name="T1" fmla="*/ 0 h 844"/>
                    <a:gd name="T2" fmla="*/ 0 w 1"/>
                    <a:gd name="T3" fmla="*/ 844 h 844"/>
                    <a:gd name="T4" fmla="*/ 1 w 1"/>
                    <a:gd name="T5" fmla="*/ 844 h 844"/>
                  </a:gdLst>
                  <a:ahLst/>
                  <a:cxnLst>
                    <a:cxn ang="0">
                      <a:pos x="T0" y="T1"/>
                    </a:cxn>
                    <a:cxn ang="0">
                      <a:pos x="T2" y="T3"/>
                    </a:cxn>
                    <a:cxn ang="0">
                      <a:pos x="T4" y="T5"/>
                    </a:cxn>
                  </a:cxnLst>
                  <a:rect l="0" t="0" r="r" b="b"/>
                  <a:pathLst>
                    <a:path w="1" h="844">
                      <a:moveTo>
                        <a:pt x="0" y="0"/>
                      </a:moveTo>
                      <a:lnTo>
                        <a:pt x="0" y="844"/>
                      </a:lnTo>
                      <a:lnTo>
                        <a:pt x="1" y="84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0" name="Freeform 267"/>
                <p:cNvSpPr>
                  <a:spLocks noChangeAspect="1" noChangeArrowheads="1"/>
                </p:cNvSpPr>
                <p:nvPr/>
              </p:nvSpPr>
              <p:spPr bwMode="auto">
                <a:xfrm>
                  <a:off x="2640" y="2747"/>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1" name="Freeform 268"/>
                <p:cNvSpPr>
                  <a:spLocks noChangeAspect="1" noChangeArrowheads="1"/>
                </p:cNvSpPr>
                <p:nvPr/>
              </p:nvSpPr>
              <p:spPr bwMode="auto">
                <a:xfrm>
                  <a:off x="2640" y="2785"/>
                  <a:ext cx="1" cy="94"/>
                </a:xfrm>
                <a:custGeom>
                  <a:avLst/>
                  <a:gdLst>
                    <a:gd name="T0" fmla="*/ 0 w 1"/>
                    <a:gd name="T1" fmla="*/ 0 h 844"/>
                    <a:gd name="T2" fmla="*/ 0 w 1"/>
                    <a:gd name="T3" fmla="*/ 844 h 844"/>
                    <a:gd name="T4" fmla="*/ 1 w 1"/>
                    <a:gd name="T5" fmla="*/ 844 h 844"/>
                  </a:gdLst>
                  <a:ahLst/>
                  <a:cxnLst>
                    <a:cxn ang="0">
                      <a:pos x="T0" y="T1"/>
                    </a:cxn>
                    <a:cxn ang="0">
                      <a:pos x="T2" y="T3"/>
                    </a:cxn>
                    <a:cxn ang="0">
                      <a:pos x="T4" y="T5"/>
                    </a:cxn>
                  </a:cxnLst>
                  <a:rect l="0" t="0" r="r" b="b"/>
                  <a:pathLst>
                    <a:path w="1" h="844">
                      <a:moveTo>
                        <a:pt x="0" y="0"/>
                      </a:moveTo>
                      <a:lnTo>
                        <a:pt x="0" y="844"/>
                      </a:lnTo>
                      <a:lnTo>
                        <a:pt x="1" y="84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2" name="Freeform 269"/>
                <p:cNvSpPr>
                  <a:spLocks noChangeAspect="1" noChangeArrowheads="1"/>
                </p:cNvSpPr>
                <p:nvPr/>
              </p:nvSpPr>
              <p:spPr bwMode="auto">
                <a:xfrm>
                  <a:off x="2640" y="2897"/>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3" name="Freeform 270"/>
                <p:cNvSpPr>
                  <a:spLocks noChangeAspect="1" noChangeArrowheads="1"/>
                </p:cNvSpPr>
                <p:nvPr/>
              </p:nvSpPr>
              <p:spPr bwMode="auto">
                <a:xfrm>
                  <a:off x="2640" y="2935"/>
                  <a:ext cx="1" cy="94"/>
                </a:xfrm>
                <a:custGeom>
                  <a:avLst/>
                  <a:gdLst>
                    <a:gd name="T0" fmla="*/ 0 w 1"/>
                    <a:gd name="T1" fmla="*/ 0 h 844"/>
                    <a:gd name="T2" fmla="*/ 0 w 1"/>
                    <a:gd name="T3" fmla="*/ 844 h 844"/>
                    <a:gd name="T4" fmla="*/ 1 w 1"/>
                    <a:gd name="T5" fmla="*/ 844 h 844"/>
                  </a:gdLst>
                  <a:ahLst/>
                  <a:cxnLst>
                    <a:cxn ang="0">
                      <a:pos x="T0" y="T1"/>
                    </a:cxn>
                    <a:cxn ang="0">
                      <a:pos x="T2" y="T3"/>
                    </a:cxn>
                    <a:cxn ang="0">
                      <a:pos x="T4" y="T5"/>
                    </a:cxn>
                  </a:cxnLst>
                  <a:rect l="0" t="0" r="r" b="b"/>
                  <a:pathLst>
                    <a:path w="1" h="844">
                      <a:moveTo>
                        <a:pt x="0" y="0"/>
                      </a:moveTo>
                      <a:lnTo>
                        <a:pt x="0" y="844"/>
                      </a:lnTo>
                      <a:lnTo>
                        <a:pt x="1" y="84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4" name="Freeform 271"/>
                <p:cNvSpPr>
                  <a:spLocks noChangeAspect="1" noChangeArrowheads="1"/>
                </p:cNvSpPr>
                <p:nvPr/>
              </p:nvSpPr>
              <p:spPr bwMode="auto">
                <a:xfrm>
                  <a:off x="2640" y="3047"/>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5" name="Freeform 272"/>
                <p:cNvSpPr>
                  <a:spLocks noChangeAspect="1" noChangeArrowheads="1"/>
                </p:cNvSpPr>
                <p:nvPr/>
              </p:nvSpPr>
              <p:spPr bwMode="auto">
                <a:xfrm>
                  <a:off x="2640" y="3085"/>
                  <a:ext cx="1" cy="119"/>
                </a:xfrm>
                <a:custGeom>
                  <a:avLst/>
                  <a:gdLst>
                    <a:gd name="T0" fmla="*/ 0 w 1"/>
                    <a:gd name="T1" fmla="*/ 0 h 1075"/>
                    <a:gd name="T2" fmla="*/ 0 w 1"/>
                    <a:gd name="T3" fmla="*/ 1075 h 1075"/>
                    <a:gd name="T4" fmla="*/ 1 w 1"/>
                    <a:gd name="T5" fmla="*/ 1075 h 1075"/>
                  </a:gdLst>
                  <a:ahLst/>
                  <a:cxnLst>
                    <a:cxn ang="0">
                      <a:pos x="T0" y="T1"/>
                    </a:cxn>
                    <a:cxn ang="0">
                      <a:pos x="T2" y="T3"/>
                    </a:cxn>
                    <a:cxn ang="0">
                      <a:pos x="T4" y="T5"/>
                    </a:cxn>
                  </a:cxnLst>
                  <a:rect l="0" t="0" r="r" b="b"/>
                  <a:pathLst>
                    <a:path w="1" h="1075">
                      <a:moveTo>
                        <a:pt x="0" y="0"/>
                      </a:moveTo>
                      <a:lnTo>
                        <a:pt x="0" y="1075"/>
                      </a:lnTo>
                      <a:lnTo>
                        <a:pt x="1" y="107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6" name="Freeform 273"/>
                <p:cNvSpPr>
                  <a:spLocks noChangeAspect="1" noChangeArrowheads="1"/>
                </p:cNvSpPr>
                <p:nvPr/>
              </p:nvSpPr>
              <p:spPr bwMode="auto">
                <a:xfrm>
                  <a:off x="3123" y="2675"/>
                  <a:ext cx="83" cy="1"/>
                </a:xfrm>
                <a:custGeom>
                  <a:avLst/>
                  <a:gdLst>
                    <a:gd name="T0" fmla="*/ 749 w 749"/>
                    <a:gd name="T1" fmla="*/ 0 h 1"/>
                    <a:gd name="T2" fmla="*/ 0 w 749"/>
                    <a:gd name="T3" fmla="*/ 0 h 1"/>
                    <a:gd name="T4" fmla="*/ 1 w 749"/>
                    <a:gd name="T5" fmla="*/ 0 h 1"/>
                  </a:gdLst>
                  <a:ahLst/>
                  <a:cxnLst>
                    <a:cxn ang="0">
                      <a:pos x="T0" y="T1"/>
                    </a:cxn>
                    <a:cxn ang="0">
                      <a:pos x="T2" y="T3"/>
                    </a:cxn>
                    <a:cxn ang="0">
                      <a:pos x="T4" y="T5"/>
                    </a:cxn>
                  </a:cxnLst>
                  <a:rect l="0" t="0" r="r" b="b"/>
                  <a:pathLst>
                    <a:path w="749" h="1">
                      <a:moveTo>
                        <a:pt x="74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7" name="Freeform 274"/>
                <p:cNvSpPr>
                  <a:spLocks noChangeAspect="1" noChangeArrowheads="1"/>
                </p:cNvSpPr>
                <p:nvPr/>
              </p:nvSpPr>
              <p:spPr bwMode="auto">
                <a:xfrm>
                  <a:off x="3085" y="2675"/>
                  <a:ext cx="19" cy="1"/>
                </a:xfrm>
                <a:custGeom>
                  <a:avLst/>
                  <a:gdLst>
                    <a:gd name="T0" fmla="*/ 168 w 168"/>
                    <a:gd name="T1" fmla="*/ 0 h 1"/>
                    <a:gd name="T2" fmla="*/ 0 w 168"/>
                    <a:gd name="T3" fmla="*/ 0 h 1"/>
                    <a:gd name="T4" fmla="*/ 1 w 168"/>
                    <a:gd name="T5" fmla="*/ 0 h 1"/>
                  </a:gdLst>
                  <a:ahLst/>
                  <a:cxnLst>
                    <a:cxn ang="0">
                      <a:pos x="T0" y="T1"/>
                    </a:cxn>
                    <a:cxn ang="0">
                      <a:pos x="T2" y="T3"/>
                    </a:cxn>
                    <a:cxn ang="0">
                      <a:pos x="T4" y="T5"/>
                    </a:cxn>
                  </a:cxnLst>
                  <a:rect l="0" t="0" r="r" b="b"/>
                  <a:pathLst>
                    <a:path w="168" h="1">
                      <a:moveTo>
                        <a:pt x="168"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8" name="Freeform 275"/>
                <p:cNvSpPr>
                  <a:spLocks noChangeAspect="1" noChangeArrowheads="1"/>
                </p:cNvSpPr>
                <p:nvPr/>
              </p:nvSpPr>
              <p:spPr bwMode="auto">
                <a:xfrm>
                  <a:off x="2973" y="2675"/>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9" name="Freeform 276"/>
                <p:cNvSpPr>
                  <a:spLocks noChangeAspect="1" noChangeArrowheads="1"/>
                </p:cNvSpPr>
                <p:nvPr/>
              </p:nvSpPr>
              <p:spPr bwMode="auto">
                <a:xfrm>
                  <a:off x="2935" y="2675"/>
                  <a:ext cx="19" cy="1"/>
                </a:xfrm>
                <a:custGeom>
                  <a:avLst/>
                  <a:gdLst>
                    <a:gd name="T0" fmla="*/ 168 w 168"/>
                    <a:gd name="T1" fmla="*/ 0 h 1"/>
                    <a:gd name="T2" fmla="*/ 0 w 168"/>
                    <a:gd name="T3" fmla="*/ 0 h 1"/>
                    <a:gd name="T4" fmla="*/ 1 w 168"/>
                    <a:gd name="T5" fmla="*/ 0 h 1"/>
                  </a:gdLst>
                  <a:ahLst/>
                  <a:cxnLst>
                    <a:cxn ang="0">
                      <a:pos x="T0" y="T1"/>
                    </a:cxn>
                    <a:cxn ang="0">
                      <a:pos x="T2" y="T3"/>
                    </a:cxn>
                    <a:cxn ang="0">
                      <a:pos x="T4" y="T5"/>
                    </a:cxn>
                  </a:cxnLst>
                  <a:rect l="0" t="0" r="r" b="b"/>
                  <a:pathLst>
                    <a:path w="168" h="1">
                      <a:moveTo>
                        <a:pt x="168"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0" name="Freeform 277"/>
                <p:cNvSpPr>
                  <a:spLocks noChangeAspect="1" noChangeArrowheads="1"/>
                </p:cNvSpPr>
                <p:nvPr/>
              </p:nvSpPr>
              <p:spPr bwMode="auto">
                <a:xfrm>
                  <a:off x="2823" y="2675"/>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1" name="Freeform 278"/>
                <p:cNvSpPr>
                  <a:spLocks noChangeAspect="1" noChangeArrowheads="1"/>
                </p:cNvSpPr>
                <p:nvPr/>
              </p:nvSpPr>
              <p:spPr bwMode="auto">
                <a:xfrm>
                  <a:off x="2785" y="2675"/>
                  <a:ext cx="19" cy="1"/>
                </a:xfrm>
                <a:custGeom>
                  <a:avLst/>
                  <a:gdLst>
                    <a:gd name="T0" fmla="*/ 169 w 169"/>
                    <a:gd name="T1" fmla="*/ 0 h 1"/>
                    <a:gd name="T2" fmla="*/ 0 w 169"/>
                    <a:gd name="T3" fmla="*/ 0 h 1"/>
                    <a:gd name="T4" fmla="*/ 1 w 169"/>
                    <a:gd name="T5" fmla="*/ 0 h 1"/>
                  </a:gdLst>
                  <a:ahLst/>
                  <a:cxnLst>
                    <a:cxn ang="0">
                      <a:pos x="T0" y="T1"/>
                    </a:cxn>
                    <a:cxn ang="0">
                      <a:pos x="T2" y="T3"/>
                    </a:cxn>
                    <a:cxn ang="0">
                      <a:pos x="T4" y="T5"/>
                    </a:cxn>
                  </a:cxnLst>
                  <a:rect l="0" t="0" r="r" b="b"/>
                  <a:pathLst>
                    <a:path w="169" h="1">
                      <a:moveTo>
                        <a:pt x="16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2" name="Freeform 279"/>
                <p:cNvSpPr>
                  <a:spLocks noChangeAspect="1" noChangeArrowheads="1"/>
                </p:cNvSpPr>
                <p:nvPr/>
              </p:nvSpPr>
              <p:spPr bwMode="auto">
                <a:xfrm>
                  <a:off x="2673" y="2675"/>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3" name="Freeform 280"/>
                <p:cNvSpPr>
                  <a:spLocks noChangeAspect="1" noChangeArrowheads="1"/>
                </p:cNvSpPr>
                <p:nvPr/>
              </p:nvSpPr>
              <p:spPr bwMode="auto">
                <a:xfrm>
                  <a:off x="2635" y="2675"/>
                  <a:ext cx="19" cy="1"/>
                </a:xfrm>
                <a:custGeom>
                  <a:avLst/>
                  <a:gdLst>
                    <a:gd name="T0" fmla="*/ 168 w 168"/>
                    <a:gd name="T1" fmla="*/ 0 h 1"/>
                    <a:gd name="T2" fmla="*/ 0 w 168"/>
                    <a:gd name="T3" fmla="*/ 0 h 1"/>
                    <a:gd name="T4" fmla="*/ 1 w 168"/>
                    <a:gd name="T5" fmla="*/ 0 h 1"/>
                  </a:gdLst>
                  <a:ahLst/>
                  <a:cxnLst>
                    <a:cxn ang="0">
                      <a:pos x="T0" y="T1"/>
                    </a:cxn>
                    <a:cxn ang="0">
                      <a:pos x="T2" y="T3"/>
                    </a:cxn>
                    <a:cxn ang="0">
                      <a:pos x="T4" y="T5"/>
                    </a:cxn>
                  </a:cxnLst>
                  <a:rect l="0" t="0" r="r" b="b"/>
                  <a:pathLst>
                    <a:path w="168" h="1">
                      <a:moveTo>
                        <a:pt x="168"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4" name="Freeform 281"/>
                <p:cNvSpPr>
                  <a:spLocks noChangeAspect="1" noChangeArrowheads="1"/>
                </p:cNvSpPr>
                <p:nvPr/>
              </p:nvSpPr>
              <p:spPr bwMode="auto">
                <a:xfrm>
                  <a:off x="2523" y="2675"/>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5" name="Freeform 282"/>
                <p:cNvSpPr>
                  <a:spLocks noChangeAspect="1" noChangeArrowheads="1"/>
                </p:cNvSpPr>
                <p:nvPr/>
              </p:nvSpPr>
              <p:spPr bwMode="auto">
                <a:xfrm>
                  <a:off x="2485" y="2675"/>
                  <a:ext cx="19" cy="1"/>
                </a:xfrm>
                <a:custGeom>
                  <a:avLst/>
                  <a:gdLst>
                    <a:gd name="T0" fmla="*/ 169 w 169"/>
                    <a:gd name="T1" fmla="*/ 0 h 1"/>
                    <a:gd name="T2" fmla="*/ 0 w 169"/>
                    <a:gd name="T3" fmla="*/ 0 h 1"/>
                    <a:gd name="T4" fmla="*/ 1 w 169"/>
                    <a:gd name="T5" fmla="*/ 0 h 1"/>
                  </a:gdLst>
                  <a:ahLst/>
                  <a:cxnLst>
                    <a:cxn ang="0">
                      <a:pos x="T0" y="T1"/>
                    </a:cxn>
                    <a:cxn ang="0">
                      <a:pos x="T2" y="T3"/>
                    </a:cxn>
                    <a:cxn ang="0">
                      <a:pos x="T4" y="T5"/>
                    </a:cxn>
                  </a:cxnLst>
                  <a:rect l="0" t="0" r="r" b="b"/>
                  <a:pathLst>
                    <a:path w="169" h="1">
                      <a:moveTo>
                        <a:pt x="16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6" name="Freeform 283"/>
                <p:cNvSpPr>
                  <a:spLocks noChangeAspect="1" noChangeArrowheads="1"/>
                </p:cNvSpPr>
                <p:nvPr/>
              </p:nvSpPr>
              <p:spPr bwMode="auto">
                <a:xfrm>
                  <a:off x="2373" y="2675"/>
                  <a:ext cx="94" cy="1"/>
                </a:xfrm>
                <a:custGeom>
                  <a:avLst/>
                  <a:gdLst>
                    <a:gd name="T0" fmla="*/ 843 w 843"/>
                    <a:gd name="T1" fmla="*/ 0 h 1"/>
                    <a:gd name="T2" fmla="*/ 0 w 843"/>
                    <a:gd name="T3" fmla="*/ 0 h 1"/>
                    <a:gd name="T4" fmla="*/ 1 w 843"/>
                    <a:gd name="T5" fmla="*/ 0 h 1"/>
                  </a:gdLst>
                  <a:ahLst/>
                  <a:cxnLst>
                    <a:cxn ang="0">
                      <a:pos x="T0" y="T1"/>
                    </a:cxn>
                    <a:cxn ang="0">
                      <a:pos x="T2" y="T3"/>
                    </a:cxn>
                    <a:cxn ang="0">
                      <a:pos x="T4" y="T5"/>
                    </a:cxn>
                  </a:cxnLst>
                  <a:rect l="0" t="0" r="r" b="b"/>
                  <a:pathLst>
                    <a:path w="843" h="1">
                      <a:moveTo>
                        <a:pt x="843"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7" name="Freeform 284"/>
                <p:cNvSpPr>
                  <a:spLocks noChangeAspect="1" noChangeArrowheads="1"/>
                </p:cNvSpPr>
                <p:nvPr/>
              </p:nvSpPr>
              <p:spPr bwMode="auto">
                <a:xfrm>
                  <a:off x="2335" y="2675"/>
                  <a:ext cx="19" cy="1"/>
                </a:xfrm>
                <a:custGeom>
                  <a:avLst/>
                  <a:gdLst>
                    <a:gd name="T0" fmla="*/ 169 w 169"/>
                    <a:gd name="T1" fmla="*/ 0 h 1"/>
                    <a:gd name="T2" fmla="*/ 0 w 169"/>
                    <a:gd name="T3" fmla="*/ 0 h 1"/>
                    <a:gd name="T4" fmla="*/ 1 w 169"/>
                    <a:gd name="T5" fmla="*/ 0 h 1"/>
                  </a:gdLst>
                  <a:ahLst/>
                  <a:cxnLst>
                    <a:cxn ang="0">
                      <a:pos x="T0" y="T1"/>
                    </a:cxn>
                    <a:cxn ang="0">
                      <a:pos x="T2" y="T3"/>
                    </a:cxn>
                    <a:cxn ang="0">
                      <a:pos x="T4" y="T5"/>
                    </a:cxn>
                  </a:cxnLst>
                  <a:rect l="0" t="0" r="r" b="b"/>
                  <a:pathLst>
                    <a:path w="169" h="1">
                      <a:moveTo>
                        <a:pt x="16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8" name="Freeform 285"/>
                <p:cNvSpPr>
                  <a:spLocks noChangeAspect="1" noChangeArrowheads="1"/>
                </p:cNvSpPr>
                <p:nvPr/>
              </p:nvSpPr>
              <p:spPr bwMode="auto">
                <a:xfrm>
                  <a:off x="2223" y="2675"/>
                  <a:ext cx="94" cy="1"/>
                </a:xfrm>
                <a:custGeom>
                  <a:avLst/>
                  <a:gdLst>
                    <a:gd name="T0" fmla="*/ 844 w 844"/>
                    <a:gd name="T1" fmla="*/ 0 h 1"/>
                    <a:gd name="T2" fmla="*/ 0 w 844"/>
                    <a:gd name="T3" fmla="*/ 0 h 1"/>
                    <a:gd name="T4" fmla="*/ 1 w 844"/>
                    <a:gd name="T5" fmla="*/ 0 h 1"/>
                  </a:gdLst>
                  <a:ahLst/>
                  <a:cxnLst>
                    <a:cxn ang="0">
                      <a:pos x="T0" y="T1"/>
                    </a:cxn>
                    <a:cxn ang="0">
                      <a:pos x="T2" y="T3"/>
                    </a:cxn>
                    <a:cxn ang="0">
                      <a:pos x="T4" y="T5"/>
                    </a:cxn>
                  </a:cxnLst>
                  <a:rect l="0" t="0" r="r" b="b"/>
                  <a:pathLst>
                    <a:path w="844" h="1">
                      <a:moveTo>
                        <a:pt x="844"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9" name="Freeform 286"/>
                <p:cNvSpPr>
                  <a:spLocks noChangeAspect="1" noChangeArrowheads="1"/>
                </p:cNvSpPr>
                <p:nvPr/>
              </p:nvSpPr>
              <p:spPr bwMode="auto">
                <a:xfrm>
                  <a:off x="2186" y="2675"/>
                  <a:ext cx="18" cy="1"/>
                </a:xfrm>
                <a:custGeom>
                  <a:avLst/>
                  <a:gdLst>
                    <a:gd name="T0" fmla="*/ 168 w 168"/>
                    <a:gd name="T1" fmla="*/ 0 h 1"/>
                    <a:gd name="T2" fmla="*/ 0 w 168"/>
                    <a:gd name="T3" fmla="*/ 0 h 1"/>
                    <a:gd name="T4" fmla="*/ 1 w 168"/>
                    <a:gd name="T5" fmla="*/ 0 h 1"/>
                  </a:gdLst>
                  <a:ahLst/>
                  <a:cxnLst>
                    <a:cxn ang="0">
                      <a:pos x="T0" y="T1"/>
                    </a:cxn>
                    <a:cxn ang="0">
                      <a:pos x="T2" y="T3"/>
                    </a:cxn>
                    <a:cxn ang="0">
                      <a:pos x="T4" y="T5"/>
                    </a:cxn>
                  </a:cxnLst>
                  <a:rect l="0" t="0" r="r" b="b"/>
                  <a:pathLst>
                    <a:path w="168" h="1">
                      <a:moveTo>
                        <a:pt x="168"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0" name="Freeform 287"/>
                <p:cNvSpPr>
                  <a:spLocks noChangeAspect="1" noChangeArrowheads="1"/>
                </p:cNvSpPr>
                <p:nvPr/>
              </p:nvSpPr>
              <p:spPr bwMode="auto">
                <a:xfrm>
                  <a:off x="2084" y="2675"/>
                  <a:ext cx="83" cy="1"/>
                </a:xfrm>
                <a:custGeom>
                  <a:avLst/>
                  <a:gdLst>
                    <a:gd name="T0" fmla="*/ 749 w 749"/>
                    <a:gd name="T1" fmla="*/ 0 h 1"/>
                    <a:gd name="T2" fmla="*/ 0 w 749"/>
                    <a:gd name="T3" fmla="*/ 0 h 1"/>
                    <a:gd name="T4" fmla="*/ 1 w 749"/>
                    <a:gd name="T5" fmla="*/ 0 h 1"/>
                  </a:gdLst>
                  <a:ahLst/>
                  <a:cxnLst>
                    <a:cxn ang="0">
                      <a:pos x="T0" y="T1"/>
                    </a:cxn>
                    <a:cxn ang="0">
                      <a:pos x="T2" y="T3"/>
                    </a:cxn>
                    <a:cxn ang="0">
                      <a:pos x="T4" y="T5"/>
                    </a:cxn>
                  </a:cxnLst>
                  <a:rect l="0" t="0" r="r" b="b"/>
                  <a:pathLst>
                    <a:path w="749" h="1">
                      <a:moveTo>
                        <a:pt x="74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7" name="Group 288"/>
            <p:cNvGrpSpPr>
              <a:grpSpLocks noChangeAspect="1"/>
            </p:cNvGrpSpPr>
            <p:nvPr/>
          </p:nvGrpSpPr>
          <p:grpSpPr bwMode="auto">
            <a:xfrm>
              <a:off x="2908" y="2392"/>
              <a:ext cx="1030" cy="1596"/>
              <a:chOff x="1409" y="1113"/>
              <a:chExt cx="1334" cy="2065"/>
            </a:xfrm>
          </p:grpSpPr>
          <p:grpSp>
            <p:nvGrpSpPr>
              <p:cNvPr id="179" name="Group 289"/>
              <p:cNvGrpSpPr>
                <a:grpSpLocks noChangeAspect="1"/>
              </p:cNvGrpSpPr>
              <p:nvPr/>
            </p:nvGrpSpPr>
            <p:grpSpPr bwMode="auto">
              <a:xfrm>
                <a:off x="1457" y="1172"/>
                <a:ext cx="1238" cy="1978"/>
                <a:chOff x="1457" y="1172"/>
                <a:chExt cx="1238" cy="1978"/>
              </a:xfrm>
            </p:grpSpPr>
            <p:sp>
              <p:nvSpPr>
                <p:cNvPr id="461" name="Freeform 290"/>
                <p:cNvSpPr>
                  <a:spLocks noChangeAspect="1" noChangeArrowheads="1"/>
                </p:cNvSpPr>
                <p:nvPr/>
              </p:nvSpPr>
              <p:spPr bwMode="auto">
                <a:xfrm>
                  <a:off x="1607" y="2064"/>
                  <a:ext cx="950" cy="1"/>
                </a:xfrm>
                <a:custGeom>
                  <a:avLst/>
                  <a:gdLst>
                    <a:gd name="T0" fmla="*/ 8556 w 8556"/>
                    <a:gd name="T1" fmla="*/ 0 h 1"/>
                    <a:gd name="T2" fmla="*/ 0 w 8556"/>
                    <a:gd name="T3" fmla="*/ 0 h 1"/>
                    <a:gd name="T4" fmla="*/ 1 w 8556"/>
                    <a:gd name="T5" fmla="*/ 0 h 1"/>
                  </a:gdLst>
                  <a:ahLst/>
                  <a:cxnLst>
                    <a:cxn ang="0">
                      <a:pos x="T0" y="T1"/>
                    </a:cxn>
                    <a:cxn ang="0">
                      <a:pos x="T2" y="T3"/>
                    </a:cxn>
                    <a:cxn ang="0">
                      <a:pos x="T4" y="T5"/>
                    </a:cxn>
                  </a:cxnLst>
                  <a:rect l="0" t="0" r="r" b="b"/>
                  <a:pathLst>
                    <a:path w="8556" h="1">
                      <a:moveTo>
                        <a:pt x="8556"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2" name="Freeform 291"/>
                <p:cNvSpPr>
                  <a:spLocks noChangeAspect="1" noChangeArrowheads="1"/>
                </p:cNvSpPr>
                <p:nvPr/>
              </p:nvSpPr>
              <p:spPr bwMode="auto">
                <a:xfrm>
                  <a:off x="1924" y="1468"/>
                  <a:ext cx="135" cy="98"/>
                </a:xfrm>
                <a:custGeom>
                  <a:avLst/>
                  <a:gdLst>
                    <a:gd name="T0" fmla="*/ 0 w 1207"/>
                    <a:gd name="T1" fmla="*/ 0 h 879"/>
                    <a:gd name="T2" fmla="*/ 82 w 1207"/>
                    <a:gd name="T3" fmla="*/ 59 h 879"/>
                    <a:gd name="T4" fmla="*/ 348 w 1207"/>
                    <a:gd name="T5" fmla="*/ 253 h 879"/>
                    <a:gd name="T6" fmla="*/ 746 w 1207"/>
                    <a:gd name="T7" fmla="*/ 544 h 879"/>
                    <a:gd name="T8" fmla="*/ 1204 w 1207"/>
                    <a:gd name="T9" fmla="*/ 877 h 879"/>
                    <a:gd name="T10" fmla="*/ 1206 w 1207"/>
                    <a:gd name="T11" fmla="*/ 879 h 879"/>
                    <a:gd name="T12" fmla="*/ 1207 w 1207"/>
                    <a:gd name="T13" fmla="*/ 879 h 879"/>
                  </a:gdLst>
                  <a:ahLst/>
                  <a:cxnLst>
                    <a:cxn ang="0">
                      <a:pos x="T0" y="T1"/>
                    </a:cxn>
                    <a:cxn ang="0">
                      <a:pos x="T2" y="T3"/>
                    </a:cxn>
                    <a:cxn ang="0">
                      <a:pos x="T4" y="T5"/>
                    </a:cxn>
                    <a:cxn ang="0">
                      <a:pos x="T6" y="T7"/>
                    </a:cxn>
                    <a:cxn ang="0">
                      <a:pos x="T8" y="T9"/>
                    </a:cxn>
                    <a:cxn ang="0">
                      <a:pos x="T10" y="T11"/>
                    </a:cxn>
                    <a:cxn ang="0">
                      <a:pos x="T12" y="T13"/>
                    </a:cxn>
                  </a:cxnLst>
                  <a:rect l="0" t="0" r="r" b="b"/>
                  <a:pathLst>
                    <a:path w="1207" h="879">
                      <a:moveTo>
                        <a:pt x="0" y="0"/>
                      </a:moveTo>
                      <a:lnTo>
                        <a:pt x="82" y="59"/>
                      </a:lnTo>
                      <a:lnTo>
                        <a:pt x="348" y="253"/>
                      </a:lnTo>
                      <a:lnTo>
                        <a:pt x="746" y="544"/>
                      </a:lnTo>
                      <a:lnTo>
                        <a:pt x="1204" y="877"/>
                      </a:lnTo>
                      <a:lnTo>
                        <a:pt x="1206" y="879"/>
                      </a:lnTo>
                      <a:lnTo>
                        <a:pt x="1207" y="87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3" name="Freeform 292"/>
                <p:cNvSpPr>
                  <a:spLocks noChangeAspect="1" noChangeArrowheads="1"/>
                </p:cNvSpPr>
                <p:nvPr/>
              </p:nvSpPr>
              <p:spPr bwMode="auto">
                <a:xfrm>
                  <a:off x="1632" y="1566"/>
                  <a:ext cx="426" cy="451"/>
                </a:xfrm>
                <a:custGeom>
                  <a:avLst/>
                  <a:gdLst>
                    <a:gd name="T0" fmla="*/ 3835 w 3835"/>
                    <a:gd name="T1" fmla="*/ 0 h 4059"/>
                    <a:gd name="T2" fmla="*/ 3833 w 3835"/>
                    <a:gd name="T3" fmla="*/ 2 h 4059"/>
                    <a:gd name="T4" fmla="*/ 3260 w 3835"/>
                    <a:gd name="T5" fmla="*/ 608 h 4059"/>
                    <a:gd name="T6" fmla="*/ 2673 w 3835"/>
                    <a:gd name="T7" fmla="*/ 1229 h 4059"/>
                    <a:gd name="T8" fmla="*/ 1982 w 3835"/>
                    <a:gd name="T9" fmla="*/ 1960 h 4059"/>
                    <a:gd name="T10" fmla="*/ 1336 w 3835"/>
                    <a:gd name="T11" fmla="*/ 2644 h 4059"/>
                    <a:gd name="T12" fmla="*/ 957 w 3835"/>
                    <a:gd name="T13" fmla="*/ 3045 h 4059"/>
                    <a:gd name="T14" fmla="*/ 605 w 3835"/>
                    <a:gd name="T15" fmla="*/ 3418 h 4059"/>
                    <a:gd name="T16" fmla="*/ 366 w 3835"/>
                    <a:gd name="T17" fmla="*/ 3669 h 4059"/>
                    <a:gd name="T18" fmla="*/ 185 w 3835"/>
                    <a:gd name="T19" fmla="*/ 3863 h 4059"/>
                    <a:gd name="T20" fmla="*/ 20 w 3835"/>
                    <a:gd name="T21" fmla="*/ 4036 h 4059"/>
                    <a:gd name="T22" fmla="*/ 0 w 3835"/>
                    <a:gd name="T23" fmla="*/ 4059 h 4059"/>
                    <a:gd name="T24" fmla="*/ 1 w 3835"/>
                    <a:gd name="T25" fmla="*/ 4059 h 4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5" h="4059">
                      <a:moveTo>
                        <a:pt x="3835" y="0"/>
                      </a:moveTo>
                      <a:lnTo>
                        <a:pt x="3833" y="2"/>
                      </a:lnTo>
                      <a:lnTo>
                        <a:pt x="3260" y="608"/>
                      </a:lnTo>
                      <a:lnTo>
                        <a:pt x="2673" y="1229"/>
                      </a:lnTo>
                      <a:lnTo>
                        <a:pt x="1982" y="1960"/>
                      </a:lnTo>
                      <a:lnTo>
                        <a:pt x="1336" y="2644"/>
                      </a:lnTo>
                      <a:lnTo>
                        <a:pt x="957" y="3045"/>
                      </a:lnTo>
                      <a:lnTo>
                        <a:pt x="605" y="3418"/>
                      </a:lnTo>
                      <a:lnTo>
                        <a:pt x="366" y="3669"/>
                      </a:lnTo>
                      <a:lnTo>
                        <a:pt x="185" y="3863"/>
                      </a:lnTo>
                      <a:lnTo>
                        <a:pt x="20" y="4036"/>
                      </a:lnTo>
                      <a:lnTo>
                        <a:pt x="0" y="4059"/>
                      </a:lnTo>
                      <a:lnTo>
                        <a:pt x="1" y="405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4" name="Freeform 293"/>
                <p:cNvSpPr>
                  <a:spLocks noChangeAspect="1" noChangeArrowheads="1"/>
                </p:cNvSpPr>
                <p:nvPr/>
              </p:nvSpPr>
              <p:spPr bwMode="auto">
                <a:xfrm>
                  <a:off x="1457" y="1567"/>
                  <a:ext cx="99" cy="466"/>
                </a:xfrm>
                <a:custGeom>
                  <a:avLst/>
                  <a:gdLst>
                    <a:gd name="T0" fmla="*/ 890 w 890"/>
                    <a:gd name="T1" fmla="*/ 4188 h 4188"/>
                    <a:gd name="T2" fmla="*/ 0 w 890"/>
                    <a:gd name="T3" fmla="*/ 0 h 4188"/>
                    <a:gd name="T4" fmla="*/ 1 w 890"/>
                    <a:gd name="T5" fmla="*/ 0 h 4188"/>
                  </a:gdLst>
                  <a:ahLst/>
                  <a:cxnLst>
                    <a:cxn ang="0">
                      <a:pos x="T0" y="T1"/>
                    </a:cxn>
                    <a:cxn ang="0">
                      <a:pos x="T2" y="T3"/>
                    </a:cxn>
                    <a:cxn ang="0">
                      <a:pos x="T4" y="T5"/>
                    </a:cxn>
                  </a:cxnLst>
                  <a:rect l="0" t="0" r="r" b="b"/>
                  <a:pathLst>
                    <a:path w="890" h="4188">
                      <a:moveTo>
                        <a:pt x="890" y="4188"/>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5" name="Freeform 294"/>
                <p:cNvSpPr>
                  <a:spLocks noChangeAspect="1" noChangeArrowheads="1"/>
                </p:cNvSpPr>
                <p:nvPr/>
              </p:nvSpPr>
              <p:spPr bwMode="auto">
                <a:xfrm>
                  <a:off x="2596" y="1325"/>
                  <a:ext cx="99" cy="466"/>
                </a:xfrm>
                <a:custGeom>
                  <a:avLst/>
                  <a:gdLst>
                    <a:gd name="T0" fmla="*/ 890 w 890"/>
                    <a:gd name="T1" fmla="*/ 4190 h 4190"/>
                    <a:gd name="T2" fmla="*/ 0 w 890"/>
                    <a:gd name="T3" fmla="*/ 0 h 4190"/>
                    <a:gd name="T4" fmla="*/ 1 w 890"/>
                    <a:gd name="T5" fmla="*/ 0 h 4190"/>
                  </a:gdLst>
                  <a:ahLst/>
                  <a:cxnLst>
                    <a:cxn ang="0">
                      <a:pos x="T0" y="T1"/>
                    </a:cxn>
                    <a:cxn ang="0">
                      <a:pos x="T2" y="T3"/>
                    </a:cxn>
                    <a:cxn ang="0">
                      <a:pos x="T4" y="T5"/>
                    </a:cxn>
                  </a:cxnLst>
                  <a:rect l="0" t="0" r="r" b="b"/>
                  <a:pathLst>
                    <a:path w="890" h="4190">
                      <a:moveTo>
                        <a:pt x="890" y="419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6" name="Freeform 295"/>
                <p:cNvSpPr>
                  <a:spLocks noChangeAspect="1" noChangeArrowheads="1"/>
                </p:cNvSpPr>
                <p:nvPr/>
              </p:nvSpPr>
              <p:spPr bwMode="auto">
                <a:xfrm>
                  <a:off x="2058" y="1566"/>
                  <a:ext cx="382" cy="279"/>
                </a:xfrm>
                <a:custGeom>
                  <a:avLst/>
                  <a:gdLst>
                    <a:gd name="T0" fmla="*/ 3438 w 3438"/>
                    <a:gd name="T1" fmla="*/ 2511 h 2511"/>
                    <a:gd name="T2" fmla="*/ 3371 w 3438"/>
                    <a:gd name="T3" fmla="*/ 2462 h 2511"/>
                    <a:gd name="T4" fmla="*/ 3121 w 3438"/>
                    <a:gd name="T5" fmla="*/ 2280 h 2511"/>
                    <a:gd name="T6" fmla="*/ 2901 w 3438"/>
                    <a:gd name="T7" fmla="*/ 2119 h 2511"/>
                    <a:gd name="T8" fmla="*/ 2645 w 3438"/>
                    <a:gd name="T9" fmla="*/ 1931 h 2511"/>
                    <a:gd name="T10" fmla="*/ 2263 w 3438"/>
                    <a:gd name="T11" fmla="*/ 1654 h 2511"/>
                    <a:gd name="T12" fmla="*/ 1854 w 3438"/>
                    <a:gd name="T13" fmla="*/ 1355 h 2511"/>
                    <a:gd name="T14" fmla="*/ 1391 w 3438"/>
                    <a:gd name="T15" fmla="*/ 1016 h 2511"/>
                    <a:gd name="T16" fmla="*/ 921 w 3438"/>
                    <a:gd name="T17" fmla="*/ 673 h 2511"/>
                    <a:gd name="T18" fmla="*/ 453 w 3438"/>
                    <a:gd name="T19" fmla="*/ 332 h 2511"/>
                    <a:gd name="T20" fmla="*/ 2 w 3438"/>
                    <a:gd name="T21" fmla="*/ 2 h 2511"/>
                    <a:gd name="T22" fmla="*/ 0 w 3438"/>
                    <a:gd name="T23" fmla="*/ 0 h 2511"/>
                    <a:gd name="T24" fmla="*/ 1 w 3438"/>
                    <a:gd name="T25" fmla="*/ 0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8" h="2511">
                      <a:moveTo>
                        <a:pt x="3438" y="2511"/>
                      </a:moveTo>
                      <a:lnTo>
                        <a:pt x="3371" y="2462"/>
                      </a:lnTo>
                      <a:lnTo>
                        <a:pt x="3121" y="2280"/>
                      </a:lnTo>
                      <a:lnTo>
                        <a:pt x="2901" y="2119"/>
                      </a:lnTo>
                      <a:lnTo>
                        <a:pt x="2645" y="1931"/>
                      </a:lnTo>
                      <a:lnTo>
                        <a:pt x="2263" y="1654"/>
                      </a:lnTo>
                      <a:lnTo>
                        <a:pt x="1854" y="1355"/>
                      </a:lnTo>
                      <a:lnTo>
                        <a:pt x="1391" y="1016"/>
                      </a:lnTo>
                      <a:lnTo>
                        <a:pt x="921" y="673"/>
                      </a:lnTo>
                      <a:lnTo>
                        <a:pt x="453" y="332"/>
                      </a:lnTo>
                      <a:lnTo>
                        <a:pt x="2" y="2"/>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7" name="Freeform 296"/>
                <p:cNvSpPr>
                  <a:spLocks noChangeAspect="1" noChangeArrowheads="1"/>
                </p:cNvSpPr>
                <p:nvPr/>
              </p:nvSpPr>
              <p:spPr bwMode="auto">
                <a:xfrm>
                  <a:off x="2058" y="1408"/>
                  <a:ext cx="150" cy="158"/>
                </a:xfrm>
                <a:custGeom>
                  <a:avLst/>
                  <a:gdLst>
                    <a:gd name="T0" fmla="*/ 0 w 1344"/>
                    <a:gd name="T1" fmla="*/ 1422 h 1422"/>
                    <a:gd name="T2" fmla="*/ 2 w 1344"/>
                    <a:gd name="T3" fmla="*/ 1420 h 1422"/>
                    <a:gd name="T4" fmla="*/ 484 w 1344"/>
                    <a:gd name="T5" fmla="*/ 910 h 1422"/>
                    <a:gd name="T6" fmla="*/ 932 w 1344"/>
                    <a:gd name="T7" fmla="*/ 435 h 1422"/>
                    <a:gd name="T8" fmla="*/ 1205 w 1344"/>
                    <a:gd name="T9" fmla="*/ 147 h 1422"/>
                    <a:gd name="T10" fmla="*/ 1333 w 1344"/>
                    <a:gd name="T11" fmla="*/ 11 h 1422"/>
                    <a:gd name="T12" fmla="*/ 1343 w 1344"/>
                    <a:gd name="T13" fmla="*/ 0 h 1422"/>
                    <a:gd name="T14" fmla="*/ 1344 w 1344"/>
                    <a:gd name="T15" fmla="*/ 0 h 14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1422">
                      <a:moveTo>
                        <a:pt x="0" y="1422"/>
                      </a:moveTo>
                      <a:lnTo>
                        <a:pt x="2" y="1420"/>
                      </a:lnTo>
                      <a:lnTo>
                        <a:pt x="484" y="910"/>
                      </a:lnTo>
                      <a:lnTo>
                        <a:pt x="932" y="435"/>
                      </a:lnTo>
                      <a:lnTo>
                        <a:pt x="1205" y="147"/>
                      </a:lnTo>
                      <a:lnTo>
                        <a:pt x="1333" y="11"/>
                      </a:lnTo>
                      <a:lnTo>
                        <a:pt x="1343" y="0"/>
                      </a:lnTo>
                      <a:lnTo>
                        <a:pt x="134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8" name="Freeform 297"/>
                <p:cNvSpPr>
                  <a:spLocks noChangeAspect="1" noChangeArrowheads="1"/>
                </p:cNvSpPr>
                <p:nvPr/>
              </p:nvSpPr>
              <p:spPr bwMode="auto">
                <a:xfrm>
                  <a:off x="2440" y="1791"/>
                  <a:ext cx="255" cy="54"/>
                </a:xfrm>
                <a:custGeom>
                  <a:avLst/>
                  <a:gdLst>
                    <a:gd name="T0" fmla="*/ 0 w 2288"/>
                    <a:gd name="T1" fmla="*/ 486 h 486"/>
                    <a:gd name="T2" fmla="*/ 2287 w 2288"/>
                    <a:gd name="T3" fmla="*/ 0 h 486"/>
                    <a:gd name="T4" fmla="*/ 2288 w 2288"/>
                    <a:gd name="T5" fmla="*/ 0 h 486"/>
                  </a:gdLst>
                  <a:ahLst/>
                  <a:cxnLst>
                    <a:cxn ang="0">
                      <a:pos x="T0" y="T1"/>
                    </a:cxn>
                    <a:cxn ang="0">
                      <a:pos x="T2" y="T3"/>
                    </a:cxn>
                    <a:cxn ang="0">
                      <a:pos x="T4" y="T5"/>
                    </a:cxn>
                  </a:cxnLst>
                  <a:rect l="0" t="0" r="r" b="b"/>
                  <a:pathLst>
                    <a:path w="2288" h="486">
                      <a:moveTo>
                        <a:pt x="0" y="486"/>
                      </a:moveTo>
                      <a:lnTo>
                        <a:pt x="2287" y="0"/>
                      </a:lnTo>
                      <a:lnTo>
                        <a:pt x="2288"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9" name="Freeform 298"/>
                <p:cNvSpPr>
                  <a:spLocks noChangeAspect="1" noChangeArrowheads="1"/>
                </p:cNvSpPr>
                <p:nvPr/>
              </p:nvSpPr>
              <p:spPr bwMode="auto">
                <a:xfrm>
                  <a:off x="2208" y="1325"/>
                  <a:ext cx="388" cy="83"/>
                </a:xfrm>
                <a:custGeom>
                  <a:avLst/>
                  <a:gdLst>
                    <a:gd name="T0" fmla="*/ 3492 w 3492"/>
                    <a:gd name="T1" fmla="*/ 0 h 743"/>
                    <a:gd name="T2" fmla="*/ 0 w 3492"/>
                    <a:gd name="T3" fmla="*/ 743 h 743"/>
                    <a:gd name="T4" fmla="*/ 1 w 3492"/>
                    <a:gd name="T5" fmla="*/ 743 h 743"/>
                  </a:gdLst>
                  <a:ahLst/>
                  <a:cxnLst>
                    <a:cxn ang="0">
                      <a:pos x="T0" y="T1"/>
                    </a:cxn>
                    <a:cxn ang="0">
                      <a:pos x="T2" y="T3"/>
                    </a:cxn>
                    <a:cxn ang="0">
                      <a:pos x="T4" y="T5"/>
                    </a:cxn>
                  </a:cxnLst>
                  <a:rect l="0" t="0" r="r" b="b"/>
                  <a:pathLst>
                    <a:path w="3492" h="743">
                      <a:moveTo>
                        <a:pt x="3492" y="0"/>
                      </a:moveTo>
                      <a:lnTo>
                        <a:pt x="0" y="743"/>
                      </a:lnTo>
                      <a:lnTo>
                        <a:pt x="1" y="74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0" name="Freeform 299"/>
                <p:cNvSpPr>
                  <a:spLocks noChangeAspect="1" noChangeArrowheads="1"/>
                </p:cNvSpPr>
                <p:nvPr/>
              </p:nvSpPr>
              <p:spPr bwMode="auto">
                <a:xfrm>
                  <a:off x="1556" y="2017"/>
                  <a:ext cx="76" cy="16"/>
                </a:xfrm>
                <a:custGeom>
                  <a:avLst/>
                  <a:gdLst>
                    <a:gd name="T0" fmla="*/ 0 w 686"/>
                    <a:gd name="T1" fmla="*/ 145 h 145"/>
                    <a:gd name="T2" fmla="*/ 685 w 686"/>
                    <a:gd name="T3" fmla="*/ 0 h 145"/>
                    <a:gd name="T4" fmla="*/ 686 w 686"/>
                    <a:gd name="T5" fmla="*/ 0 h 145"/>
                  </a:gdLst>
                  <a:ahLst/>
                  <a:cxnLst>
                    <a:cxn ang="0">
                      <a:pos x="T0" y="T1"/>
                    </a:cxn>
                    <a:cxn ang="0">
                      <a:pos x="T2" y="T3"/>
                    </a:cxn>
                    <a:cxn ang="0">
                      <a:pos x="T4" y="T5"/>
                    </a:cxn>
                  </a:cxnLst>
                  <a:rect l="0" t="0" r="r" b="b"/>
                  <a:pathLst>
                    <a:path w="686" h="145">
                      <a:moveTo>
                        <a:pt x="0" y="145"/>
                      </a:moveTo>
                      <a:lnTo>
                        <a:pt x="685" y="0"/>
                      </a:lnTo>
                      <a:lnTo>
                        <a:pt x="68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1" name="Freeform 300"/>
                <p:cNvSpPr>
                  <a:spLocks noChangeAspect="1" noChangeArrowheads="1"/>
                </p:cNvSpPr>
                <p:nvPr/>
              </p:nvSpPr>
              <p:spPr bwMode="auto">
                <a:xfrm>
                  <a:off x="1457" y="1468"/>
                  <a:ext cx="467" cy="99"/>
                </a:xfrm>
                <a:custGeom>
                  <a:avLst/>
                  <a:gdLst>
                    <a:gd name="T0" fmla="*/ 4204 w 4204"/>
                    <a:gd name="T1" fmla="*/ 0 h 895"/>
                    <a:gd name="T2" fmla="*/ 0 w 4204"/>
                    <a:gd name="T3" fmla="*/ 895 h 895"/>
                    <a:gd name="T4" fmla="*/ 1 w 4204"/>
                    <a:gd name="T5" fmla="*/ 895 h 895"/>
                  </a:gdLst>
                  <a:ahLst/>
                  <a:cxnLst>
                    <a:cxn ang="0">
                      <a:pos x="T0" y="T1"/>
                    </a:cxn>
                    <a:cxn ang="0">
                      <a:pos x="T2" y="T3"/>
                    </a:cxn>
                    <a:cxn ang="0">
                      <a:pos x="T4" y="T5"/>
                    </a:cxn>
                  </a:cxnLst>
                  <a:rect l="0" t="0" r="r" b="b"/>
                  <a:pathLst>
                    <a:path w="4204" h="895">
                      <a:moveTo>
                        <a:pt x="4204" y="0"/>
                      </a:moveTo>
                      <a:lnTo>
                        <a:pt x="0" y="895"/>
                      </a:lnTo>
                      <a:lnTo>
                        <a:pt x="1" y="89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2" name="Freeform 301"/>
                <p:cNvSpPr>
                  <a:spLocks noChangeAspect="1" noChangeArrowheads="1"/>
                </p:cNvSpPr>
                <p:nvPr/>
              </p:nvSpPr>
              <p:spPr bwMode="auto">
                <a:xfrm>
                  <a:off x="2082" y="1172"/>
                  <a:ext cx="126" cy="236"/>
                </a:xfrm>
                <a:custGeom>
                  <a:avLst/>
                  <a:gdLst>
                    <a:gd name="T0" fmla="*/ 1129 w 1129"/>
                    <a:gd name="T1" fmla="*/ 2120 h 2120"/>
                    <a:gd name="T2" fmla="*/ 0 w 1129"/>
                    <a:gd name="T3" fmla="*/ 0 h 2120"/>
                    <a:gd name="T4" fmla="*/ 1 w 1129"/>
                    <a:gd name="T5" fmla="*/ 0 h 2120"/>
                  </a:gdLst>
                  <a:ahLst/>
                  <a:cxnLst>
                    <a:cxn ang="0">
                      <a:pos x="T0" y="T1"/>
                    </a:cxn>
                    <a:cxn ang="0">
                      <a:pos x="T2" y="T3"/>
                    </a:cxn>
                    <a:cxn ang="0">
                      <a:pos x="T4" y="T5"/>
                    </a:cxn>
                  </a:cxnLst>
                  <a:rect l="0" t="0" r="r" b="b"/>
                  <a:pathLst>
                    <a:path w="1129" h="2120">
                      <a:moveTo>
                        <a:pt x="1129" y="212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3" name="Freeform 302"/>
                <p:cNvSpPr>
                  <a:spLocks noChangeAspect="1" noChangeArrowheads="1"/>
                </p:cNvSpPr>
                <p:nvPr/>
              </p:nvSpPr>
              <p:spPr bwMode="auto">
                <a:xfrm>
                  <a:off x="1924" y="1172"/>
                  <a:ext cx="158" cy="296"/>
                </a:xfrm>
                <a:custGeom>
                  <a:avLst/>
                  <a:gdLst>
                    <a:gd name="T0" fmla="*/ 1420 w 1420"/>
                    <a:gd name="T1" fmla="*/ 0 h 2663"/>
                    <a:gd name="T2" fmla="*/ 0 w 1420"/>
                    <a:gd name="T3" fmla="*/ 2663 h 2663"/>
                    <a:gd name="T4" fmla="*/ 1 w 1420"/>
                    <a:gd name="T5" fmla="*/ 2663 h 2663"/>
                  </a:gdLst>
                  <a:ahLst/>
                  <a:cxnLst>
                    <a:cxn ang="0">
                      <a:pos x="T0" y="T1"/>
                    </a:cxn>
                    <a:cxn ang="0">
                      <a:pos x="T2" y="T3"/>
                    </a:cxn>
                    <a:cxn ang="0">
                      <a:pos x="T4" y="T5"/>
                    </a:cxn>
                  </a:cxnLst>
                  <a:rect l="0" t="0" r="r" b="b"/>
                  <a:pathLst>
                    <a:path w="1420" h="2663">
                      <a:moveTo>
                        <a:pt x="1420" y="0"/>
                      </a:moveTo>
                      <a:lnTo>
                        <a:pt x="0" y="2663"/>
                      </a:lnTo>
                      <a:lnTo>
                        <a:pt x="1" y="266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4" name="Freeform 303"/>
                <p:cNvSpPr>
                  <a:spLocks noChangeAspect="1" noChangeArrowheads="1"/>
                </p:cNvSpPr>
                <p:nvPr/>
              </p:nvSpPr>
              <p:spPr bwMode="auto">
                <a:xfrm>
                  <a:off x="2440" y="1845"/>
                  <a:ext cx="117" cy="219"/>
                </a:xfrm>
                <a:custGeom>
                  <a:avLst/>
                  <a:gdLst>
                    <a:gd name="T0" fmla="*/ 1053 w 1053"/>
                    <a:gd name="T1" fmla="*/ 1977 h 1977"/>
                    <a:gd name="T2" fmla="*/ 0 w 1053"/>
                    <a:gd name="T3" fmla="*/ 0 h 1977"/>
                    <a:gd name="T4" fmla="*/ 1 w 1053"/>
                    <a:gd name="T5" fmla="*/ 0 h 1977"/>
                  </a:gdLst>
                  <a:ahLst/>
                  <a:cxnLst>
                    <a:cxn ang="0">
                      <a:pos x="T0" y="T1"/>
                    </a:cxn>
                    <a:cxn ang="0">
                      <a:pos x="T2" y="T3"/>
                    </a:cxn>
                    <a:cxn ang="0">
                      <a:pos x="T4" y="T5"/>
                    </a:cxn>
                  </a:cxnLst>
                  <a:rect l="0" t="0" r="r" b="b"/>
                  <a:pathLst>
                    <a:path w="1053" h="1977">
                      <a:moveTo>
                        <a:pt x="1053" y="1977"/>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5" name="Freeform 304"/>
                <p:cNvSpPr>
                  <a:spLocks noChangeAspect="1" noChangeArrowheads="1"/>
                </p:cNvSpPr>
                <p:nvPr/>
              </p:nvSpPr>
              <p:spPr bwMode="auto">
                <a:xfrm>
                  <a:off x="1607" y="2017"/>
                  <a:ext cx="25" cy="47"/>
                </a:xfrm>
                <a:custGeom>
                  <a:avLst/>
                  <a:gdLst>
                    <a:gd name="T0" fmla="*/ 230 w 230"/>
                    <a:gd name="T1" fmla="*/ 0 h 429"/>
                    <a:gd name="T2" fmla="*/ 0 w 230"/>
                    <a:gd name="T3" fmla="*/ 429 h 429"/>
                    <a:gd name="T4" fmla="*/ 1 w 230"/>
                    <a:gd name="T5" fmla="*/ 429 h 429"/>
                  </a:gdLst>
                  <a:ahLst/>
                  <a:cxnLst>
                    <a:cxn ang="0">
                      <a:pos x="T0" y="T1"/>
                    </a:cxn>
                    <a:cxn ang="0">
                      <a:pos x="T2" y="T3"/>
                    </a:cxn>
                    <a:cxn ang="0">
                      <a:pos x="T4" y="T5"/>
                    </a:cxn>
                  </a:cxnLst>
                  <a:rect l="0" t="0" r="r" b="b"/>
                  <a:pathLst>
                    <a:path w="230" h="429">
                      <a:moveTo>
                        <a:pt x="230" y="0"/>
                      </a:moveTo>
                      <a:lnTo>
                        <a:pt x="0" y="429"/>
                      </a:lnTo>
                      <a:lnTo>
                        <a:pt x="1" y="42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6" name="Freeform 305"/>
                <p:cNvSpPr>
                  <a:spLocks noChangeAspect="1" noChangeArrowheads="1"/>
                </p:cNvSpPr>
                <p:nvPr/>
              </p:nvSpPr>
              <p:spPr bwMode="auto">
                <a:xfrm>
                  <a:off x="1671" y="2915"/>
                  <a:ext cx="823" cy="235"/>
                </a:xfrm>
                <a:custGeom>
                  <a:avLst/>
                  <a:gdLst>
                    <a:gd name="T0" fmla="*/ 0 w 7410"/>
                    <a:gd name="T1" fmla="*/ 0 h 2113"/>
                    <a:gd name="T2" fmla="*/ 593 w 7410"/>
                    <a:gd name="T3" fmla="*/ 798 h 2113"/>
                    <a:gd name="T4" fmla="*/ 1354 w 7410"/>
                    <a:gd name="T5" fmla="*/ 1437 h 2113"/>
                    <a:gd name="T6" fmla="*/ 2241 w 7410"/>
                    <a:gd name="T7" fmla="*/ 1883 h 2113"/>
                    <a:gd name="T8" fmla="*/ 3207 w 7410"/>
                    <a:gd name="T9" fmla="*/ 2113 h 2113"/>
                    <a:gd name="T10" fmla="*/ 4201 w 7410"/>
                    <a:gd name="T11" fmla="*/ 2113 h 2113"/>
                    <a:gd name="T12" fmla="*/ 5168 w 7410"/>
                    <a:gd name="T13" fmla="*/ 1883 h 2113"/>
                    <a:gd name="T14" fmla="*/ 6055 w 7410"/>
                    <a:gd name="T15" fmla="*/ 1437 h 2113"/>
                    <a:gd name="T16" fmla="*/ 6816 w 7410"/>
                    <a:gd name="T17" fmla="*/ 798 h 2113"/>
                    <a:gd name="T18" fmla="*/ 7409 w 7410"/>
                    <a:gd name="T19" fmla="*/ 0 h 2113"/>
                    <a:gd name="T20" fmla="*/ 7410 w 7410"/>
                    <a:gd name="T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0" h="2113">
                      <a:moveTo>
                        <a:pt x="0" y="0"/>
                      </a:moveTo>
                      <a:lnTo>
                        <a:pt x="593" y="798"/>
                      </a:lnTo>
                      <a:lnTo>
                        <a:pt x="1354" y="1437"/>
                      </a:lnTo>
                      <a:lnTo>
                        <a:pt x="2241" y="1883"/>
                      </a:lnTo>
                      <a:lnTo>
                        <a:pt x="3207" y="2113"/>
                      </a:lnTo>
                      <a:lnTo>
                        <a:pt x="4201" y="2113"/>
                      </a:lnTo>
                      <a:lnTo>
                        <a:pt x="5168" y="1883"/>
                      </a:lnTo>
                      <a:lnTo>
                        <a:pt x="6055" y="1437"/>
                      </a:lnTo>
                      <a:lnTo>
                        <a:pt x="6816" y="798"/>
                      </a:lnTo>
                      <a:lnTo>
                        <a:pt x="7409" y="0"/>
                      </a:lnTo>
                      <a:lnTo>
                        <a:pt x="7410"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7" name="Freeform 306"/>
                <p:cNvSpPr>
                  <a:spLocks noChangeAspect="1" noChangeArrowheads="1"/>
                </p:cNvSpPr>
                <p:nvPr/>
              </p:nvSpPr>
              <p:spPr bwMode="auto">
                <a:xfrm>
                  <a:off x="1671" y="2205"/>
                  <a:ext cx="823" cy="235"/>
                </a:xfrm>
                <a:custGeom>
                  <a:avLst/>
                  <a:gdLst>
                    <a:gd name="T0" fmla="*/ 7409 w 7409"/>
                    <a:gd name="T1" fmla="*/ 2112 h 2112"/>
                    <a:gd name="T2" fmla="*/ 6816 w 7409"/>
                    <a:gd name="T3" fmla="*/ 1314 h 2112"/>
                    <a:gd name="T4" fmla="*/ 6055 w 7409"/>
                    <a:gd name="T5" fmla="*/ 676 h 2112"/>
                    <a:gd name="T6" fmla="*/ 5168 w 7409"/>
                    <a:gd name="T7" fmla="*/ 229 h 2112"/>
                    <a:gd name="T8" fmla="*/ 4201 w 7409"/>
                    <a:gd name="T9" fmla="*/ 0 h 2112"/>
                    <a:gd name="T10" fmla="*/ 3207 w 7409"/>
                    <a:gd name="T11" fmla="*/ 0 h 2112"/>
                    <a:gd name="T12" fmla="*/ 2241 w 7409"/>
                    <a:gd name="T13" fmla="*/ 229 h 2112"/>
                    <a:gd name="T14" fmla="*/ 1354 w 7409"/>
                    <a:gd name="T15" fmla="*/ 676 h 2112"/>
                    <a:gd name="T16" fmla="*/ 593 w 7409"/>
                    <a:gd name="T17" fmla="*/ 1314 h 2112"/>
                    <a:gd name="T18" fmla="*/ 0 w 7409"/>
                    <a:gd name="T19" fmla="*/ 2112 h 2112"/>
                    <a:gd name="T20" fmla="*/ 1 w 7409"/>
                    <a:gd name="T21" fmla="*/ 2112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09" h="2112">
                      <a:moveTo>
                        <a:pt x="7409" y="2112"/>
                      </a:moveTo>
                      <a:lnTo>
                        <a:pt x="6816" y="1314"/>
                      </a:lnTo>
                      <a:lnTo>
                        <a:pt x="6055" y="676"/>
                      </a:lnTo>
                      <a:lnTo>
                        <a:pt x="5168" y="229"/>
                      </a:lnTo>
                      <a:lnTo>
                        <a:pt x="4201" y="0"/>
                      </a:lnTo>
                      <a:lnTo>
                        <a:pt x="3207" y="0"/>
                      </a:lnTo>
                      <a:lnTo>
                        <a:pt x="2241" y="229"/>
                      </a:lnTo>
                      <a:lnTo>
                        <a:pt x="1354" y="676"/>
                      </a:lnTo>
                      <a:lnTo>
                        <a:pt x="593" y="1314"/>
                      </a:lnTo>
                      <a:lnTo>
                        <a:pt x="0" y="2112"/>
                      </a:lnTo>
                      <a:lnTo>
                        <a:pt x="1" y="2112"/>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8" name="Freeform 307"/>
                <p:cNvSpPr>
                  <a:spLocks noChangeAspect="1" noChangeArrowheads="1"/>
                </p:cNvSpPr>
                <p:nvPr/>
              </p:nvSpPr>
              <p:spPr bwMode="auto">
                <a:xfrm>
                  <a:off x="1925" y="2469"/>
                  <a:ext cx="134" cy="417"/>
                </a:xfrm>
                <a:custGeom>
                  <a:avLst/>
                  <a:gdLst>
                    <a:gd name="T0" fmla="*/ 1205 w 1206"/>
                    <a:gd name="T1" fmla="*/ 0 h 3755"/>
                    <a:gd name="T2" fmla="*/ 1203 w 1206"/>
                    <a:gd name="T3" fmla="*/ 1 h 3755"/>
                    <a:gd name="T4" fmla="*/ 813 w 1206"/>
                    <a:gd name="T5" fmla="*/ 249 h 3755"/>
                    <a:gd name="T6" fmla="*/ 488 w 1206"/>
                    <a:gd name="T7" fmla="*/ 563 h 3755"/>
                    <a:gd name="T8" fmla="*/ 279 w 1206"/>
                    <a:gd name="T9" fmla="*/ 858 h 3755"/>
                    <a:gd name="T10" fmla="*/ 120 w 1206"/>
                    <a:gd name="T11" fmla="*/ 1195 h 3755"/>
                    <a:gd name="T12" fmla="*/ 35 w 1206"/>
                    <a:gd name="T13" fmla="*/ 1505 h 3755"/>
                    <a:gd name="T14" fmla="*/ 0 w 1206"/>
                    <a:gd name="T15" fmla="*/ 1830 h 3755"/>
                    <a:gd name="T16" fmla="*/ 81 w 1206"/>
                    <a:gd name="T17" fmla="*/ 2438 h 3755"/>
                    <a:gd name="T18" fmla="*/ 347 w 1206"/>
                    <a:gd name="T19" fmla="*/ 3004 h 3755"/>
                    <a:gd name="T20" fmla="*/ 745 w 1206"/>
                    <a:gd name="T21" fmla="*/ 3450 h 3755"/>
                    <a:gd name="T22" fmla="*/ 1203 w 1206"/>
                    <a:gd name="T23" fmla="*/ 3754 h 3755"/>
                    <a:gd name="T24" fmla="*/ 1205 w 1206"/>
                    <a:gd name="T25" fmla="*/ 3755 h 3755"/>
                    <a:gd name="T26" fmla="*/ 1206 w 1206"/>
                    <a:gd name="T2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6" h="3755">
                      <a:moveTo>
                        <a:pt x="1205" y="0"/>
                      </a:moveTo>
                      <a:lnTo>
                        <a:pt x="1203" y="1"/>
                      </a:lnTo>
                      <a:lnTo>
                        <a:pt x="813" y="249"/>
                      </a:lnTo>
                      <a:lnTo>
                        <a:pt x="488" y="563"/>
                      </a:lnTo>
                      <a:lnTo>
                        <a:pt x="279" y="858"/>
                      </a:lnTo>
                      <a:lnTo>
                        <a:pt x="120" y="1195"/>
                      </a:lnTo>
                      <a:lnTo>
                        <a:pt x="35" y="1505"/>
                      </a:lnTo>
                      <a:lnTo>
                        <a:pt x="0" y="1830"/>
                      </a:lnTo>
                      <a:lnTo>
                        <a:pt x="81" y="2438"/>
                      </a:lnTo>
                      <a:lnTo>
                        <a:pt x="347" y="3004"/>
                      </a:lnTo>
                      <a:lnTo>
                        <a:pt x="745" y="3450"/>
                      </a:lnTo>
                      <a:lnTo>
                        <a:pt x="1203" y="3754"/>
                      </a:lnTo>
                      <a:lnTo>
                        <a:pt x="1205" y="3755"/>
                      </a:lnTo>
                      <a:lnTo>
                        <a:pt x="1206" y="375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9" name="Freeform 308"/>
                <p:cNvSpPr>
                  <a:spLocks noChangeAspect="1" noChangeArrowheads="1"/>
                </p:cNvSpPr>
                <p:nvPr/>
              </p:nvSpPr>
              <p:spPr bwMode="auto">
                <a:xfrm>
                  <a:off x="1920" y="2886"/>
                  <a:ext cx="138" cy="29"/>
                </a:xfrm>
                <a:custGeom>
                  <a:avLst/>
                  <a:gdLst>
                    <a:gd name="T0" fmla="*/ 1247 w 1247"/>
                    <a:gd name="T1" fmla="*/ 0 h 263"/>
                    <a:gd name="T2" fmla="*/ 1245 w 1247"/>
                    <a:gd name="T3" fmla="*/ 1 h 263"/>
                    <a:gd name="T4" fmla="*/ 672 w 1247"/>
                    <a:gd name="T5" fmla="*/ 190 h 263"/>
                    <a:gd name="T6" fmla="*/ 85 w 1247"/>
                    <a:gd name="T7" fmla="*/ 262 h 263"/>
                    <a:gd name="T8" fmla="*/ 0 w 1247"/>
                    <a:gd name="T9" fmla="*/ 263 h 263"/>
                    <a:gd name="T10" fmla="*/ 2 w 1247"/>
                    <a:gd name="T11" fmla="*/ 263 h 263"/>
                  </a:gdLst>
                  <a:ahLst/>
                  <a:cxnLst>
                    <a:cxn ang="0">
                      <a:pos x="T0" y="T1"/>
                    </a:cxn>
                    <a:cxn ang="0">
                      <a:pos x="T2" y="T3"/>
                    </a:cxn>
                    <a:cxn ang="0">
                      <a:pos x="T4" y="T5"/>
                    </a:cxn>
                    <a:cxn ang="0">
                      <a:pos x="T6" y="T7"/>
                    </a:cxn>
                    <a:cxn ang="0">
                      <a:pos x="T8" y="T9"/>
                    </a:cxn>
                    <a:cxn ang="0">
                      <a:pos x="T10" y="T11"/>
                    </a:cxn>
                  </a:cxnLst>
                  <a:rect l="0" t="0" r="r" b="b"/>
                  <a:pathLst>
                    <a:path w="1247" h="263">
                      <a:moveTo>
                        <a:pt x="1247" y="0"/>
                      </a:moveTo>
                      <a:lnTo>
                        <a:pt x="1245" y="1"/>
                      </a:lnTo>
                      <a:lnTo>
                        <a:pt x="672" y="190"/>
                      </a:lnTo>
                      <a:lnTo>
                        <a:pt x="85" y="262"/>
                      </a:lnTo>
                      <a:lnTo>
                        <a:pt x="0" y="263"/>
                      </a:lnTo>
                      <a:lnTo>
                        <a:pt x="2" y="26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0" name="Freeform 309"/>
                <p:cNvSpPr>
                  <a:spLocks noChangeAspect="1" noChangeArrowheads="1"/>
                </p:cNvSpPr>
                <p:nvPr/>
              </p:nvSpPr>
              <p:spPr bwMode="auto">
                <a:xfrm>
                  <a:off x="1920" y="2440"/>
                  <a:ext cx="139" cy="29"/>
                </a:xfrm>
                <a:custGeom>
                  <a:avLst/>
                  <a:gdLst>
                    <a:gd name="T0" fmla="*/ 0 w 1248"/>
                    <a:gd name="T1" fmla="*/ 0 h 264"/>
                    <a:gd name="T2" fmla="*/ 469 w 1248"/>
                    <a:gd name="T3" fmla="*/ 36 h 264"/>
                    <a:gd name="T4" fmla="*/ 927 w 1248"/>
                    <a:gd name="T5" fmla="*/ 142 h 264"/>
                    <a:gd name="T6" fmla="*/ 1245 w 1248"/>
                    <a:gd name="T7" fmla="*/ 263 h 264"/>
                    <a:gd name="T8" fmla="*/ 1247 w 1248"/>
                    <a:gd name="T9" fmla="*/ 264 h 264"/>
                    <a:gd name="T10" fmla="*/ 1248 w 1248"/>
                    <a:gd name="T11" fmla="*/ 264 h 264"/>
                  </a:gdLst>
                  <a:ahLst/>
                  <a:cxnLst>
                    <a:cxn ang="0">
                      <a:pos x="T0" y="T1"/>
                    </a:cxn>
                    <a:cxn ang="0">
                      <a:pos x="T2" y="T3"/>
                    </a:cxn>
                    <a:cxn ang="0">
                      <a:pos x="T4" y="T5"/>
                    </a:cxn>
                    <a:cxn ang="0">
                      <a:pos x="T6" y="T7"/>
                    </a:cxn>
                    <a:cxn ang="0">
                      <a:pos x="T8" y="T9"/>
                    </a:cxn>
                    <a:cxn ang="0">
                      <a:pos x="T10" y="T11"/>
                    </a:cxn>
                  </a:cxnLst>
                  <a:rect l="0" t="0" r="r" b="b"/>
                  <a:pathLst>
                    <a:path w="1248" h="264">
                      <a:moveTo>
                        <a:pt x="0" y="0"/>
                      </a:moveTo>
                      <a:lnTo>
                        <a:pt x="469" y="36"/>
                      </a:lnTo>
                      <a:lnTo>
                        <a:pt x="927" y="142"/>
                      </a:lnTo>
                      <a:lnTo>
                        <a:pt x="1245" y="263"/>
                      </a:lnTo>
                      <a:lnTo>
                        <a:pt x="1247" y="264"/>
                      </a:lnTo>
                      <a:lnTo>
                        <a:pt x="1248" y="26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1" name="Freeform 310"/>
                <p:cNvSpPr>
                  <a:spLocks noChangeAspect="1" noChangeArrowheads="1"/>
                </p:cNvSpPr>
                <p:nvPr/>
              </p:nvSpPr>
              <p:spPr bwMode="auto">
                <a:xfrm>
                  <a:off x="1457" y="2678"/>
                  <a:ext cx="50" cy="237"/>
                </a:xfrm>
                <a:custGeom>
                  <a:avLst/>
                  <a:gdLst>
                    <a:gd name="T0" fmla="*/ 0 w 447"/>
                    <a:gd name="T1" fmla="*/ 0 h 2140"/>
                    <a:gd name="T2" fmla="*/ 8 w 447"/>
                    <a:gd name="T3" fmla="*/ 371 h 2140"/>
                    <a:gd name="T4" fmla="*/ 28 w 447"/>
                    <a:gd name="T5" fmla="*/ 731 h 2140"/>
                    <a:gd name="T6" fmla="*/ 61 w 447"/>
                    <a:gd name="T7" fmla="*/ 1070 h 2140"/>
                    <a:gd name="T8" fmla="*/ 104 w 447"/>
                    <a:gd name="T9" fmla="*/ 1375 h 2140"/>
                    <a:gd name="T10" fmla="*/ 159 w 447"/>
                    <a:gd name="T11" fmla="*/ 1640 h 2140"/>
                    <a:gd name="T12" fmla="*/ 224 w 447"/>
                    <a:gd name="T13" fmla="*/ 1854 h 2140"/>
                    <a:gd name="T14" fmla="*/ 294 w 447"/>
                    <a:gd name="T15" fmla="*/ 2011 h 2140"/>
                    <a:gd name="T16" fmla="*/ 368 w 447"/>
                    <a:gd name="T17" fmla="*/ 2108 h 2140"/>
                    <a:gd name="T18" fmla="*/ 446 w 447"/>
                    <a:gd name="T19" fmla="*/ 2140 h 2140"/>
                    <a:gd name="T20" fmla="*/ 447 w 447"/>
                    <a:gd name="T21" fmla="*/ 2140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2140">
                      <a:moveTo>
                        <a:pt x="0" y="0"/>
                      </a:moveTo>
                      <a:lnTo>
                        <a:pt x="8" y="371"/>
                      </a:lnTo>
                      <a:lnTo>
                        <a:pt x="28" y="731"/>
                      </a:lnTo>
                      <a:lnTo>
                        <a:pt x="61" y="1070"/>
                      </a:lnTo>
                      <a:lnTo>
                        <a:pt x="104" y="1375"/>
                      </a:lnTo>
                      <a:lnTo>
                        <a:pt x="159" y="1640"/>
                      </a:lnTo>
                      <a:lnTo>
                        <a:pt x="224" y="1854"/>
                      </a:lnTo>
                      <a:lnTo>
                        <a:pt x="294" y="2011"/>
                      </a:lnTo>
                      <a:lnTo>
                        <a:pt x="368" y="2108"/>
                      </a:lnTo>
                      <a:lnTo>
                        <a:pt x="446" y="2140"/>
                      </a:lnTo>
                      <a:lnTo>
                        <a:pt x="447" y="214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2" name="Freeform 311"/>
                <p:cNvSpPr>
                  <a:spLocks noChangeAspect="1" noChangeArrowheads="1"/>
                </p:cNvSpPr>
                <p:nvPr/>
              </p:nvSpPr>
              <p:spPr bwMode="auto">
                <a:xfrm>
                  <a:off x="1457" y="2440"/>
                  <a:ext cx="50" cy="238"/>
                </a:xfrm>
                <a:custGeom>
                  <a:avLst/>
                  <a:gdLst>
                    <a:gd name="T0" fmla="*/ 446 w 446"/>
                    <a:gd name="T1" fmla="*/ 0 h 2142"/>
                    <a:gd name="T2" fmla="*/ 368 w 446"/>
                    <a:gd name="T3" fmla="*/ 33 h 2142"/>
                    <a:gd name="T4" fmla="*/ 294 w 446"/>
                    <a:gd name="T5" fmla="*/ 130 h 2142"/>
                    <a:gd name="T6" fmla="*/ 224 w 446"/>
                    <a:gd name="T7" fmla="*/ 286 h 2142"/>
                    <a:gd name="T8" fmla="*/ 159 w 446"/>
                    <a:gd name="T9" fmla="*/ 501 h 2142"/>
                    <a:gd name="T10" fmla="*/ 104 w 446"/>
                    <a:gd name="T11" fmla="*/ 765 h 2142"/>
                    <a:gd name="T12" fmla="*/ 61 w 446"/>
                    <a:gd name="T13" fmla="*/ 1071 h 2142"/>
                    <a:gd name="T14" fmla="*/ 28 w 446"/>
                    <a:gd name="T15" fmla="*/ 1409 h 2142"/>
                    <a:gd name="T16" fmla="*/ 8 w 446"/>
                    <a:gd name="T17" fmla="*/ 1770 h 2142"/>
                    <a:gd name="T18" fmla="*/ 0 w 446"/>
                    <a:gd name="T19" fmla="*/ 2142 h 2142"/>
                    <a:gd name="T20" fmla="*/ 1 w 446"/>
                    <a:gd name="T21" fmla="*/ 2142 h 2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142">
                      <a:moveTo>
                        <a:pt x="446" y="0"/>
                      </a:moveTo>
                      <a:lnTo>
                        <a:pt x="368" y="33"/>
                      </a:lnTo>
                      <a:lnTo>
                        <a:pt x="294" y="130"/>
                      </a:lnTo>
                      <a:lnTo>
                        <a:pt x="224" y="286"/>
                      </a:lnTo>
                      <a:lnTo>
                        <a:pt x="159" y="501"/>
                      </a:lnTo>
                      <a:lnTo>
                        <a:pt x="104" y="765"/>
                      </a:lnTo>
                      <a:lnTo>
                        <a:pt x="61" y="1071"/>
                      </a:lnTo>
                      <a:lnTo>
                        <a:pt x="28" y="1409"/>
                      </a:lnTo>
                      <a:lnTo>
                        <a:pt x="8" y="1770"/>
                      </a:lnTo>
                      <a:lnTo>
                        <a:pt x="0" y="2142"/>
                      </a:lnTo>
                      <a:lnTo>
                        <a:pt x="1" y="2142"/>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3" name="Freeform 312"/>
                <p:cNvSpPr>
                  <a:spLocks noChangeAspect="1" noChangeArrowheads="1"/>
                </p:cNvSpPr>
                <p:nvPr/>
              </p:nvSpPr>
              <p:spPr bwMode="auto">
                <a:xfrm>
                  <a:off x="2596" y="2440"/>
                  <a:ext cx="98" cy="474"/>
                </a:xfrm>
                <a:custGeom>
                  <a:avLst/>
                  <a:gdLst>
                    <a:gd name="T0" fmla="*/ 444 w 889"/>
                    <a:gd name="T1" fmla="*/ 0 h 4273"/>
                    <a:gd name="T2" fmla="*/ 361 w 889"/>
                    <a:gd name="T3" fmla="*/ 39 h 4273"/>
                    <a:gd name="T4" fmla="*/ 279 w 889"/>
                    <a:gd name="T5" fmla="*/ 153 h 4273"/>
                    <a:gd name="T6" fmla="*/ 204 w 889"/>
                    <a:gd name="T7" fmla="*/ 340 h 4273"/>
                    <a:gd name="T8" fmla="*/ 138 w 889"/>
                    <a:gd name="T9" fmla="*/ 591 h 4273"/>
                    <a:gd name="T10" fmla="*/ 83 w 889"/>
                    <a:gd name="T11" fmla="*/ 899 h 4273"/>
                    <a:gd name="T12" fmla="*/ 40 w 889"/>
                    <a:gd name="T13" fmla="*/ 1251 h 4273"/>
                    <a:gd name="T14" fmla="*/ 12 w 889"/>
                    <a:gd name="T15" fmla="*/ 1636 h 4273"/>
                    <a:gd name="T16" fmla="*/ 0 w 889"/>
                    <a:gd name="T17" fmla="*/ 2040 h 4273"/>
                    <a:gd name="T18" fmla="*/ 4 w 889"/>
                    <a:gd name="T19" fmla="*/ 2446 h 4273"/>
                    <a:gd name="T20" fmla="*/ 25 w 889"/>
                    <a:gd name="T21" fmla="*/ 2842 h 4273"/>
                    <a:gd name="T22" fmla="*/ 59 w 889"/>
                    <a:gd name="T23" fmla="*/ 3212 h 4273"/>
                    <a:gd name="T24" fmla="*/ 108 w 889"/>
                    <a:gd name="T25" fmla="*/ 3544 h 4273"/>
                    <a:gd name="T26" fmla="*/ 169 w 889"/>
                    <a:gd name="T27" fmla="*/ 3825 h 4273"/>
                    <a:gd name="T28" fmla="*/ 241 w 889"/>
                    <a:gd name="T29" fmla="*/ 4045 h 4273"/>
                    <a:gd name="T30" fmla="*/ 319 w 889"/>
                    <a:gd name="T31" fmla="*/ 4196 h 4273"/>
                    <a:gd name="T32" fmla="*/ 403 w 889"/>
                    <a:gd name="T33" fmla="*/ 4273 h 4273"/>
                    <a:gd name="T34" fmla="*/ 487 w 889"/>
                    <a:gd name="T35" fmla="*/ 4273 h 4273"/>
                    <a:gd name="T36" fmla="*/ 570 w 889"/>
                    <a:gd name="T37" fmla="*/ 4196 h 4273"/>
                    <a:gd name="T38" fmla="*/ 648 w 889"/>
                    <a:gd name="T39" fmla="*/ 4045 h 4273"/>
                    <a:gd name="T40" fmla="*/ 719 w 889"/>
                    <a:gd name="T41" fmla="*/ 3825 h 4273"/>
                    <a:gd name="T42" fmla="*/ 781 w 889"/>
                    <a:gd name="T43" fmla="*/ 3544 h 4273"/>
                    <a:gd name="T44" fmla="*/ 829 w 889"/>
                    <a:gd name="T45" fmla="*/ 3212 h 4273"/>
                    <a:gd name="T46" fmla="*/ 865 w 889"/>
                    <a:gd name="T47" fmla="*/ 2842 h 4273"/>
                    <a:gd name="T48" fmla="*/ 884 w 889"/>
                    <a:gd name="T49" fmla="*/ 2446 h 4273"/>
                    <a:gd name="T50" fmla="*/ 889 w 889"/>
                    <a:gd name="T51" fmla="*/ 2040 h 4273"/>
                    <a:gd name="T52" fmla="*/ 876 w 889"/>
                    <a:gd name="T53" fmla="*/ 1636 h 4273"/>
                    <a:gd name="T54" fmla="*/ 849 w 889"/>
                    <a:gd name="T55" fmla="*/ 1251 h 4273"/>
                    <a:gd name="T56" fmla="*/ 807 w 889"/>
                    <a:gd name="T57" fmla="*/ 899 h 4273"/>
                    <a:gd name="T58" fmla="*/ 751 w 889"/>
                    <a:gd name="T59" fmla="*/ 591 h 4273"/>
                    <a:gd name="T60" fmla="*/ 685 w 889"/>
                    <a:gd name="T61" fmla="*/ 340 h 4273"/>
                    <a:gd name="T62" fmla="*/ 609 w 889"/>
                    <a:gd name="T63" fmla="*/ 153 h 4273"/>
                    <a:gd name="T64" fmla="*/ 529 w 889"/>
                    <a:gd name="T65" fmla="*/ 39 h 4273"/>
                    <a:gd name="T66" fmla="*/ 444 w 889"/>
                    <a:gd name="T67" fmla="*/ 0 h 4273"/>
                    <a:gd name="T68" fmla="*/ 445 w 889"/>
                    <a:gd name="T69" fmla="*/ 0 h 4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9" h="4273">
                      <a:moveTo>
                        <a:pt x="444" y="0"/>
                      </a:moveTo>
                      <a:lnTo>
                        <a:pt x="361" y="39"/>
                      </a:lnTo>
                      <a:lnTo>
                        <a:pt x="279" y="153"/>
                      </a:lnTo>
                      <a:lnTo>
                        <a:pt x="204" y="340"/>
                      </a:lnTo>
                      <a:lnTo>
                        <a:pt x="138" y="591"/>
                      </a:lnTo>
                      <a:lnTo>
                        <a:pt x="83" y="899"/>
                      </a:lnTo>
                      <a:lnTo>
                        <a:pt x="40" y="1251"/>
                      </a:lnTo>
                      <a:lnTo>
                        <a:pt x="12" y="1636"/>
                      </a:lnTo>
                      <a:lnTo>
                        <a:pt x="0" y="2040"/>
                      </a:lnTo>
                      <a:lnTo>
                        <a:pt x="4" y="2446"/>
                      </a:lnTo>
                      <a:lnTo>
                        <a:pt x="25" y="2842"/>
                      </a:lnTo>
                      <a:lnTo>
                        <a:pt x="59" y="3212"/>
                      </a:lnTo>
                      <a:lnTo>
                        <a:pt x="108" y="3544"/>
                      </a:lnTo>
                      <a:lnTo>
                        <a:pt x="169" y="3825"/>
                      </a:lnTo>
                      <a:lnTo>
                        <a:pt x="241" y="4045"/>
                      </a:lnTo>
                      <a:lnTo>
                        <a:pt x="319" y="4196"/>
                      </a:lnTo>
                      <a:lnTo>
                        <a:pt x="403" y="4273"/>
                      </a:lnTo>
                      <a:lnTo>
                        <a:pt x="487" y="4273"/>
                      </a:lnTo>
                      <a:lnTo>
                        <a:pt x="570" y="4196"/>
                      </a:lnTo>
                      <a:lnTo>
                        <a:pt x="648" y="4045"/>
                      </a:lnTo>
                      <a:lnTo>
                        <a:pt x="719" y="3825"/>
                      </a:lnTo>
                      <a:lnTo>
                        <a:pt x="781" y="3544"/>
                      </a:lnTo>
                      <a:lnTo>
                        <a:pt x="829" y="3212"/>
                      </a:lnTo>
                      <a:lnTo>
                        <a:pt x="865" y="2842"/>
                      </a:lnTo>
                      <a:lnTo>
                        <a:pt x="884" y="2446"/>
                      </a:lnTo>
                      <a:lnTo>
                        <a:pt x="889" y="2040"/>
                      </a:lnTo>
                      <a:lnTo>
                        <a:pt x="876" y="1636"/>
                      </a:lnTo>
                      <a:lnTo>
                        <a:pt x="849" y="1251"/>
                      </a:lnTo>
                      <a:lnTo>
                        <a:pt x="807" y="899"/>
                      </a:lnTo>
                      <a:lnTo>
                        <a:pt x="751" y="591"/>
                      </a:lnTo>
                      <a:lnTo>
                        <a:pt x="685" y="340"/>
                      </a:lnTo>
                      <a:lnTo>
                        <a:pt x="609" y="153"/>
                      </a:lnTo>
                      <a:lnTo>
                        <a:pt x="529" y="39"/>
                      </a:lnTo>
                      <a:lnTo>
                        <a:pt x="444" y="0"/>
                      </a:lnTo>
                      <a:lnTo>
                        <a:pt x="445"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4" name="Freeform 313"/>
                <p:cNvSpPr>
                  <a:spLocks noChangeAspect="1" noChangeArrowheads="1"/>
                </p:cNvSpPr>
                <p:nvPr/>
              </p:nvSpPr>
              <p:spPr bwMode="auto">
                <a:xfrm>
                  <a:off x="2058" y="2440"/>
                  <a:ext cx="125" cy="29"/>
                </a:xfrm>
                <a:custGeom>
                  <a:avLst/>
                  <a:gdLst>
                    <a:gd name="T0" fmla="*/ 0 w 1117"/>
                    <a:gd name="T1" fmla="*/ 264 h 264"/>
                    <a:gd name="T2" fmla="*/ 2 w 1117"/>
                    <a:gd name="T3" fmla="*/ 263 h 264"/>
                    <a:gd name="T4" fmla="*/ 488 w 1117"/>
                    <a:gd name="T5" fmla="*/ 80 h 264"/>
                    <a:gd name="T6" fmla="*/ 993 w 1117"/>
                    <a:gd name="T7" fmla="*/ 3 h 264"/>
                    <a:gd name="T8" fmla="*/ 1116 w 1117"/>
                    <a:gd name="T9" fmla="*/ 0 h 264"/>
                    <a:gd name="T10" fmla="*/ 1117 w 1117"/>
                    <a:gd name="T11" fmla="*/ 0 h 264"/>
                  </a:gdLst>
                  <a:ahLst/>
                  <a:cxnLst>
                    <a:cxn ang="0">
                      <a:pos x="T0" y="T1"/>
                    </a:cxn>
                    <a:cxn ang="0">
                      <a:pos x="T2" y="T3"/>
                    </a:cxn>
                    <a:cxn ang="0">
                      <a:pos x="T4" y="T5"/>
                    </a:cxn>
                    <a:cxn ang="0">
                      <a:pos x="T6" y="T7"/>
                    </a:cxn>
                    <a:cxn ang="0">
                      <a:pos x="T8" y="T9"/>
                    </a:cxn>
                    <a:cxn ang="0">
                      <a:pos x="T10" y="T11"/>
                    </a:cxn>
                  </a:cxnLst>
                  <a:rect l="0" t="0" r="r" b="b"/>
                  <a:pathLst>
                    <a:path w="1117" h="264">
                      <a:moveTo>
                        <a:pt x="0" y="264"/>
                      </a:moveTo>
                      <a:lnTo>
                        <a:pt x="2" y="263"/>
                      </a:lnTo>
                      <a:lnTo>
                        <a:pt x="488" y="80"/>
                      </a:lnTo>
                      <a:lnTo>
                        <a:pt x="993" y="3"/>
                      </a:lnTo>
                      <a:lnTo>
                        <a:pt x="1116" y="0"/>
                      </a:lnTo>
                      <a:lnTo>
                        <a:pt x="1117"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5" name="Freeform 314"/>
                <p:cNvSpPr>
                  <a:spLocks noChangeAspect="1" noChangeArrowheads="1"/>
                </p:cNvSpPr>
                <p:nvPr/>
              </p:nvSpPr>
              <p:spPr bwMode="auto">
                <a:xfrm>
                  <a:off x="2058" y="2886"/>
                  <a:ext cx="124" cy="29"/>
                </a:xfrm>
                <a:custGeom>
                  <a:avLst/>
                  <a:gdLst>
                    <a:gd name="T0" fmla="*/ 1116 w 1116"/>
                    <a:gd name="T1" fmla="*/ 263 h 263"/>
                    <a:gd name="T2" fmla="*/ 921 w 1116"/>
                    <a:gd name="T3" fmla="*/ 256 h 263"/>
                    <a:gd name="T4" fmla="*/ 453 w 1116"/>
                    <a:gd name="T5" fmla="*/ 175 h 263"/>
                    <a:gd name="T6" fmla="*/ 2 w 1116"/>
                    <a:gd name="T7" fmla="*/ 1 h 263"/>
                    <a:gd name="T8" fmla="*/ 0 w 1116"/>
                    <a:gd name="T9" fmla="*/ 0 h 263"/>
                    <a:gd name="T10" fmla="*/ 1 w 1116"/>
                    <a:gd name="T11" fmla="*/ 0 h 263"/>
                  </a:gdLst>
                  <a:ahLst/>
                  <a:cxnLst>
                    <a:cxn ang="0">
                      <a:pos x="T0" y="T1"/>
                    </a:cxn>
                    <a:cxn ang="0">
                      <a:pos x="T2" y="T3"/>
                    </a:cxn>
                    <a:cxn ang="0">
                      <a:pos x="T4" y="T5"/>
                    </a:cxn>
                    <a:cxn ang="0">
                      <a:pos x="T6" y="T7"/>
                    </a:cxn>
                    <a:cxn ang="0">
                      <a:pos x="T8" y="T9"/>
                    </a:cxn>
                    <a:cxn ang="0">
                      <a:pos x="T10" y="T11"/>
                    </a:cxn>
                  </a:cxnLst>
                  <a:rect l="0" t="0" r="r" b="b"/>
                  <a:pathLst>
                    <a:path w="1116" h="263">
                      <a:moveTo>
                        <a:pt x="1116" y="263"/>
                      </a:moveTo>
                      <a:lnTo>
                        <a:pt x="921" y="256"/>
                      </a:lnTo>
                      <a:lnTo>
                        <a:pt x="453" y="175"/>
                      </a:lnTo>
                      <a:lnTo>
                        <a:pt x="2" y="1"/>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6" name="Freeform 315"/>
                <p:cNvSpPr>
                  <a:spLocks noChangeAspect="1" noChangeArrowheads="1"/>
                </p:cNvSpPr>
                <p:nvPr/>
              </p:nvSpPr>
              <p:spPr bwMode="auto">
                <a:xfrm>
                  <a:off x="2058" y="2469"/>
                  <a:ext cx="149" cy="417"/>
                </a:xfrm>
                <a:custGeom>
                  <a:avLst/>
                  <a:gdLst>
                    <a:gd name="T0" fmla="*/ 0 w 1333"/>
                    <a:gd name="T1" fmla="*/ 3755 h 3755"/>
                    <a:gd name="T2" fmla="*/ 2 w 1333"/>
                    <a:gd name="T3" fmla="*/ 3754 h 3755"/>
                    <a:gd name="T4" fmla="*/ 484 w 1333"/>
                    <a:gd name="T5" fmla="*/ 3470 h 3755"/>
                    <a:gd name="T6" fmla="*/ 932 w 1333"/>
                    <a:gd name="T7" fmla="*/ 3035 h 3755"/>
                    <a:gd name="T8" fmla="*/ 1205 w 1333"/>
                    <a:gd name="T9" fmla="*/ 2568 h 3755"/>
                    <a:gd name="T10" fmla="*/ 1333 w 1333"/>
                    <a:gd name="T11" fmla="*/ 2066 h 3755"/>
                    <a:gd name="T12" fmla="*/ 1326 w 1333"/>
                    <a:gd name="T13" fmla="*/ 1634 h 3755"/>
                    <a:gd name="T14" fmla="*/ 1177 w 1333"/>
                    <a:gd name="T15" fmla="*/ 1124 h 3755"/>
                    <a:gd name="T16" fmla="*/ 1007 w 1333"/>
                    <a:gd name="T17" fmla="*/ 822 h 3755"/>
                    <a:gd name="T18" fmla="*/ 781 w 1333"/>
                    <a:gd name="T19" fmla="*/ 545 h 3755"/>
                    <a:gd name="T20" fmla="*/ 423 w 1333"/>
                    <a:gd name="T21" fmla="*/ 240 h 3755"/>
                    <a:gd name="T22" fmla="*/ 2 w 1333"/>
                    <a:gd name="T23" fmla="*/ 1 h 3755"/>
                    <a:gd name="T24" fmla="*/ 0 w 1333"/>
                    <a:gd name="T25" fmla="*/ 0 h 3755"/>
                    <a:gd name="T26" fmla="*/ 1 w 1333"/>
                    <a:gd name="T27" fmla="*/ 0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3" h="3755">
                      <a:moveTo>
                        <a:pt x="0" y="3755"/>
                      </a:moveTo>
                      <a:lnTo>
                        <a:pt x="2" y="3754"/>
                      </a:lnTo>
                      <a:lnTo>
                        <a:pt x="484" y="3470"/>
                      </a:lnTo>
                      <a:lnTo>
                        <a:pt x="932" y="3035"/>
                      </a:lnTo>
                      <a:lnTo>
                        <a:pt x="1205" y="2568"/>
                      </a:lnTo>
                      <a:lnTo>
                        <a:pt x="1333" y="2066"/>
                      </a:lnTo>
                      <a:lnTo>
                        <a:pt x="1326" y="1634"/>
                      </a:lnTo>
                      <a:lnTo>
                        <a:pt x="1177" y="1124"/>
                      </a:lnTo>
                      <a:lnTo>
                        <a:pt x="1007" y="822"/>
                      </a:lnTo>
                      <a:lnTo>
                        <a:pt x="781" y="545"/>
                      </a:lnTo>
                      <a:lnTo>
                        <a:pt x="423" y="240"/>
                      </a:lnTo>
                      <a:lnTo>
                        <a:pt x="2" y="1"/>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7" name="Freeform 316"/>
                <p:cNvSpPr>
                  <a:spLocks noChangeAspect="1" noChangeArrowheads="1"/>
                </p:cNvSpPr>
                <p:nvPr/>
              </p:nvSpPr>
              <p:spPr bwMode="auto">
                <a:xfrm>
                  <a:off x="2182" y="2915"/>
                  <a:ext cx="463" cy="1"/>
                </a:xfrm>
                <a:custGeom>
                  <a:avLst/>
                  <a:gdLst>
                    <a:gd name="T0" fmla="*/ 0 w 4164"/>
                    <a:gd name="T1" fmla="*/ 0 h 1"/>
                    <a:gd name="T2" fmla="*/ 4163 w 4164"/>
                    <a:gd name="T3" fmla="*/ 0 h 1"/>
                    <a:gd name="T4" fmla="*/ 4164 w 4164"/>
                    <a:gd name="T5" fmla="*/ 0 h 1"/>
                  </a:gdLst>
                  <a:ahLst/>
                  <a:cxnLst>
                    <a:cxn ang="0">
                      <a:pos x="T0" y="T1"/>
                    </a:cxn>
                    <a:cxn ang="0">
                      <a:pos x="T2" y="T3"/>
                    </a:cxn>
                    <a:cxn ang="0">
                      <a:pos x="T4" y="T5"/>
                    </a:cxn>
                  </a:cxnLst>
                  <a:rect l="0" t="0" r="r" b="b"/>
                  <a:pathLst>
                    <a:path w="4164" h="1">
                      <a:moveTo>
                        <a:pt x="0" y="0"/>
                      </a:moveTo>
                      <a:lnTo>
                        <a:pt x="4163" y="0"/>
                      </a:lnTo>
                      <a:lnTo>
                        <a:pt x="416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8" name="Freeform 317"/>
                <p:cNvSpPr>
                  <a:spLocks noChangeAspect="1" noChangeArrowheads="1"/>
                </p:cNvSpPr>
                <p:nvPr/>
              </p:nvSpPr>
              <p:spPr bwMode="auto">
                <a:xfrm>
                  <a:off x="2182" y="2440"/>
                  <a:ext cx="463" cy="1"/>
                </a:xfrm>
                <a:custGeom>
                  <a:avLst/>
                  <a:gdLst>
                    <a:gd name="T0" fmla="*/ 4163 w 4163"/>
                    <a:gd name="T1" fmla="*/ 0 h 1"/>
                    <a:gd name="T2" fmla="*/ 0 w 4163"/>
                    <a:gd name="T3" fmla="*/ 0 h 1"/>
                    <a:gd name="T4" fmla="*/ 1 w 4163"/>
                    <a:gd name="T5" fmla="*/ 0 h 1"/>
                  </a:gdLst>
                  <a:ahLst/>
                  <a:cxnLst>
                    <a:cxn ang="0">
                      <a:pos x="T0" y="T1"/>
                    </a:cxn>
                    <a:cxn ang="0">
                      <a:pos x="T2" y="T3"/>
                    </a:cxn>
                    <a:cxn ang="0">
                      <a:pos x="T4" y="T5"/>
                    </a:cxn>
                  </a:cxnLst>
                  <a:rect l="0" t="0" r="r" b="b"/>
                  <a:pathLst>
                    <a:path w="4163" h="1">
                      <a:moveTo>
                        <a:pt x="4163"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9" name="Freeform 318"/>
                <p:cNvSpPr>
                  <a:spLocks noChangeAspect="1" noChangeArrowheads="1"/>
                </p:cNvSpPr>
                <p:nvPr/>
              </p:nvSpPr>
              <p:spPr bwMode="auto">
                <a:xfrm>
                  <a:off x="1507" y="2915"/>
                  <a:ext cx="413" cy="1"/>
                </a:xfrm>
                <a:custGeom>
                  <a:avLst/>
                  <a:gdLst>
                    <a:gd name="T0" fmla="*/ 0 w 3719"/>
                    <a:gd name="T1" fmla="*/ 0 h 1"/>
                    <a:gd name="T2" fmla="*/ 3717 w 3719"/>
                    <a:gd name="T3" fmla="*/ 0 h 1"/>
                    <a:gd name="T4" fmla="*/ 3719 w 3719"/>
                    <a:gd name="T5" fmla="*/ 0 h 1"/>
                  </a:gdLst>
                  <a:ahLst/>
                  <a:cxnLst>
                    <a:cxn ang="0">
                      <a:pos x="T0" y="T1"/>
                    </a:cxn>
                    <a:cxn ang="0">
                      <a:pos x="T2" y="T3"/>
                    </a:cxn>
                    <a:cxn ang="0">
                      <a:pos x="T4" y="T5"/>
                    </a:cxn>
                  </a:cxnLst>
                  <a:rect l="0" t="0" r="r" b="b"/>
                  <a:pathLst>
                    <a:path w="3719" h="1">
                      <a:moveTo>
                        <a:pt x="0" y="0"/>
                      </a:moveTo>
                      <a:lnTo>
                        <a:pt x="3717" y="0"/>
                      </a:lnTo>
                      <a:lnTo>
                        <a:pt x="3719"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0" name="Freeform 319"/>
                <p:cNvSpPr>
                  <a:spLocks noChangeAspect="1" noChangeArrowheads="1"/>
                </p:cNvSpPr>
                <p:nvPr/>
              </p:nvSpPr>
              <p:spPr bwMode="auto">
                <a:xfrm>
                  <a:off x="1507" y="2440"/>
                  <a:ext cx="413" cy="1"/>
                </a:xfrm>
                <a:custGeom>
                  <a:avLst/>
                  <a:gdLst>
                    <a:gd name="T0" fmla="*/ 3717 w 3717"/>
                    <a:gd name="T1" fmla="*/ 0 h 1"/>
                    <a:gd name="T2" fmla="*/ 0 w 3717"/>
                    <a:gd name="T3" fmla="*/ 0 h 1"/>
                    <a:gd name="T4" fmla="*/ 1 w 3717"/>
                    <a:gd name="T5" fmla="*/ 0 h 1"/>
                  </a:gdLst>
                  <a:ahLst/>
                  <a:cxnLst>
                    <a:cxn ang="0">
                      <a:pos x="T0" y="T1"/>
                    </a:cxn>
                    <a:cxn ang="0">
                      <a:pos x="T2" y="T3"/>
                    </a:cxn>
                    <a:cxn ang="0">
                      <a:pos x="T4" y="T5"/>
                    </a:cxn>
                  </a:cxnLst>
                  <a:rect l="0" t="0" r="r" b="b"/>
                  <a:pathLst>
                    <a:path w="3717" h="1">
                      <a:moveTo>
                        <a:pt x="3717"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80" name="Group 320"/>
              <p:cNvGrpSpPr>
                <a:grpSpLocks noChangeAspect="1"/>
              </p:cNvGrpSpPr>
              <p:nvPr/>
            </p:nvGrpSpPr>
            <p:grpSpPr bwMode="auto">
              <a:xfrm>
                <a:off x="1635" y="1408"/>
                <a:ext cx="806" cy="606"/>
                <a:chOff x="1635" y="1408"/>
                <a:chExt cx="806" cy="606"/>
              </a:xfrm>
            </p:grpSpPr>
            <p:sp>
              <p:nvSpPr>
                <p:cNvPr id="342" name="Freeform 321"/>
                <p:cNvSpPr>
                  <a:spLocks noChangeAspect="1" noChangeArrowheads="1"/>
                </p:cNvSpPr>
                <p:nvPr/>
              </p:nvSpPr>
              <p:spPr bwMode="auto">
                <a:xfrm>
                  <a:off x="1924" y="1462"/>
                  <a:ext cx="27" cy="6"/>
                </a:xfrm>
                <a:custGeom>
                  <a:avLst/>
                  <a:gdLst>
                    <a:gd name="T0" fmla="*/ 0 w 238"/>
                    <a:gd name="T1" fmla="*/ 51 h 51"/>
                    <a:gd name="T2" fmla="*/ 237 w 238"/>
                    <a:gd name="T3" fmla="*/ 0 h 51"/>
                    <a:gd name="T4" fmla="*/ 238 w 238"/>
                    <a:gd name="T5" fmla="*/ 0 h 51"/>
                  </a:gdLst>
                  <a:ahLst/>
                  <a:cxnLst>
                    <a:cxn ang="0">
                      <a:pos x="T0" y="T1"/>
                    </a:cxn>
                    <a:cxn ang="0">
                      <a:pos x="T2" y="T3"/>
                    </a:cxn>
                    <a:cxn ang="0">
                      <a:pos x="T4" y="T5"/>
                    </a:cxn>
                  </a:cxnLst>
                  <a:rect l="0" t="0" r="r" b="b"/>
                  <a:pathLst>
                    <a:path w="238" h="51">
                      <a:moveTo>
                        <a:pt x="0" y="51"/>
                      </a:moveTo>
                      <a:lnTo>
                        <a:pt x="237" y="0"/>
                      </a:lnTo>
                      <a:lnTo>
                        <a:pt x="238"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3" name="Freeform 322"/>
                <p:cNvSpPr>
                  <a:spLocks noChangeAspect="1" noChangeArrowheads="1"/>
                </p:cNvSpPr>
                <p:nvPr/>
              </p:nvSpPr>
              <p:spPr bwMode="auto">
                <a:xfrm>
                  <a:off x="1960" y="1458"/>
                  <a:ext cx="9"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4" name="Freeform 323"/>
                <p:cNvSpPr>
                  <a:spLocks noChangeAspect="1" noChangeArrowheads="1"/>
                </p:cNvSpPr>
                <p:nvPr/>
              </p:nvSpPr>
              <p:spPr bwMode="auto">
                <a:xfrm>
                  <a:off x="1978" y="1455"/>
                  <a:ext cx="10" cy="1"/>
                </a:xfrm>
                <a:custGeom>
                  <a:avLst/>
                  <a:gdLst>
                    <a:gd name="T0" fmla="*/ 0 w 84"/>
                    <a:gd name="T1" fmla="*/ 17 h 17"/>
                    <a:gd name="T2" fmla="*/ 83 w 84"/>
                    <a:gd name="T3" fmla="*/ 0 h 17"/>
                    <a:gd name="T4" fmla="*/ 84 w 84"/>
                    <a:gd name="T5" fmla="*/ 0 h 17"/>
                  </a:gdLst>
                  <a:ahLst/>
                  <a:cxnLst>
                    <a:cxn ang="0">
                      <a:pos x="T0" y="T1"/>
                    </a:cxn>
                    <a:cxn ang="0">
                      <a:pos x="T2" y="T3"/>
                    </a:cxn>
                    <a:cxn ang="0">
                      <a:pos x="T4" y="T5"/>
                    </a:cxn>
                  </a:cxnLst>
                  <a:rect l="0" t="0" r="r" b="b"/>
                  <a:pathLst>
                    <a:path w="84" h="17">
                      <a:moveTo>
                        <a:pt x="0" y="17"/>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5" name="Freeform 324"/>
                <p:cNvSpPr>
                  <a:spLocks noChangeAspect="1" noChangeArrowheads="1"/>
                </p:cNvSpPr>
                <p:nvPr/>
              </p:nvSpPr>
              <p:spPr bwMode="auto">
                <a:xfrm>
                  <a:off x="1997" y="1443"/>
                  <a:ext cx="46" cy="10"/>
                </a:xfrm>
                <a:custGeom>
                  <a:avLst/>
                  <a:gdLst>
                    <a:gd name="T0" fmla="*/ 0 w 416"/>
                    <a:gd name="T1" fmla="*/ 88 h 88"/>
                    <a:gd name="T2" fmla="*/ 415 w 416"/>
                    <a:gd name="T3" fmla="*/ 0 h 88"/>
                    <a:gd name="T4" fmla="*/ 416 w 416"/>
                    <a:gd name="T5" fmla="*/ 0 h 88"/>
                  </a:gdLst>
                  <a:ahLst/>
                  <a:cxnLst>
                    <a:cxn ang="0">
                      <a:pos x="T0" y="T1"/>
                    </a:cxn>
                    <a:cxn ang="0">
                      <a:pos x="T2" y="T3"/>
                    </a:cxn>
                    <a:cxn ang="0">
                      <a:pos x="T4" y="T5"/>
                    </a:cxn>
                  </a:cxnLst>
                  <a:rect l="0" t="0" r="r" b="b"/>
                  <a:pathLst>
                    <a:path w="416" h="88">
                      <a:moveTo>
                        <a:pt x="0" y="88"/>
                      </a:moveTo>
                      <a:lnTo>
                        <a:pt x="415" y="0"/>
                      </a:lnTo>
                      <a:lnTo>
                        <a:pt x="41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6" name="Freeform 325"/>
                <p:cNvSpPr>
                  <a:spLocks noChangeAspect="1" noChangeArrowheads="1"/>
                </p:cNvSpPr>
                <p:nvPr/>
              </p:nvSpPr>
              <p:spPr bwMode="auto">
                <a:xfrm>
                  <a:off x="2052" y="1439"/>
                  <a:ext cx="10" cy="2"/>
                </a:xfrm>
                <a:custGeom>
                  <a:avLst/>
                  <a:gdLst>
                    <a:gd name="T0" fmla="*/ 0 w 83"/>
                    <a:gd name="T1" fmla="*/ 18 h 18"/>
                    <a:gd name="T2" fmla="*/ 82 w 83"/>
                    <a:gd name="T3" fmla="*/ 0 h 18"/>
                    <a:gd name="T4" fmla="*/ 83 w 83"/>
                    <a:gd name="T5" fmla="*/ 0 h 18"/>
                  </a:gdLst>
                  <a:ahLst/>
                  <a:cxnLst>
                    <a:cxn ang="0">
                      <a:pos x="T0" y="T1"/>
                    </a:cxn>
                    <a:cxn ang="0">
                      <a:pos x="T2" y="T3"/>
                    </a:cxn>
                    <a:cxn ang="0">
                      <a:pos x="T4" y="T5"/>
                    </a:cxn>
                  </a:cxnLst>
                  <a:rect l="0" t="0" r="r" b="b"/>
                  <a:pathLst>
                    <a:path w="83" h="18">
                      <a:moveTo>
                        <a:pt x="0" y="18"/>
                      </a:moveTo>
                      <a:lnTo>
                        <a:pt x="82" y="0"/>
                      </a:lnTo>
                      <a:lnTo>
                        <a:pt x="8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7" name="Freeform 326"/>
                <p:cNvSpPr>
                  <a:spLocks noChangeAspect="1" noChangeArrowheads="1"/>
                </p:cNvSpPr>
                <p:nvPr/>
              </p:nvSpPr>
              <p:spPr bwMode="auto">
                <a:xfrm>
                  <a:off x="2071" y="1435"/>
                  <a:ext cx="9" cy="2"/>
                </a:xfrm>
                <a:custGeom>
                  <a:avLst/>
                  <a:gdLst>
                    <a:gd name="T0" fmla="*/ 0 w 83"/>
                    <a:gd name="T1" fmla="*/ 18 h 18"/>
                    <a:gd name="T2" fmla="*/ 82 w 83"/>
                    <a:gd name="T3" fmla="*/ 0 h 18"/>
                    <a:gd name="T4" fmla="*/ 83 w 83"/>
                    <a:gd name="T5" fmla="*/ 0 h 18"/>
                  </a:gdLst>
                  <a:ahLst/>
                  <a:cxnLst>
                    <a:cxn ang="0">
                      <a:pos x="T0" y="T1"/>
                    </a:cxn>
                    <a:cxn ang="0">
                      <a:pos x="T2" y="T3"/>
                    </a:cxn>
                    <a:cxn ang="0">
                      <a:pos x="T4" y="T5"/>
                    </a:cxn>
                  </a:cxnLst>
                  <a:rect l="0" t="0" r="r" b="b"/>
                  <a:pathLst>
                    <a:path w="83" h="18">
                      <a:moveTo>
                        <a:pt x="0" y="18"/>
                      </a:moveTo>
                      <a:lnTo>
                        <a:pt x="82" y="0"/>
                      </a:lnTo>
                      <a:lnTo>
                        <a:pt x="8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8" name="Freeform 327"/>
                <p:cNvSpPr>
                  <a:spLocks noChangeAspect="1" noChangeArrowheads="1"/>
                </p:cNvSpPr>
                <p:nvPr/>
              </p:nvSpPr>
              <p:spPr bwMode="auto">
                <a:xfrm>
                  <a:off x="2089" y="1423"/>
                  <a:ext cx="46" cy="10"/>
                </a:xfrm>
                <a:custGeom>
                  <a:avLst/>
                  <a:gdLst>
                    <a:gd name="T0" fmla="*/ 0 w 415"/>
                    <a:gd name="T1" fmla="*/ 88 h 88"/>
                    <a:gd name="T2" fmla="*/ 414 w 415"/>
                    <a:gd name="T3" fmla="*/ 0 h 88"/>
                    <a:gd name="T4" fmla="*/ 415 w 415"/>
                    <a:gd name="T5" fmla="*/ 0 h 88"/>
                  </a:gdLst>
                  <a:ahLst/>
                  <a:cxnLst>
                    <a:cxn ang="0">
                      <a:pos x="T0" y="T1"/>
                    </a:cxn>
                    <a:cxn ang="0">
                      <a:pos x="T2" y="T3"/>
                    </a:cxn>
                    <a:cxn ang="0">
                      <a:pos x="T4" y="T5"/>
                    </a:cxn>
                  </a:cxnLst>
                  <a:rect l="0" t="0" r="r" b="b"/>
                  <a:pathLst>
                    <a:path w="415" h="88">
                      <a:moveTo>
                        <a:pt x="0" y="88"/>
                      </a:moveTo>
                      <a:lnTo>
                        <a:pt x="414" y="0"/>
                      </a:lnTo>
                      <a:lnTo>
                        <a:pt x="41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9" name="Freeform 328"/>
                <p:cNvSpPr>
                  <a:spLocks noChangeAspect="1" noChangeArrowheads="1"/>
                </p:cNvSpPr>
                <p:nvPr/>
              </p:nvSpPr>
              <p:spPr bwMode="auto">
                <a:xfrm>
                  <a:off x="2145" y="1419"/>
                  <a:ext cx="9" cy="2"/>
                </a:xfrm>
                <a:custGeom>
                  <a:avLst/>
                  <a:gdLst>
                    <a:gd name="T0" fmla="*/ 0 w 83"/>
                    <a:gd name="T1" fmla="*/ 17 h 17"/>
                    <a:gd name="T2" fmla="*/ 82 w 83"/>
                    <a:gd name="T3" fmla="*/ 0 h 17"/>
                    <a:gd name="T4" fmla="*/ 83 w 83"/>
                    <a:gd name="T5" fmla="*/ 0 h 17"/>
                  </a:gdLst>
                  <a:ahLst/>
                  <a:cxnLst>
                    <a:cxn ang="0">
                      <a:pos x="T0" y="T1"/>
                    </a:cxn>
                    <a:cxn ang="0">
                      <a:pos x="T2" y="T3"/>
                    </a:cxn>
                    <a:cxn ang="0">
                      <a:pos x="T4" y="T5"/>
                    </a:cxn>
                  </a:cxnLst>
                  <a:rect l="0" t="0" r="r" b="b"/>
                  <a:pathLst>
                    <a:path w="83" h="17">
                      <a:moveTo>
                        <a:pt x="0" y="17"/>
                      </a:moveTo>
                      <a:lnTo>
                        <a:pt x="82" y="0"/>
                      </a:lnTo>
                      <a:lnTo>
                        <a:pt x="8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0" name="Freeform 329"/>
                <p:cNvSpPr>
                  <a:spLocks noChangeAspect="1" noChangeArrowheads="1"/>
                </p:cNvSpPr>
                <p:nvPr/>
              </p:nvSpPr>
              <p:spPr bwMode="auto">
                <a:xfrm>
                  <a:off x="2163" y="1415"/>
                  <a:ext cx="9"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1" name="Freeform 330"/>
                <p:cNvSpPr>
                  <a:spLocks noChangeAspect="1" noChangeArrowheads="1"/>
                </p:cNvSpPr>
                <p:nvPr/>
              </p:nvSpPr>
              <p:spPr bwMode="auto">
                <a:xfrm>
                  <a:off x="2181" y="1408"/>
                  <a:ext cx="27" cy="5"/>
                </a:xfrm>
                <a:custGeom>
                  <a:avLst/>
                  <a:gdLst>
                    <a:gd name="T0" fmla="*/ 0 w 237"/>
                    <a:gd name="T1" fmla="*/ 51 h 51"/>
                    <a:gd name="T2" fmla="*/ 236 w 237"/>
                    <a:gd name="T3" fmla="*/ 0 h 51"/>
                    <a:gd name="T4" fmla="*/ 237 w 237"/>
                    <a:gd name="T5" fmla="*/ 0 h 51"/>
                  </a:gdLst>
                  <a:ahLst/>
                  <a:cxnLst>
                    <a:cxn ang="0">
                      <a:pos x="T0" y="T1"/>
                    </a:cxn>
                    <a:cxn ang="0">
                      <a:pos x="T2" y="T3"/>
                    </a:cxn>
                    <a:cxn ang="0">
                      <a:pos x="T4" y="T5"/>
                    </a:cxn>
                  </a:cxnLst>
                  <a:rect l="0" t="0" r="r" b="b"/>
                  <a:pathLst>
                    <a:path w="237" h="51">
                      <a:moveTo>
                        <a:pt x="0" y="51"/>
                      </a:moveTo>
                      <a:lnTo>
                        <a:pt x="236" y="0"/>
                      </a:lnTo>
                      <a:lnTo>
                        <a:pt x="237"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2" name="Freeform 331"/>
                <p:cNvSpPr>
                  <a:spLocks noChangeAspect="1" noChangeArrowheads="1"/>
                </p:cNvSpPr>
                <p:nvPr/>
              </p:nvSpPr>
              <p:spPr bwMode="auto">
                <a:xfrm>
                  <a:off x="1635" y="2002"/>
                  <a:ext cx="56" cy="12"/>
                </a:xfrm>
                <a:custGeom>
                  <a:avLst/>
                  <a:gdLst>
                    <a:gd name="T0" fmla="*/ 0 w 512"/>
                    <a:gd name="T1" fmla="*/ 107 h 107"/>
                    <a:gd name="T2" fmla="*/ 511 w 512"/>
                    <a:gd name="T3" fmla="*/ 0 h 107"/>
                    <a:gd name="T4" fmla="*/ 512 w 512"/>
                    <a:gd name="T5" fmla="*/ 0 h 107"/>
                  </a:gdLst>
                  <a:ahLst/>
                  <a:cxnLst>
                    <a:cxn ang="0">
                      <a:pos x="T0" y="T1"/>
                    </a:cxn>
                    <a:cxn ang="0">
                      <a:pos x="T2" y="T3"/>
                    </a:cxn>
                    <a:cxn ang="0">
                      <a:pos x="T4" y="T5"/>
                    </a:cxn>
                  </a:cxnLst>
                  <a:rect l="0" t="0" r="r" b="b"/>
                  <a:pathLst>
                    <a:path w="512" h="107">
                      <a:moveTo>
                        <a:pt x="0" y="107"/>
                      </a:moveTo>
                      <a:lnTo>
                        <a:pt x="511" y="0"/>
                      </a:lnTo>
                      <a:lnTo>
                        <a:pt x="512"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3" name="Freeform 332"/>
                <p:cNvSpPr>
                  <a:spLocks noChangeAspect="1" noChangeArrowheads="1"/>
                </p:cNvSpPr>
                <p:nvPr/>
              </p:nvSpPr>
              <p:spPr bwMode="auto">
                <a:xfrm>
                  <a:off x="1701" y="1998"/>
                  <a:ext cx="9" cy="2"/>
                </a:xfrm>
                <a:custGeom>
                  <a:avLst/>
                  <a:gdLst>
                    <a:gd name="T0" fmla="*/ 0 w 83"/>
                    <a:gd name="T1" fmla="*/ 18 h 18"/>
                    <a:gd name="T2" fmla="*/ 82 w 83"/>
                    <a:gd name="T3" fmla="*/ 0 h 18"/>
                    <a:gd name="T4" fmla="*/ 83 w 83"/>
                    <a:gd name="T5" fmla="*/ 0 h 18"/>
                  </a:gdLst>
                  <a:ahLst/>
                  <a:cxnLst>
                    <a:cxn ang="0">
                      <a:pos x="T0" y="T1"/>
                    </a:cxn>
                    <a:cxn ang="0">
                      <a:pos x="T2" y="T3"/>
                    </a:cxn>
                    <a:cxn ang="0">
                      <a:pos x="T4" y="T5"/>
                    </a:cxn>
                  </a:cxnLst>
                  <a:rect l="0" t="0" r="r" b="b"/>
                  <a:pathLst>
                    <a:path w="83" h="18">
                      <a:moveTo>
                        <a:pt x="0" y="18"/>
                      </a:moveTo>
                      <a:lnTo>
                        <a:pt x="82" y="0"/>
                      </a:lnTo>
                      <a:lnTo>
                        <a:pt x="8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4" name="Freeform 333"/>
                <p:cNvSpPr>
                  <a:spLocks noChangeAspect="1" noChangeArrowheads="1"/>
                </p:cNvSpPr>
                <p:nvPr/>
              </p:nvSpPr>
              <p:spPr bwMode="auto">
                <a:xfrm>
                  <a:off x="1719" y="1994"/>
                  <a:ext cx="9" cy="2"/>
                </a:xfrm>
                <a:custGeom>
                  <a:avLst/>
                  <a:gdLst>
                    <a:gd name="T0" fmla="*/ 0 w 84"/>
                    <a:gd name="T1" fmla="*/ 17 h 17"/>
                    <a:gd name="T2" fmla="*/ 83 w 84"/>
                    <a:gd name="T3" fmla="*/ 0 h 17"/>
                    <a:gd name="T4" fmla="*/ 84 w 84"/>
                    <a:gd name="T5" fmla="*/ 0 h 17"/>
                  </a:gdLst>
                  <a:ahLst/>
                  <a:cxnLst>
                    <a:cxn ang="0">
                      <a:pos x="T0" y="T1"/>
                    </a:cxn>
                    <a:cxn ang="0">
                      <a:pos x="T2" y="T3"/>
                    </a:cxn>
                    <a:cxn ang="0">
                      <a:pos x="T4" y="T5"/>
                    </a:cxn>
                  </a:cxnLst>
                  <a:rect l="0" t="0" r="r" b="b"/>
                  <a:pathLst>
                    <a:path w="84" h="17">
                      <a:moveTo>
                        <a:pt x="0" y="17"/>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5" name="Freeform 334"/>
                <p:cNvSpPr>
                  <a:spLocks noChangeAspect="1" noChangeArrowheads="1"/>
                </p:cNvSpPr>
                <p:nvPr/>
              </p:nvSpPr>
              <p:spPr bwMode="auto">
                <a:xfrm>
                  <a:off x="1738" y="1983"/>
                  <a:ext cx="46" cy="10"/>
                </a:xfrm>
                <a:custGeom>
                  <a:avLst/>
                  <a:gdLst>
                    <a:gd name="T0" fmla="*/ 0 w 416"/>
                    <a:gd name="T1" fmla="*/ 88 h 88"/>
                    <a:gd name="T2" fmla="*/ 415 w 416"/>
                    <a:gd name="T3" fmla="*/ 0 h 88"/>
                    <a:gd name="T4" fmla="*/ 416 w 416"/>
                    <a:gd name="T5" fmla="*/ 0 h 88"/>
                  </a:gdLst>
                  <a:ahLst/>
                  <a:cxnLst>
                    <a:cxn ang="0">
                      <a:pos x="T0" y="T1"/>
                    </a:cxn>
                    <a:cxn ang="0">
                      <a:pos x="T2" y="T3"/>
                    </a:cxn>
                    <a:cxn ang="0">
                      <a:pos x="T4" y="T5"/>
                    </a:cxn>
                  </a:cxnLst>
                  <a:rect l="0" t="0" r="r" b="b"/>
                  <a:pathLst>
                    <a:path w="416" h="88">
                      <a:moveTo>
                        <a:pt x="0" y="88"/>
                      </a:moveTo>
                      <a:lnTo>
                        <a:pt x="415" y="0"/>
                      </a:lnTo>
                      <a:lnTo>
                        <a:pt x="41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6" name="Freeform 335"/>
                <p:cNvSpPr>
                  <a:spLocks noChangeAspect="1" noChangeArrowheads="1"/>
                </p:cNvSpPr>
                <p:nvPr/>
              </p:nvSpPr>
              <p:spPr bwMode="auto">
                <a:xfrm>
                  <a:off x="1793" y="1979"/>
                  <a:ext cx="9"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7" name="Freeform 336"/>
                <p:cNvSpPr>
                  <a:spLocks noChangeAspect="1" noChangeArrowheads="1"/>
                </p:cNvSpPr>
                <p:nvPr/>
              </p:nvSpPr>
              <p:spPr bwMode="auto">
                <a:xfrm>
                  <a:off x="1811" y="1975"/>
                  <a:ext cx="10" cy="2"/>
                </a:xfrm>
                <a:custGeom>
                  <a:avLst/>
                  <a:gdLst>
                    <a:gd name="T0" fmla="*/ 0 w 85"/>
                    <a:gd name="T1" fmla="*/ 17 h 17"/>
                    <a:gd name="T2" fmla="*/ 84 w 85"/>
                    <a:gd name="T3" fmla="*/ 0 h 17"/>
                    <a:gd name="T4" fmla="*/ 85 w 85"/>
                    <a:gd name="T5" fmla="*/ 0 h 17"/>
                  </a:gdLst>
                  <a:ahLst/>
                  <a:cxnLst>
                    <a:cxn ang="0">
                      <a:pos x="T0" y="T1"/>
                    </a:cxn>
                    <a:cxn ang="0">
                      <a:pos x="T2" y="T3"/>
                    </a:cxn>
                    <a:cxn ang="0">
                      <a:pos x="T4" y="T5"/>
                    </a:cxn>
                  </a:cxnLst>
                  <a:rect l="0" t="0" r="r" b="b"/>
                  <a:pathLst>
                    <a:path w="85" h="17">
                      <a:moveTo>
                        <a:pt x="0" y="17"/>
                      </a:moveTo>
                      <a:lnTo>
                        <a:pt x="84" y="0"/>
                      </a:lnTo>
                      <a:lnTo>
                        <a:pt x="8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8" name="Freeform 337"/>
                <p:cNvSpPr>
                  <a:spLocks noChangeAspect="1" noChangeArrowheads="1"/>
                </p:cNvSpPr>
                <p:nvPr/>
              </p:nvSpPr>
              <p:spPr bwMode="auto">
                <a:xfrm>
                  <a:off x="1830" y="1963"/>
                  <a:ext cx="46" cy="10"/>
                </a:xfrm>
                <a:custGeom>
                  <a:avLst/>
                  <a:gdLst>
                    <a:gd name="T0" fmla="*/ 0 w 417"/>
                    <a:gd name="T1" fmla="*/ 87 h 87"/>
                    <a:gd name="T2" fmla="*/ 416 w 417"/>
                    <a:gd name="T3" fmla="*/ 0 h 87"/>
                    <a:gd name="T4" fmla="*/ 417 w 417"/>
                    <a:gd name="T5" fmla="*/ 0 h 87"/>
                  </a:gdLst>
                  <a:ahLst/>
                  <a:cxnLst>
                    <a:cxn ang="0">
                      <a:pos x="T0" y="T1"/>
                    </a:cxn>
                    <a:cxn ang="0">
                      <a:pos x="T2" y="T3"/>
                    </a:cxn>
                    <a:cxn ang="0">
                      <a:pos x="T4" y="T5"/>
                    </a:cxn>
                  </a:cxnLst>
                  <a:rect l="0" t="0" r="r" b="b"/>
                  <a:pathLst>
                    <a:path w="417" h="87">
                      <a:moveTo>
                        <a:pt x="0" y="87"/>
                      </a:moveTo>
                      <a:lnTo>
                        <a:pt x="416" y="0"/>
                      </a:lnTo>
                      <a:lnTo>
                        <a:pt x="417"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9" name="Freeform 338"/>
                <p:cNvSpPr>
                  <a:spLocks noChangeAspect="1" noChangeArrowheads="1"/>
                </p:cNvSpPr>
                <p:nvPr/>
              </p:nvSpPr>
              <p:spPr bwMode="auto">
                <a:xfrm>
                  <a:off x="1885" y="1959"/>
                  <a:ext cx="10"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0" name="Freeform 339"/>
                <p:cNvSpPr>
                  <a:spLocks noChangeAspect="1" noChangeArrowheads="1"/>
                </p:cNvSpPr>
                <p:nvPr/>
              </p:nvSpPr>
              <p:spPr bwMode="auto">
                <a:xfrm>
                  <a:off x="1904" y="1956"/>
                  <a:ext cx="9"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1" name="Freeform 340"/>
                <p:cNvSpPr>
                  <a:spLocks noChangeAspect="1" noChangeArrowheads="1"/>
                </p:cNvSpPr>
                <p:nvPr/>
              </p:nvSpPr>
              <p:spPr bwMode="auto">
                <a:xfrm>
                  <a:off x="1922" y="1944"/>
                  <a:ext cx="46" cy="10"/>
                </a:xfrm>
                <a:custGeom>
                  <a:avLst/>
                  <a:gdLst>
                    <a:gd name="T0" fmla="*/ 0 w 417"/>
                    <a:gd name="T1" fmla="*/ 88 h 88"/>
                    <a:gd name="T2" fmla="*/ 416 w 417"/>
                    <a:gd name="T3" fmla="*/ 0 h 88"/>
                    <a:gd name="T4" fmla="*/ 417 w 417"/>
                    <a:gd name="T5" fmla="*/ 0 h 88"/>
                  </a:gdLst>
                  <a:ahLst/>
                  <a:cxnLst>
                    <a:cxn ang="0">
                      <a:pos x="T0" y="T1"/>
                    </a:cxn>
                    <a:cxn ang="0">
                      <a:pos x="T2" y="T3"/>
                    </a:cxn>
                    <a:cxn ang="0">
                      <a:pos x="T4" y="T5"/>
                    </a:cxn>
                  </a:cxnLst>
                  <a:rect l="0" t="0" r="r" b="b"/>
                  <a:pathLst>
                    <a:path w="417" h="88">
                      <a:moveTo>
                        <a:pt x="0" y="88"/>
                      </a:moveTo>
                      <a:lnTo>
                        <a:pt x="416" y="0"/>
                      </a:lnTo>
                      <a:lnTo>
                        <a:pt x="417"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2" name="Freeform 341"/>
                <p:cNvSpPr>
                  <a:spLocks noChangeAspect="1" noChangeArrowheads="1"/>
                </p:cNvSpPr>
                <p:nvPr/>
              </p:nvSpPr>
              <p:spPr bwMode="auto">
                <a:xfrm>
                  <a:off x="1978" y="1940"/>
                  <a:ext cx="9" cy="2"/>
                </a:xfrm>
                <a:custGeom>
                  <a:avLst/>
                  <a:gdLst>
                    <a:gd name="T0" fmla="*/ 0 w 84"/>
                    <a:gd name="T1" fmla="*/ 17 h 17"/>
                    <a:gd name="T2" fmla="*/ 83 w 84"/>
                    <a:gd name="T3" fmla="*/ 0 h 17"/>
                    <a:gd name="T4" fmla="*/ 84 w 84"/>
                    <a:gd name="T5" fmla="*/ 0 h 17"/>
                  </a:gdLst>
                  <a:ahLst/>
                  <a:cxnLst>
                    <a:cxn ang="0">
                      <a:pos x="T0" y="T1"/>
                    </a:cxn>
                    <a:cxn ang="0">
                      <a:pos x="T2" y="T3"/>
                    </a:cxn>
                    <a:cxn ang="0">
                      <a:pos x="T4" y="T5"/>
                    </a:cxn>
                  </a:cxnLst>
                  <a:rect l="0" t="0" r="r" b="b"/>
                  <a:pathLst>
                    <a:path w="84" h="17">
                      <a:moveTo>
                        <a:pt x="0" y="17"/>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3" name="Freeform 342"/>
                <p:cNvSpPr>
                  <a:spLocks noChangeAspect="1" noChangeArrowheads="1"/>
                </p:cNvSpPr>
                <p:nvPr/>
              </p:nvSpPr>
              <p:spPr bwMode="auto">
                <a:xfrm>
                  <a:off x="1996" y="1936"/>
                  <a:ext cx="9"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4" name="Freeform 343"/>
                <p:cNvSpPr>
                  <a:spLocks noChangeAspect="1" noChangeArrowheads="1"/>
                </p:cNvSpPr>
                <p:nvPr/>
              </p:nvSpPr>
              <p:spPr bwMode="auto">
                <a:xfrm>
                  <a:off x="2014" y="1925"/>
                  <a:ext cx="47" cy="9"/>
                </a:xfrm>
                <a:custGeom>
                  <a:avLst/>
                  <a:gdLst>
                    <a:gd name="T0" fmla="*/ 0 w 416"/>
                    <a:gd name="T1" fmla="*/ 88 h 88"/>
                    <a:gd name="T2" fmla="*/ 415 w 416"/>
                    <a:gd name="T3" fmla="*/ 0 h 88"/>
                    <a:gd name="T4" fmla="*/ 416 w 416"/>
                    <a:gd name="T5" fmla="*/ 0 h 88"/>
                  </a:gdLst>
                  <a:ahLst/>
                  <a:cxnLst>
                    <a:cxn ang="0">
                      <a:pos x="T0" y="T1"/>
                    </a:cxn>
                    <a:cxn ang="0">
                      <a:pos x="T2" y="T3"/>
                    </a:cxn>
                    <a:cxn ang="0">
                      <a:pos x="T4" y="T5"/>
                    </a:cxn>
                  </a:cxnLst>
                  <a:rect l="0" t="0" r="r" b="b"/>
                  <a:pathLst>
                    <a:path w="416" h="88">
                      <a:moveTo>
                        <a:pt x="0" y="88"/>
                      </a:moveTo>
                      <a:lnTo>
                        <a:pt x="415" y="0"/>
                      </a:lnTo>
                      <a:lnTo>
                        <a:pt x="41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5" name="Freeform 344"/>
                <p:cNvSpPr>
                  <a:spLocks noChangeAspect="1" noChangeArrowheads="1"/>
                </p:cNvSpPr>
                <p:nvPr/>
              </p:nvSpPr>
              <p:spPr bwMode="auto">
                <a:xfrm>
                  <a:off x="2070" y="1921"/>
                  <a:ext cx="9"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6" name="Freeform 345"/>
                <p:cNvSpPr>
                  <a:spLocks noChangeAspect="1" noChangeArrowheads="1"/>
                </p:cNvSpPr>
                <p:nvPr/>
              </p:nvSpPr>
              <p:spPr bwMode="auto">
                <a:xfrm>
                  <a:off x="2088" y="1917"/>
                  <a:ext cx="10" cy="2"/>
                </a:xfrm>
                <a:custGeom>
                  <a:avLst/>
                  <a:gdLst>
                    <a:gd name="T0" fmla="*/ 0 w 84"/>
                    <a:gd name="T1" fmla="*/ 17 h 17"/>
                    <a:gd name="T2" fmla="*/ 83 w 84"/>
                    <a:gd name="T3" fmla="*/ 0 h 17"/>
                    <a:gd name="T4" fmla="*/ 84 w 84"/>
                    <a:gd name="T5" fmla="*/ 0 h 17"/>
                  </a:gdLst>
                  <a:ahLst/>
                  <a:cxnLst>
                    <a:cxn ang="0">
                      <a:pos x="T0" y="T1"/>
                    </a:cxn>
                    <a:cxn ang="0">
                      <a:pos x="T2" y="T3"/>
                    </a:cxn>
                    <a:cxn ang="0">
                      <a:pos x="T4" y="T5"/>
                    </a:cxn>
                  </a:cxnLst>
                  <a:rect l="0" t="0" r="r" b="b"/>
                  <a:pathLst>
                    <a:path w="84" h="17">
                      <a:moveTo>
                        <a:pt x="0" y="17"/>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7" name="Freeform 346"/>
                <p:cNvSpPr>
                  <a:spLocks noChangeAspect="1" noChangeArrowheads="1"/>
                </p:cNvSpPr>
                <p:nvPr/>
              </p:nvSpPr>
              <p:spPr bwMode="auto">
                <a:xfrm>
                  <a:off x="2107" y="1905"/>
                  <a:ext cx="46" cy="10"/>
                </a:xfrm>
                <a:custGeom>
                  <a:avLst/>
                  <a:gdLst>
                    <a:gd name="T0" fmla="*/ 0 w 416"/>
                    <a:gd name="T1" fmla="*/ 88 h 88"/>
                    <a:gd name="T2" fmla="*/ 415 w 416"/>
                    <a:gd name="T3" fmla="*/ 0 h 88"/>
                    <a:gd name="T4" fmla="*/ 416 w 416"/>
                    <a:gd name="T5" fmla="*/ 0 h 88"/>
                  </a:gdLst>
                  <a:ahLst/>
                  <a:cxnLst>
                    <a:cxn ang="0">
                      <a:pos x="T0" y="T1"/>
                    </a:cxn>
                    <a:cxn ang="0">
                      <a:pos x="T2" y="T3"/>
                    </a:cxn>
                    <a:cxn ang="0">
                      <a:pos x="T4" y="T5"/>
                    </a:cxn>
                  </a:cxnLst>
                  <a:rect l="0" t="0" r="r" b="b"/>
                  <a:pathLst>
                    <a:path w="416" h="88">
                      <a:moveTo>
                        <a:pt x="0" y="88"/>
                      </a:moveTo>
                      <a:lnTo>
                        <a:pt x="415" y="0"/>
                      </a:lnTo>
                      <a:lnTo>
                        <a:pt x="41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8" name="Freeform 347"/>
                <p:cNvSpPr>
                  <a:spLocks noChangeAspect="1" noChangeArrowheads="1"/>
                </p:cNvSpPr>
                <p:nvPr/>
              </p:nvSpPr>
              <p:spPr bwMode="auto">
                <a:xfrm>
                  <a:off x="2162" y="1901"/>
                  <a:ext cx="9"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9" name="Freeform 348"/>
                <p:cNvSpPr>
                  <a:spLocks noChangeAspect="1" noChangeArrowheads="1"/>
                </p:cNvSpPr>
                <p:nvPr/>
              </p:nvSpPr>
              <p:spPr bwMode="auto">
                <a:xfrm>
                  <a:off x="2181" y="1897"/>
                  <a:ext cx="9" cy="2"/>
                </a:xfrm>
                <a:custGeom>
                  <a:avLst/>
                  <a:gdLst>
                    <a:gd name="T0" fmla="*/ 0 w 84"/>
                    <a:gd name="T1" fmla="*/ 17 h 17"/>
                    <a:gd name="T2" fmla="*/ 83 w 84"/>
                    <a:gd name="T3" fmla="*/ 0 h 17"/>
                    <a:gd name="T4" fmla="*/ 84 w 84"/>
                    <a:gd name="T5" fmla="*/ 0 h 17"/>
                  </a:gdLst>
                  <a:ahLst/>
                  <a:cxnLst>
                    <a:cxn ang="0">
                      <a:pos x="T0" y="T1"/>
                    </a:cxn>
                    <a:cxn ang="0">
                      <a:pos x="T2" y="T3"/>
                    </a:cxn>
                    <a:cxn ang="0">
                      <a:pos x="T4" y="T5"/>
                    </a:cxn>
                  </a:cxnLst>
                  <a:rect l="0" t="0" r="r" b="b"/>
                  <a:pathLst>
                    <a:path w="84" h="17">
                      <a:moveTo>
                        <a:pt x="0" y="17"/>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0" name="Freeform 349"/>
                <p:cNvSpPr>
                  <a:spLocks noChangeAspect="1" noChangeArrowheads="1"/>
                </p:cNvSpPr>
                <p:nvPr/>
              </p:nvSpPr>
              <p:spPr bwMode="auto">
                <a:xfrm>
                  <a:off x="2199" y="1886"/>
                  <a:ext cx="46" cy="9"/>
                </a:xfrm>
                <a:custGeom>
                  <a:avLst/>
                  <a:gdLst>
                    <a:gd name="T0" fmla="*/ 0 w 417"/>
                    <a:gd name="T1" fmla="*/ 87 h 87"/>
                    <a:gd name="T2" fmla="*/ 416 w 417"/>
                    <a:gd name="T3" fmla="*/ 0 h 87"/>
                    <a:gd name="T4" fmla="*/ 417 w 417"/>
                    <a:gd name="T5" fmla="*/ 0 h 87"/>
                  </a:gdLst>
                  <a:ahLst/>
                  <a:cxnLst>
                    <a:cxn ang="0">
                      <a:pos x="T0" y="T1"/>
                    </a:cxn>
                    <a:cxn ang="0">
                      <a:pos x="T2" y="T3"/>
                    </a:cxn>
                    <a:cxn ang="0">
                      <a:pos x="T4" y="T5"/>
                    </a:cxn>
                  </a:cxnLst>
                  <a:rect l="0" t="0" r="r" b="b"/>
                  <a:pathLst>
                    <a:path w="417" h="87">
                      <a:moveTo>
                        <a:pt x="0" y="87"/>
                      </a:moveTo>
                      <a:lnTo>
                        <a:pt x="416" y="0"/>
                      </a:lnTo>
                      <a:lnTo>
                        <a:pt x="417"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1" name="Freeform 350"/>
                <p:cNvSpPr>
                  <a:spLocks noChangeAspect="1" noChangeArrowheads="1"/>
                </p:cNvSpPr>
                <p:nvPr/>
              </p:nvSpPr>
              <p:spPr bwMode="auto">
                <a:xfrm>
                  <a:off x="2254" y="1882"/>
                  <a:ext cx="10"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2" name="Freeform 351"/>
                <p:cNvSpPr>
                  <a:spLocks noChangeAspect="1" noChangeArrowheads="1"/>
                </p:cNvSpPr>
                <p:nvPr/>
              </p:nvSpPr>
              <p:spPr bwMode="auto">
                <a:xfrm>
                  <a:off x="2273" y="1878"/>
                  <a:ext cx="9"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3" name="Freeform 352"/>
                <p:cNvSpPr>
                  <a:spLocks noChangeAspect="1" noChangeArrowheads="1"/>
                </p:cNvSpPr>
                <p:nvPr/>
              </p:nvSpPr>
              <p:spPr bwMode="auto">
                <a:xfrm>
                  <a:off x="2291" y="1866"/>
                  <a:ext cx="47" cy="10"/>
                </a:xfrm>
                <a:custGeom>
                  <a:avLst/>
                  <a:gdLst>
                    <a:gd name="T0" fmla="*/ 0 w 416"/>
                    <a:gd name="T1" fmla="*/ 87 h 87"/>
                    <a:gd name="T2" fmla="*/ 415 w 416"/>
                    <a:gd name="T3" fmla="*/ 0 h 87"/>
                    <a:gd name="T4" fmla="*/ 416 w 416"/>
                    <a:gd name="T5" fmla="*/ 0 h 87"/>
                  </a:gdLst>
                  <a:ahLst/>
                  <a:cxnLst>
                    <a:cxn ang="0">
                      <a:pos x="T0" y="T1"/>
                    </a:cxn>
                    <a:cxn ang="0">
                      <a:pos x="T2" y="T3"/>
                    </a:cxn>
                    <a:cxn ang="0">
                      <a:pos x="T4" y="T5"/>
                    </a:cxn>
                  </a:cxnLst>
                  <a:rect l="0" t="0" r="r" b="b"/>
                  <a:pathLst>
                    <a:path w="416" h="87">
                      <a:moveTo>
                        <a:pt x="0" y="87"/>
                      </a:moveTo>
                      <a:lnTo>
                        <a:pt x="415" y="0"/>
                      </a:lnTo>
                      <a:lnTo>
                        <a:pt x="41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4" name="Freeform 353"/>
                <p:cNvSpPr>
                  <a:spLocks noChangeAspect="1" noChangeArrowheads="1"/>
                </p:cNvSpPr>
                <p:nvPr/>
              </p:nvSpPr>
              <p:spPr bwMode="auto">
                <a:xfrm>
                  <a:off x="2347" y="1862"/>
                  <a:ext cx="9" cy="2"/>
                </a:xfrm>
                <a:custGeom>
                  <a:avLst/>
                  <a:gdLst>
                    <a:gd name="T0" fmla="*/ 0 w 83"/>
                    <a:gd name="T1" fmla="*/ 17 h 17"/>
                    <a:gd name="T2" fmla="*/ 82 w 83"/>
                    <a:gd name="T3" fmla="*/ 0 h 17"/>
                    <a:gd name="T4" fmla="*/ 83 w 83"/>
                    <a:gd name="T5" fmla="*/ 0 h 17"/>
                  </a:gdLst>
                  <a:ahLst/>
                  <a:cxnLst>
                    <a:cxn ang="0">
                      <a:pos x="T0" y="T1"/>
                    </a:cxn>
                    <a:cxn ang="0">
                      <a:pos x="T2" y="T3"/>
                    </a:cxn>
                    <a:cxn ang="0">
                      <a:pos x="T4" y="T5"/>
                    </a:cxn>
                  </a:cxnLst>
                  <a:rect l="0" t="0" r="r" b="b"/>
                  <a:pathLst>
                    <a:path w="83" h="17">
                      <a:moveTo>
                        <a:pt x="0" y="17"/>
                      </a:moveTo>
                      <a:lnTo>
                        <a:pt x="82" y="0"/>
                      </a:lnTo>
                      <a:lnTo>
                        <a:pt x="8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5" name="Freeform 354"/>
                <p:cNvSpPr>
                  <a:spLocks noChangeAspect="1" noChangeArrowheads="1"/>
                </p:cNvSpPr>
                <p:nvPr/>
              </p:nvSpPr>
              <p:spPr bwMode="auto">
                <a:xfrm>
                  <a:off x="2365" y="1859"/>
                  <a:ext cx="10" cy="2"/>
                </a:xfrm>
                <a:custGeom>
                  <a:avLst/>
                  <a:gdLst>
                    <a:gd name="T0" fmla="*/ 0 w 84"/>
                    <a:gd name="T1" fmla="*/ 18 h 18"/>
                    <a:gd name="T2" fmla="*/ 83 w 84"/>
                    <a:gd name="T3" fmla="*/ 0 h 18"/>
                    <a:gd name="T4" fmla="*/ 84 w 84"/>
                    <a:gd name="T5" fmla="*/ 0 h 18"/>
                  </a:gdLst>
                  <a:ahLst/>
                  <a:cxnLst>
                    <a:cxn ang="0">
                      <a:pos x="T0" y="T1"/>
                    </a:cxn>
                    <a:cxn ang="0">
                      <a:pos x="T2" y="T3"/>
                    </a:cxn>
                    <a:cxn ang="0">
                      <a:pos x="T4" y="T5"/>
                    </a:cxn>
                  </a:cxnLst>
                  <a:rect l="0" t="0" r="r" b="b"/>
                  <a:pathLst>
                    <a:path w="84" h="18">
                      <a:moveTo>
                        <a:pt x="0" y="18"/>
                      </a:moveTo>
                      <a:lnTo>
                        <a:pt x="83" y="0"/>
                      </a:lnTo>
                      <a:lnTo>
                        <a:pt x="8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6" name="Freeform 355"/>
                <p:cNvSpPr>
                  <a:spLocks noChangeAspect="1" noChangeArrowheads="1"/>
                </p:cNvSpPr>
                <p:nvPr/>
              </p:nvSpPr>
              <p:spPr bwMode="auto">
                <a:xfrm>
                  <a:off x="2384" y="1845"/>
                  <a:ext cx="57" cy="12"/>
                </a:xfrm>
                <a:custGeom>
                  <a:avLst/>
                  <a:gdLst>
                    <a:gd name="T0" fmla="*/ 0 w 512"/>
                    <a:gd name="T1" fmla="*/ 108 h 108"/>
                    <a:gd name="T2" fmla="*/ 511 w 512"/>
                    <a:gd name="T3" fmla="*/ 0 h 108"/>
                    <a:gd name="T4" fmla="*/ 512 w 512"/>
                    <a:gd name="T5" fmla="*/ 0 h 108"/>
                  </a:gdLst>
                  <a:ahLst/>
                  <a:cxnLst>
                    <a:cxn ang="0">
                      <a:pos x="T0" y="T1"/>
                    </a:cxn>
                    <a:cxn ang="0">
                      <a:pos x="T2" y="T3"/>
                    </a:cxn>
                    <a:cxn ang="0">
                      <a:pos x="T4" y="T5"/>
                    </a:cxn>
                  </a:cxnLst>
                  <a:rect l="0" t="0" r="r" b="b"/>
                  <a:pathLst>
                    <a:path w="512" h="108">
                      <a:moveTo>
                        <a:pt x="0" y="108"/>
                      </a:moveTo>
                      <a:lnTo>
                        <a:pt x="511" y="0"/>
                      </a:lnTo>
                      <a:lnTo>
                        <a:pt x="512"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7" name="Freeform 356"/>
                <p:cNvSpPr>
                  <a:spLocks noChangeAspect="1" noChangeArrowheads="1"/>
                </p:cNvSpPr>
                <p:nvPr/>
              </p:nvSpPr>
              <p:spPr bwMode="auto">
                <a:xfrm>
                  <a:off x="2424" y="1814"/>
                  <a:ext cx="16" cy="31"/>
                </a:xfrm>
                <a:custGeom>
                  <a:avLst/>
                  <a:gdLst>
                    <a:gd name="T0" fmla="*/ 149 w 149"/>
                    <a:gd name="T1" fmla="*/ 276 h 276"/>
                    <a:gd name="T2" fmla="*/ 0 w 149"/>
                    <a:gd name="T3" fmla="*/ 0 h 276"/>
                    <a:gd name="T4" fmla="*/ 2 w 149"/>
                    <a:gd name="T5" fmla="*/ 0 h 276"/>
                  </a:gdLst>
                  <a:ahLst/>
                  <a:cxnLst>
                    <a:cxn ang="0">
                      <a:pos x="T0" y="T1"/>
                    </a:cxn>
                    <a:cxn ang="0">
                      <a:pos x="T2" y="T3"/>
                    </a:cxn>
                    <a:cxn ang="0">
                      <a:pos x="T4" y="T5"/>
                    </a:cxn>
                  </a:cxnLst>
                  <a:rect l="0" t="0" r="r" b="b"/>
                  <a:pathLst>
                    <a:path w="149" h="276">
                      <a:moveTo>
                        <a:pt x="149" y="276"/>
                      </a:moveTo>
                      <a:lnTo>
                        <a:pt x="0" y="0"/>
                      </a:lnTo>
                      <a:lnTo>
                        <a:pt x="2"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8" name="Freeform 357"/>
                <p:cNvSpPr>
                  <a:spLocks noChangeAspect="1" noChangeArrowheads="1"/>
                </p:cNvSpPr>
                <p:nvPr/>
              </p:nvSpPr>
              <p:spPr bwMode="auto">
                <a:xfrm>
                  <a:off x="2415" y="1797"/>
                  <a:ext cx="5" cy="9"/>
                </a:xfrm>
                <a:custGeom>
                  <a:avLst/>
                  <a:gdLst>
                    <a:gd name="T0" fmla="*/ 41 w 41"/>
                    <a:gd name="T1" fmla="*/ 74 h 74"/>
                    <a:gd name="T2" fmla="*/ 0 w 41"/>
                    <a:gd name="T3" fmla="*/ 0 h 74"/>
                    <a:gd name="T4" fmla="*/ 1 w 41"/>
                    <a:gd name="T5" fmla="*/ 0 h 74"/>
                  </a:gdLst>
                  <a:ahLst/>
                  <a:cxnLst>
                    <a:cxn ang="0">
                      <a:pos x="T0" y="T1"/>
                    </a:cxn>
                    <a:cxn ang="0">
                      <a:pos x="T2" y="T3"/>
                    </a:cxn>
                    <a:cxn ang="0">
                      <a:pos x="T4" y="T5"/>
                    </a:cxn>
                  </a:cxnLst>
                  <a:rect l="0" t="0" r="r" b="b"/>
                  <a:pathLst>
                    <a:path w="41" h="74">
                      <a:moveTo>
                        <a:pt x="41" y="7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9" name="Freeform 358"/>
                <p:cNvSpPr>
                  <a:spLocks noChangeAspect="1" noChangeArrowheads="1"/>
                </p:cNvSpPr>
                <p:nvPr/>
              </p:nvSpPr>
              <p:spPr bwMode="auto">
                <a:xfrm>
                  <a:off x="2406" y="1781"/>
                  <a:ext cx="5" cy="8"/>
                </a:xfrm>
                <a:custGeom>
                  <a:avLst/>
                  <a:gdLst>
                    <a:gd name="T0" fmla="*/ 40 w 40"/>
                    <a:gd name="T1" fmla="*/ 75 h 75"/>
                    <a:gd name="T2" fmla="*/ 0 w 40"/>
                    <a:gd name="T3" fmla="*/ 0 h 75"/>
                    <a:gd name="T4" fmla="*/ 1 w 40"/>
                    <a:gd name="T5" fmla="*/ 0 h 75"/>
                  </a:gdLst>
                  <a:ahLst/>
                  <a:cxnLst>
                    <a:cxn ang="0">
                      <a:pos x="T0" y="T1"/>
                    </a:cxn>
                    <a:cxn ang="0">
                      <a:pos x="T2" y="T3"/>
                    </a:cxn>
                    <a:cxn ang="0">
                      <a:pos x="T4" y="T5"/>
                    </a:cxn>
                  </a:cxnLst>
                  <a:rect l="0" t="0" r="r" b="b"/>
                  <a:pathLst>
                    <a:path w="40" h="75">
                      <a:moveTo>
                        <a:pt x="40" y="75"/>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0" name="Freeform 359"/>
                <p:cNvSpPr>
                  <a:spLocks noChangeAspect="1" noChangeArrowheads="1"/>
                </p:cNvSpPr>
                <p:nvPr/>
              </p:nvSpPr>
              <p:spPr bwMode="auto">
                <a:xfrm>
                  <a:off x="2379" y="1731"/>
                  <a:ext cx="23" cy="41"/>
                </a:xfrm>
                <a:custGeom>
                  <a:avLst/>
                  <a:gdLst>
                    <a:gd name="T0" fmla="*/ 201 w 201"/>
                    <a:gd name="T1" fmla="*/ 374 h 374"/>
                    <a:gd name="T2" fmla="*/ 0 w 201"/>
                    <a:gd name="T3" fmla="*/ 0 h 374"/>
                    <a:gd name="T4" fmla="*/ 1 w 201"/>
                    <a:gd name="T5" fmla="*/ 0 h 374"/>
                  </a:gdLst>
                  <a:ahLst/>
                  <a:cxnLst>
                    <a:cxn ang="0">
                      <a:pos x="T0" y="T1"/>
                    </a:cxn>
                    <a:cxn ang="0">
                      <a:pos x="T2" y="T3"/>
                    </a:cxn>
                    <a:cxn ang="0">
                      <a:pos x="T4" y="T5"/>
                    </a:cxn>
                  </a:cxnLst>
                  <a:rect l="0" t="0" r="r" b="b"/>
                  <a:pathLst>
                    <a:path w="201" h="374">
                      <a:moveTo>
                        <a:pt x="201" y="37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1" name="Freeform 360"/>
                <p:cNvSpPr>
                  <a:spLocks noChangeAspect="1" noChangeArrowheads="1"/>
                </p:cNvSpPr>
                <p:nvPr/>
              </p:nvSpPr>
              <p:spPr bwMode="auto">
                <a:xfrm>
                  <a:off x="2370" y="1714"/>
                  <a:ext cx="5" cy="8"/>
                </a:xfrm>
                <a:custGeom>
                  <a:avLst/>
                  <a:gdLst>
                    <a:gd name="T0" fmla="*/ 39 w 39"/>
                    <a:gd name="T1" fmla="*/ 75 h 75"/>
                    <a:gd name="T2" fmla="*/ 0 w 39"/>
                    <a:gd name="T3" fmla="*/ 0 h 75"/>
                    <a:gd name="T4" fmla="*/ 1 w 39"/>
                    <a:gd name="T5" fmla="*/ 0 h 75"/>
                  </a:gdLst>
                  <a:ahLst/>
                  <a:cxnLst>
                    <a:cxn ang="0">
                      <a:pos x="T0" y="T1"/>
                    </a:cxn>
                    <a:cxn ang="0">
                      <a:pos x="T2" y="T3"/>
                    </a:cxn>
                    <a:cxn ang="0">
                      <a:pos x="T4" y="T5"/>
                    </a:cxn>
                  </a:cxnLst>
                  <a:rect l="0" t="0" r="r" b="b"/>
                  <a:pathLst>
                    <a:path w="39" h="75">
                      <a:moveTo>
                        <a:pt x="39" y="75"/>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2" name="Freeform 361"/>
                <p:cNvSpPr>
                  <a:spLocks noChangeAspect="1" noChangeArrowheads="1"/>
                </p:cNvSpPr>
                <p:nvPr/>
              </p:nvSpPr>
              <p:spPr bwMode="auto">
                <a:xfrm>
                  <a:off x="2361" y="1697"/>
                  <a:ext cx="5" cy="9"/>
                </a:xfrm>
                <a:custGeom>
                  <a:avLst/>
                  <a:gdLst>
                    <a:gd name="T0" fmla="*/ 40 w 40"/>
                    <a:gd name="T1" fmla="*/ 75 h 75"/>
                    <a:gd name="T2" fmla="*/ 0 w 40"/>
                    <a:gd name="T3" fmla="*/ 0 h 75"/>
                    <a:gd name="T4" fmla="*/ 1 w 40"/>
                    <a:gd name="T5" fmla="*/ 0 h 75"/>
                  </a:gdLst>
                  <a:ahLst/>
                  <a:cxnLst>
                    <a:cxn ang="0">
                      <a:pos x="T0" y="T1"/>
                    </a:cxn>
                    <a:cxn ang="0">
                      <a:pos x="T2" y="T3"/>
                    </a:cxn>
                    <a:cxn ang="0">
                      <a:pos x="T4" y="T5"/>
                    </a:cxn>
                  </a:cxnLst>
                  <a:rect l="0" t="0" r="r" b="b"/>
                  <a:pathLst>
                    <a:path w="40" h="75">
                      <a:moveTo>
                        <a:pt x="40" y="75"/>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3" name="Freeform 362"/>
                <p:cNvSpPr>
                  <a:spLocks noChangeAspect="1" noChangeArrowheads="1"/>
                </p:cNvSpPr>
                <p:nvPr/>
              </p:nvSpPr>
              <p:spPr bwMode="auto">
                <a:xfrm>
                  <a:off x="2335" y="1648"/>
                  <a:ext cx="22" cy="41"/>
                </a:xfrm>
                <a:custGeom>
                  <a:avLst/>
                  <a:gdLst>
                    <a:gd name="T0" fmla="*/ 201 w 201"/>
                    <a:gd name="T1" fmla="*/ 374 h 374"/>
                    <a:gd name="T2" fmla="*/ 0 w 201"/>
                    <a:gd name="T3" fmla="*/ 0 h 374"/>
                    <a:gd name="T4" fmla="*/ 1 w 201"/>
                    <a:gd name="T5" fmla="*/ 0 h 374"/>
                  </a:gdLst>
                  <a:ahLst/>
                  <a:cxnLst>
                    <a:cxn ang="0">
                      <a:pos x="T0" y="T1"/>
                    </a:cxn>
                    <a:cxn ang="0">
                      <a:pos x="T2" y="T3"/>
                    </a:cxn>
                    <a:cxn ang="0">
                      <a:pos x="T4" y="T5"/>
                    </a:cxn>
                  </a:cxnLst>
                  <a:rect l="0" t="0" r="r" b="b"/>
                  <a:pathLst>
                    <a:path w="201" h="374">
                      <a:moveTo>
                        <a:pt x="201" y="37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4" name="Freeform 363"/>
                <p:cNvSpPr>
                  <a:spLocks noChangeAspect="1" noChangeArrowheads="1"/>
                </p:cNvSpPr>
                <p:nvPr/>
              </p:nvSpPr>
              <p:spPr bwMode="auto">
                <a:xfrm>
                  <a:off x="2326" y="1631"/>
                  <a:ext cx="4" cy="8"/>
                </a:xfrm>
                <a:custGeom>
                  <a:avLst/>
                  <a:gdLst>
                    <a:gd name="T0" fmla="*/ 40 w 40"/>
                    <a:gd name="T1" fmla="*/ 76 h 76"/>
                    <a:gd name="T2" fmla="*/ 0 w 40"/>
                    <a:gd name="T3" fmla="*/ 0 h 76"/>
                    <a:gd name="T4" fmla="*/ 1 w 40"/>
                    <a:gd name="T5" fmla="*/ 0 h 76"/>
                  </a:gdLst>
                  <a:ahLst/>
                  <a:cxnLst>
                    <a:cxn ang="0">
                      <a:pos x="T0" y="T1"/>
                    </a:cxn>
                    <a:cxn ang="0">
                      <a:pos x="T2" y="T3"/>
                    </a:cxn>
                    <a:cxn ang="0">
                      <a:pos x="T4" y="T5"/>
                    </a:cxn>
                  </a:cxnLst>
                  <a:rect l="0" t="0" r="r" b="b"/>
                  <a:pathLst>
                    <a:path w="40" h="76">
                      <a:moveTo>
                        <a:pt x="40" y="76"/>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5" name="Freeform 364"/>
                <p:cNvSpPr>
                  <a:spLocks noChangeAspect="1" noChangeArrowheads="1"/>
                </p:cNvSpPr>
                <p:nvPr/>
              </p:nvSpPr>
              <p:spPr bwMode="auto">
                <a:xfrm>
                  <a:off x="2317" y="1614"/>
                  <a:ext cx="4" cy="9"/>
                </a:xfrm>
                <a:custGeom>
                  <a:avLst/>
                  <a:gdLst>
                    <a:gd name="T0" fmla="*/ 39 w 39"/>
                    <a:gd name="T1" fmla="*/ 75 h 75"/>
                    <a:gd name="T2" fmla="*/ 0 w 39"/>
                    <a:gd name="T3" fmla="*/ 0 h 75"/>
                    <a:gd name="T4" fmla="*/ 1 w 39"/>
                    <a:gd name="T5" fmla="*/ 0 h 75"/>
                  </a:gdLst>
                  <a:ahLst/>
                  <a:cxnLst>
                    <a:cxn ang="0">
                      <a:pos x="T0" y="T1"/>
                    </a:cxn>
                    <a:cxn ang="0">
                      <a:pos x="T2" y="T3"/>
                    </a:cxn>
                    <a:cxn ang="0">
                      <a:pos x="T4" y="T5"/>
                    </a:cxn>
                  </a:cxnLst>
                  <a:rect l="0" t="0" r="r" b="b"/>
                  <a:pathLst>
                    <a:path w="39" h="75">
                      <a:moveTo>
                        <a:pt x="39" y="75"/>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6" name="Freeform 365"/>
                <p:cNvSpPr>
                  <a:spLocks noChangeAspect="1" noChangeArrowheads="1"/>
                </p:cNvSpPr>
                <p:nvPr/>
              </p:nvSpPr>
              <p:spPr bwMode="auto">
                <a:xfrm>
                  <a:off x="2290" y="1564"/>
                  <a:ext cx="22" cy="42"/>
                </a:xfrm>
                <a:custGeom>
                  <a:avLst/>
                  <a:gdLst>
                    <a:gd name="T0" fmla="*/ 201 w 201"/>
                    <a:gd name="T1" fmla="*/ 375 h 375"/>
                    <a:gd name="T2" fmla="*/ 0 w 201"/>
                    <a:gd name="T3" fmla="*/ 0 h 375"/>
                    <a:gd name="T4" fmla="*/ 1 w 201"/>
                    <a:gd name="T5" fmla="*/ 0 h 375"/>
                  </a:gdLst>
                  <a:ahLst/>
                  <a:cxnLst>
                    <a:cxn ang="0">
                      <a:pos x="T0" y="T1"/>
                    </a:cxn>
                    <a:cxn ang="0">
                      <a:pos x="T2" y="T3"/>
                    </a:cxn>
                    <a:cxn ang="0">
                      <a:pos x="T4" y="T5"/>
                    </a:cxn>
                  </a:cxnLst>
                  <a:rect l="0" t="0" r="r" b="b"/>
                  <a:pathLst>
                    <a:path w="201" h="375">
                      <a:moveTo>
                        <a:pt x="201" y="375"/>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7" name="Freeform 366"/>
                <p:cNvSpPr>
                  <a:spLocks noChangeAspect="1" noChangeArrowheads="1"/>
                </p:cNvSpPr>
                <p:nvPr/>
              </p:nvSpPr>
              <p:spPr bwMode="auto">
                <a:xfrm>
                  <a:off x="2281" y="1548"/>
                  <a:ext cx="5" cy="8"/>
                </a:xfrm>
                <a:custGeom>
                  <a:avLst/>
                  <a:gdLst>
                    <a:gd name="T0" fmla="*/ 40 w 40"/>
                    <a:gd name="T1" fmla="*/ 76 h 76"/>
                    <a:gd name="T2" fmla="*/ 0 w 40"/>
                    <a:gd name="T3" fmla="*/ 0 h 76"/>
                    <a:gd name="T4" fmla="*/ 1 w 40"/>
                    <a:gd name="T5" fmla="*/ 0 h 76"/>
                  </a:gdLst>
                  <a:ahLst/>
                  <a:cxnLst>
                    <a:cxn ang="0">
                      <a:pos x="T0" y="T1"/>
                    </a:cxn>
                    <a:cxn ang="0">
                      <a:pos x="T2" y="T3"/>
                    </a:cxn>
                    <a:cxn ang="0">
                      <a:pos x="T4" y="T5"/>
                    </a:cxn>
                  </a:cxnLst>
                  <a:rect l="0" t="0" r="r" b="b"/>
                  <a:pathLst>
                    <a:path w="40" h="76">
                      <a:moveTo>
                        <a:pt x="40" y="76"/>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8" name="Freeform 367"/>
                <p:cNvSpPr>
                  <a:spLocks noChangeAspect="1" noChangeArrowheads="1"/>
                </p:cNvSpPr>
                <p:nvPr/>
              </p:nvSpPr>
              <p:spPr bwMode="auto">
                <a:xfrm>
                  <a:off x="2272" y="1531"/>
                  <a:ext cx="5" cy="8"/>
                </a:xfrm>
                <a:custGeom>
                  <a:avLst/>
                  <a:gdLst>
                    <a:gd name="T0" fmla="*/ 41 w 41"/>
                    <a:gd name="T1" fmla="*/ 75 h 75"/>
                    <a:gd name="T2" fmla="*/ 0 w 41"/>
                    <a:gd name="T3" fmla="*/ 0 h 75"/>
                    <a:gd name="T4" fmla="*/ 1 w 41"/>
                    <a:gd name="T5" fmla="*/ 0 h 75"/>
                  </a:gdLst>
                  <a:ahLst/>
                  <a:cxnLst>
                    <a:cxn ang="0">
                      <a:pos x="T0" y="T1"/>
                    </a:cxn>
                    <a:cxn ang="0">
                      <a:pos x="T2" y="T3"/>
                    </a:cxn>
                    <a:cxn ang="0">
                      <a:pos x="T4" y="T5"/>
                    </a:cxn>
                  </a:cxnLst>
                  <a:rect l="0" t="0" r="r" b="b"/>
                  <a:pathLst>
                    <a:path w="41" h="75">
                      <a:moveTo>
                        <a:pt x="41" y="75"/>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9" name="Freeform 368"/>
                <p:cNvSpPr>
                  <a:spLocks noChangeAspect="1" noChangeArrowheads="1"/>
                </p:cNvSpPr>
                <p:nvPr/>
              </p:nvSpPr>
              <p:spPr bwMode="auto">
                <a:xfrm>
                  <a:off x="2245" y="1481"/>
                  <a:ext cx="23" cy="42"/>
                </a:xfrm>
                <a:custGeom>
                  <a:avLst/>
                  <a:gdLst>
                    <a:gd name="T0" fmla="*/ 200 w 200"/>
                    <a:gd name="T1" fmla="*/ 374 h 374"/>
                    <a:gd name="T2" fmla="*/ 0 w 200"/>
                    <a:gd name="T3" fmla="*/ 0 h 374"/>
                    <a:gd name="T4" fmla="*/ 1 w 200"/>
                    <a:gd name="T5" fmla="*/ 0 h 374"/>
                  </a:gdLst>
                  <a:ahLst/>
                  <a:cxnLst>
                    <a:cxn ang="0">
                      <a:pos x="T0" y="T1"/>
                    </a:cxn>
                    <a:cxn ang="0">
                      <a:pos x="T2" y="T3"/>
                    </a:cxn>
                    <a:cxn ang="0">
                      <a:pos x="T4" y="T5"/>
                    </a:cxn>
                  </a:cxnLst>
                  <a:rect l="0" t="0" r="r" b="b"/>
                  <a:pathLst>
                    <a:path w="200" h="374">
                      <a:moveTo>
                        <a:pt x="200" y="37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0" name="Freeform 369"/>
                <p:cNvSpPr>
                  <a:spLocks noChangeAspect="1" noChangeArrowheads="1"/>
                </p:cNvSpPr>
                <p:nvPr/>
              </p:nvSpPr>
              <p:spPr bwMode="auto">
                <a:xfrm>
                  <a:off x="2236" y="1465"/>
                  <a:ext cx="5" cy="8"/>
                </a:xfrm>
                <a:custGeom>
                  <a:avLst/>
                  <a:gdLst>
                    <a:gd name="T0" fmla="*/ 40 w 40"/>
                    <a:gd name="T1" fmla="*/ 74 h 74"/>
                    <a:gd name="T2" fmla="*/ 0 w 40"/>
                    <a:gd name="T3" fmla="*/ 0 h 74"/>
                    <a:gd name="T4" fmla="*/ 1 w 40"/>
                    <a:gd name="T5" fmla="*/ 0 h 74"/>
                  </a:gdLst>
                  <a:ahLst/>
                  <a:cxnLst>
                    <a:cxn ang="0">
                      <a:pos x="T0" y="T1"/>
                    </a:cxn>
                    <a:cxn ang="0">
                      <a:pos x="T2" y="T3"/>
                    </a:cxn>
                    <a:cxn ang="0">
                      <a:pos x="T4" y="T5"/>
                    </a:cxn>
                  </a:cxnLst>
                  <a:rect l="0" t="0" r="r" b="b"/>
                  <a:pathLst>
                    <a:path w="40" h="74">
                      <a:moveTo>
                        <a:pt x="40" y="7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1" name="Freeform 370"/>
                <p:cNvSpPr>
                  <a:spLocks noChangeAspect="1" noChangeArrowheads="1"/>
                </p:cNvSpPr>
                <p:nvPr/>
              </p:nvSpPr>
              <p:spPr bwMode="auto">
                <a:xfrm>
                  <a:off x="2228" y="1448"/>
                  <a:ext cx="4" cy="8"/>
                </a:xfrm>
                <a:custGeom>
                  <a:avLst/>
                  <a:gdLst>
                    <a:gd name="T0" fmla="*/ 39 w 39"/>
                    <a:gd name="T1" fmla="*/ 74 h 74"/>
                    <a:gd name="T2" fmla="*/ 0 w 39"/>
                    <a:gd name="T3" fmla="*/ 0 h 74"/>
                    <a:gd name="T4" fmla="*/ 1 w 39"/>
                    <a:gd name="T5" fmla="*/ 0 h 74"/>
                  </a:gdLst>
                  <a:ahLst/>
                  <a:cxnLst>
                    <a:cxn ang="0">
                      <a:pos x="T0" y="T1"/>
                    </a:cxn>
                    <a:cxn ang="0">
                      <a:pos x="T2" y="T3"/>
                    </a:cxn>
                    <a:cxn ang="0">
                      <a:pos x="T4" y="T5"/>
                    </a:cxn>
                  </a:cxnLst>
                  <a:rect l="0" t="0" r="r" b="b"/>
                  <a:pathLst>
                    <a:path w="39" h="74">
                      <a:moveTo>
                        <a:pt x="39" y="7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2" name="Freeform 371"/>
                <p:cNvSpPr>
                  <a:spLocks noChangeAspect="1" noChangeArrowheads="1"/>
                </p:cNvSpPr>
                <p:nvPr/>
              </p:nvSpPr>
              <p:spPr bwMode="auto">
                <a:xfrm>
                  <a:off x="2207" y="1409"/>
                  <a:ext cx="16" cy="31"/>
                </a:xfrm>
                <a:custGeom>
                  <a:avLst/>
                  <a:gdLst>
                    <a:gd name="T0" fmla="*/ 149 w 149"/>
                    <a:gd name="T1" fmla="*/ 276 h 276"/>
                    <a:gd name="T2" fmla="*/ 0 w 149"/>
                    <a:gd name="T3" fmla="*/ 0 h 276"/>
                    <a:gd name="T4" fmla="*/ 1 w 149"/>
                    <a:gd name="T5" fmla="*/ 0 h 276"/>
                  </a:gdLst>
                  <a:ahLst/>
                  <a:cxnLst>
                    <a:cxn ang="0">
                      <a:pos x="T0" y="T1"/>
                    </a:cxn>
                    <a:cxn ang="0">
                      <a:pos x="T2" y="T3"/>
                    </a:cxn>
                    <a:cxn ang="0">
                      <a:pos x="T4" y="T5"/>
                    </a:cxn>
                  </a:cxnLst>
                  <a:rect l="0" t="0" r="r" b="b"/>
                  <a:pathLst>
                    <a:path w="149" h="276">
                      <a:moveTo>
                        <a:pt x="149" y="276"/>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3" name="Freeform 372"/>
                <p:cNvSpPr>
                  <a:spLocks noChangeAspect="1" noChangeArrowheads="1"/>
                </p:cNvSpPr>
                <p:nvPr/>
              </p:nvSpPr>
              <p:spPr bwMode="auto">
                <a:xfrm>
                  <a:off x="2312" y="1632"/>
                  <a:ext cx="7" cy="46"/>
                </a:xfrm>
                <a:custGeom>
                  <a:avLst/>
                  <a:gdLst>
                    <a:gd name="T0" fmla="*/ 65 w 65"/>
                    <a:gd name="T1" fmla="*/ 413 h 413"/>
                    <a:gd name="T2" fmla="*/ 0 w 65"/>
                    <a:gd name="T3" fmla="*/ 0 h 413"/>
                    <a:gd name="T4" fmla="*/ 1 w 65"/>
                    <a:gd name="T5" fmla="*/ 0 h 413"/>
                  </a:gdLst>
                  <a:ahLst/>
                  <a:cxnLst>
                    <a:cxn ang="0">
                      <a:pos x="T0" y="T1"/>
                    </a:cxn>
                    <a:cxn ang="0">
                      <a:pos x="T2" y="T3"/>
                    </a:cxn>
                    <a:cxn ang="0">
                      <a:pos x="T4" y="T5"/>
                    </a:cxn>
                  </a:cxnLst>
                  <a:rect l="0" t="0" r="r" b="b"/>
                  <a:pathLst>
                    <a:path w="65" h="413">
                      <a:moveTo>
                        <a:pt x="65" y="413"/>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4" name="Freeform 373"/>
                <p:cNvSpPr>
                  <a:spLocks noChangeAspect="1" noChangeArrowheads="1"/>
                </p:cNvSpPr>
                <p:nvPr/>
              </p:nvSpPr>
              <p:spPr bwMode="auto">
                <a:xfrm>
                  <a:off x="2309" y="1613"/>
                  <a:ext cx="1" cy="10"/>
                </a:xfrm>
                <a:custGeom>
                  <a:avLst/>
                  <a:gdLst>
                    <a:gd name="T0" fmla="*/ 14 w 14"/>
                    <a:gd name="T1" fmla="*/ 83 h 83"/>
                    <a:gd name="T2" fmla="*/ 0 w 14"/>
                    <a:gd name="T3" fmla="*/ 0 h 83"/>
                    <a:gd name="T4" fmla="*/ 1 w 14"/>
                    <a:gd name="T5" fmla="*/ 0 h 83"/>
                  </a:gdLst>
                  <a:ahLst/>
                  <a:cxnLst>
                    <a:cxn ang="0">
                      <a:pos x="T0" y="T1"/>
                    </a:cxn>
                    <a:cxn ang="0">
                      <a:pos x="T2" y="T3"/>
                    </a:cxn>
                    <a:cxn ang="0">
                      <a:pos x="T4" y="T5"/>
                    </a:cxn>
                  </a:cxnLst>
                  <a:rect l="0" t="0" r="r" b="b"/>
                  <a:pathLst>
                    <a:path w="14" h="83">
                      <a:moveTo>
                        <a:pt x="14" y="83"/>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5" name="Freeform 374"/>
                <p:cNvSpPr>
                  <a:spLocks noChangeAspect="1" noChangeArrowheads="1"/>
                </p:cNvSpPr>
                <p:nvPr/>
              </p:nvSpPr>
              <p:spPr bwMode="auto">
                <a:xfrm>
                  <a:off x="2303" y="1596"/>
                  <a:ext cx="4" cy="8"/>
                </a:xfrm>
                <a:custGeom>
                  <a:avLst/>
                  <a:gdLst>
                    <a:gd name="T0" fmla="*/ 38 w 38"/>
                    <a:gd name="T1" fmla="*/ 74 h 74"/>
                    <a:gd name="T2" fmla="*/ 0 w 38"/>
                    <a:gd name="T3" fmla="*/ 0 h 74"/>
                    <a:gd name="T4" fmla="*/ 1 w 38"/>
                    <a:gd name="T5" fmla="*/ 0 h 74"/>
                  </a:gdLst>
                  <a:ahLst/>
                  <a:cxnLst>
                    <a:cxn ang="0">
                      <a:pos x="T0" y="T1"/>
                    </a:cxn>
                    <a:cxn ang="0">
                      <a:pos x="T2" y="T3"/>
                    </a:cxn>
                    <a:cxn ang="0">
                      <a:pos x="T4" y="T5"/>
                    </a:cxn>
                  </a:cxnLst>
                  <a:rect l="0" t="0" r="r" b="b"/>
                  <a:pathLst>
                    <a:path w="38" h="74">
                      <a:moveTo>
                        <a:pt x="38" y="7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6" name="Freeform 375"/>
                <p:cNvSpPr>
                  <a:spLocks noChangeAspect="1" noChangeArrowheads="1"/>
                </p:cNvSpPr>
                <p:nvPr/>
              </p:nvSpPr>
              <p:spPr bwMode="auto">
                <a:xfrm>
                  <a:off x="2278" y="1546"/>
                  <a:ext cx="21" cy="42"/>
                </a:xfrm>
                <a:custGeom>
                  <a:avLst/>
                  <a:gdLst>
                    <a:gd name="T0" fmla="*/ 190 w 190"/>
                    <a:gd name="T1" fmla="*/ 372 h 372"/>
                    <a:gd name="T2" fmla="*/ 0 w 190"/>
                    <a:gd name="T3" fmla="*/ 0 h 372"/>
                    <a:gd name="T4" fmla="*/ 1 w 190"/>
                    <a:gd name="T5" fmla="*/ 0 h 372"/>
                  </a:gdLst>
                  <a:ahLst/>
                  <a:cxnLst>
                    <a:cxn ang="0">
                      <a:pos x="T0" y="T1"/>
                    </a:cxn>
                    <a:cxn ang="0">
                      <a:pos x="T2" y="T3"/>
                    </a:cxn>
                    <a:cxn ang="0">
                      <a:pos x="T4" y="T5"/>
                    </a:cxn>
                  </a:cxnLst>
                  <a:rect l="0" t="0" r="r" b="b"/>
                  <a:pathLst>
                    <a:path w="190" h="372">
                      <a:moveTo>
                        <a:pt x="190" y="372"/>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7" name="Freeform 376"/>
                <p:cNvSpPr>
                  <a:spLocks noChangeAspect="1" noChangeArrowheads="1"/>
                </p:cNvSpPr>
                <p:nvPr/>
              </p:nvSpPr>
              <p:spPr bwMode="auto">
                <a:xfrm>
                  <a:off x="2267" y="1532"/>
                  <a:ext cx="7" cy="6"/>
                </a:xfrm>
                <a:custGeom>
                  <a:avLst/>
                  <a:gdLst>
                    <a:gd name="T0" fmla="*/ 59 w 59"/>
                    <a:gd name="T1" fmla="*/ 59 h 59"/>
                    <a:gd name="T2" fmla="*/ 0 w 59"/>
                    <a:gd name="T3" fmla="*/ 0 h 59"/>
                    <a:gd name="T4" fmla="*/ 1 w 59"/>
                    <a:gd name="T5" fmla="*/ 0 h 59"/>
                  </a:gdLst>
                  <a:ahLst/>
                  <a:cxnLst>
                    <a:cxn ang="0">
                      <a:pos x="T0" y="T1"/>
                    </a:cxn>
                    <a:cxn ang="0">
                      <a:pos x="T2" y="T3"/>
                    </a:cxn>
                    <a:cxn ang="0">
                      <a:pos x="T4" y="T5"/>
                    </a:cxn>
                  </a:cxnLst>
                  <a:rect l="0" t="0" r="r" b="b"/>
                  <a:pathLst>
                    <a:path w="59" h="59">
                      <a:moveTo>
                        <a:pt x="59" y="59"/>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8" name="Freeform 377"/>
                <p:cNvSpPr>
                  <a:spLocks noChangeAspect="1" noChangeArrowheads="1"/>
                </p:cNvSpPr>
                <p:nvPr/>
              </p:nvSpPr>
              <p:spPr bwMode="auto">
                <a:xfrm>
                  <a:off x="2254" y="1519"/>
                  <a:ext cx="7" cy="6"/>
                </a:xfrm>
                <a:custGeom>
                  <a:avLst/>
                  <a:gdLst>
                    <a:gd name="T0" fmla="*/ 59 w 59"/>
                    <a:gd name="T1" fmla="*/ 59 h 59"/>
                    <a:gd name="T2" fmla="*/ 0 w 59"/>
                    <a:gd name="T3" fmla="*/ 0 h 59"/>
                    <a:gd name="T4" fmla="*/ 1 w 59"/>
                    <a:gd name="T5" fmla="*/ 0 h 59"/>
                  </a:gdLst>
                  <a:ahLst/>
                  <a:cxnLst>
                    <a:cxn ang="0">
                      <a:pos x="T0" y="T1"/>
                    </a:cxn>
                    <a:cxn ang="0">
                      <a:pos x="T2" y="T3"/>
                    </a:cxn>
                    <a:cxn ang="0">
                      <a:pos x="T4" y="T5"/>
                    </a:cxn>
                  </a:cxnLst>
                  <a:rect l="0" t="0" r="r" b="b"/>
                  <a:pathLst>
                    <a:path w="59" h="59">
                      <a:moveTo>
                        <a:pt x="59" y="59"/>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9" name="Freeform 378"/>
                <p:cNvSpPr>
                  <a:spLocks noChangeAspect="1" noChangeArrowheads="1"/>
                </p:cNvSpPr>
                <p:nvPr/>
              </p:nvSpPr>
              <p:spPr bwMode="auto">
                <a:xfrm>
                  <a:off x="2213" y="1482"/>
                  <a:ext cx="35" cy="30"/>
                </a:xfrm>
                <a:custGeom>
                  <a:avLst/>
                  <a:gdLst>
                    <a:gd name="T0" fmla="*/ 310 w 310"/>
                    <a:gd name="T1" fmla="*/ 275 h 275"/>
                    <a:gd name="T2" fmla="*/ 75 w 310"/>
                    <a:gd name="T3" fmla="*/ 38 h 275"/>
                    <a:gd name="T4" fmla="*/ 0 w 310"/>
                    <a:gd name="T5" fmla="*/ 0 h 275"/>
                    <a:gd name="T6" fmla="*/ 1 w 310"/>
                    <a:gd name="T7" fmla="*/ 0 h 275"/>
                  </a:gdLst>
                  <a:ahLst/>
                  <a:cxnLst>
                    <a:cxn ang="0">
                      <a:pos x="T0" y="T1"/>
                    </a:cxn>
                    <a:cxn ang="0">
                      <a:pos x="T2" y="T3"/>
                    </a:cxn>
                    <a:cxn ang="0">
                      <a:pos x="T4" y="T5"/>
                    </a:cxn>
                    <a:cxn ang="0">
                      <a:pos x="T6" y="T7"/>
                    </a:cxn>
                  </a:cxnLst>
                  <a:rect l="0" t="0" r="r" b="b"/>
                  <a:pathLst>
                    <a:path w="310" h="275">
                      <a:moveTo>
                        <a:pt x="310" y="275"/>
                      </a:moveTo>
                      <a:lnTo>
                        <a:pt x="75" y="38"/>
                      </a:ln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0" name="Freeform 379"/>
                <p:cNvSpPr>
                  <a:spLocks noChangeAspect="1" noChangeArrowheads="1"/>
                </p:cNvSpPr>
                <p:nvPr/>
              </p:nvSpPr>
              <p:spPr bwMode="auto">
                <a:xfrm>
                  <a:off x="2197" y="1473"/>
                  <a:ext cx="8" cy="4"/>
                </a:xfrm>
                <a:custGeom>
                  <a:avLst/>
                  <a:gdLst>
                    <a:gd name="T0" fmla="*/ 74 w 74"/>
                    <a:gd name="T1" fmla="*/ 38 h 38"/>
                    <a:gd name="T2" fmla="*/ 0 w 74"/>
                    <a:gd name="T3" fmla="*/ 0 h 38"/>
                    <a:gd name="T4" fmla="*/ 1 w 74"/>
                    <a:gd name="T5" fmla="*/ 0 h 38"/>
                  </a:gdLst>
                  <a:ahLst/>
                  <a:cxnLst>
                    <a:cxn ang="0">
                      <a:pos x="T0" y="T1"/>
                    </a:cxn>
                    <a:cxn ang="0">
                      <a:pos x="T2" y="T3"/>
                    </a:cxn>
                    <a:cxn ang="0">
                      <a:pos x="T4" y="T5"/>
                    </a:cxn>
                  </a:cxnLst>
                  <a:rect l="0" t="0" r="r" b="b"/>
                  <a:pathLst>
                    <a:path w="74" h="38">
                      <a:moveTo>
                        <a:pt x="74" y="38"/>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1" name="Freeform 380"/>
                <p:cNvSpPr>
                  <a:spLocks noChangeAspect="1" noChangeArrowheads="1"/>
                </p:cNvSpPr>
                <p:nvPr/>
              </p:nvSpPr>
              <p:spPr bwMode="auto">
                <a:xfrm>
                  <a:off x="2180" y="1465"/>
                  <a:ext cx="8" cy="4"/>
                </a:xfrm>
                <a:custGeom>
                  <a:avLst/>
                  <a:gdLst>
                    <a:gd name="T0" fmla="*/ 74 w 74"/>
                    <a:gd name="T1" fmla="*/ 37 h 37"/>
                    <a:gd name="T2" fmla="*/ 0 w 74"/>
                    <a:gd name="T3" fmla="*/ 0 h 37"/>
                    <a:gd name="T4" fmla="*/ 1 w 74"/>
                    <a:gd name="T5" fmla="*/ 0 h 37"/>
                  </a:gdLst>
                  <a:ahLst/>
                  <a:cxnLst>
                    <a:cxn ang="0">
                      <a:pos x="T0" y="T1"/>
                    </a:cxn>
                    <a:cxn ang="0">
                      <a:pos x="T2" y="T3"/>
                    </a:cxn>
                    <a:cxn ang="0">
                      <a:pos x="T4" y="T5"/>
                    </a:cxn>
                  </a:cxnLst>
                  <a:rect l="0" t="0" r="r" b="b"/>
                  <a:pathLst>
                    <a:path w="74" h="37">
                      <a:moveTo>
                        <a:pt x="74" y="37"/>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2" name="Freeform 381"/>
                <p:cNvSpPr>
                  <a:spLocks noChangeAspect="1" noChangeArrowheads="1"/>
                </p:cNvSpPr>
                <p:nvPr/>
              </p:nvSpPr>
              <p:spPr bwMode="auto">
                <a:xfrm>
                  <a:off x="2128" y="1448"/>
                  <a:ext cx="44" cy="13"/>
                </a:xfrm>
                <a:custGeom>
                  <a:avLst/>
                  <a:gdLst>
                    <a:gd name="T0" fmla="*/ 395 w 395"/>
                    <a:gd name="T1" fmla="*/ 115 h 115"/>
                    <a:gd name="T2" fmla="*/ 248 w 395"/>
                    <a:gd name="T3" fmla="*/ 39 h 115"/>
                    <a:gd name="T4" fmla="*/ 0 w 395"/>
                    <a:gd name="T5" fmla="*/ 0 h 115"/>
                    <a:gd name="T6" fmla="*/ 1 w 395"/>
                    <a:gd name="T7" fmla="*/ 0 h 115"/>
                  </a:gdLst>
                  <a:ahLst/>
                  <a:cxnLst>
                    <a:cxn ang="0">
                      <a:pos x="T0" y="T1"/>
                    </a:cxn>
                    <a:cxn ang="0">
                      <a:pos x="T2" y="T3"/>
                    </a:cxn>
                    <a:cxn ang="0">
                      <a:pos x="T4" y="T5"/>
                    </a:cxn>
                    <a:cxn ang="0">
                      <a:pos x="T6" y="T7"/>
                    </a:cxn>
                  </a:cxnLst>
                  <a:rect l="0" t="0" r="r" b="b"/>
                  <a:pathLst>
                    <a:path w="395" h="115">
                      <a:moveTo>
                        <a:pt x="395" y="115"/>
                      </a:moveTo>
                      <a:lnTo>
                        <a:pt x="248" y="39"/>
                      </a:ln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3" name="Freeform 382"/>
                <p:cNvSpPr>
                  <a:spLocks noChangeAspect="1" noChangeArrowheads="1"/>
                </p:cNvSpPr>
                <p:nvPr/>
              </p:nvSpPr>
              <p:spPr bwMode="auto">
                <a:xfrm>
                  <a:off x="2110" y="1445"/>
                  <a:ext cx="9" cy="1"/>
                </a:xfrm>
                <a:custGeom>
                  <a:avLst/>
                  <a:gdLst>
                    <a:gd name="T0" fmla="*/ 83 w 83"/>
                    <a:gd name="T1" fmla="*/ 14 h 14"/>
                    <a:gd name="T2" fmla="*/ 0 w 83"/>
                    <a:gd name="T3" fmla="*/ 0 h 14"/>
                    <a:gd name="T4" fmla="*/ 1 w 83"/>
                    <a:gd name="T5" fmla="*/ 0 h 14"/>
                  </a:gdLst>
                  <a:ahLst/>
                  <a:cxnLst>
                    <a:cxn ang="0">
                      <a:pos x="T0" y="T1"/>
                    </a:cxn>
                    <a:cxn ang="0">
                      <a:pos x="T2" y="T3"/>
                    </a:cxn>
                    <a:cxn ang="0">
                      <a:pos x="T4" y="T5"/>
                    </a:cxn>
                  </a:cxnLst>
                  <a:rect l="0" t="0" r="r" b="b"/>
                  <a:pathLst>
                    <a:path w="83" h="14">
                      <a:moveTo>
                        <a:pt x="83" y="14"/>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4" name="Freeform 383"/>
                <p:cNvSpPr>
                  <a:spLocks noChangeAspect="1" noChangeArrowheads="1"/>
                </p:cNvSpPr>
                <p:nvPr/>
              </p:nvSpPr>
              <p:spPr bwMode="auto">
                <a:xfrm>
                  <a:off x="2091" y="1442"/>
                  <a:ext cx="10" cy="1"/>
                </a:xfrm>
                <a:custGeom>
                  <a:avLst/>
                  <a:gdLst>
                    <a:gd name="T0" fmla="*/ 83 w 83"/>
                    <a:gd name="T1" fmla="*/ 12 h 12"/>
                    <a:gd name="T2" fmla="*/ 0 w 83"/>
                    <a:gd name="T3" fmla="*/ 0 h 12"/>
                    <a:gd name="T4" fmla="*/ 1 w 83"/>
                    <a:gd name="T5" fmla="*/ 0 h 12"/>
                  </a:gdLst>
                  <a:ahLst/>
                  <a:cxnLst>
                    <a:cxn ang="0">
                      <a:pos x="T0" y="T1"/>
                    </a:cxn>
                    <a:cxn ang="0">
                      <a:pos x="T2" y="T3"/>
                    </a:cxn>
                    <a:cxn ang="0">
                      <a:pos x="T4" y="T5"/>
                    </a:cxn>
                  </a:cxnLst>
                  <a:rect l="0" t="0" r="r" b="b"/>
                  <a:pathLst>
                    <a:path w="83" h="12">
                      <a:moveTo>
                        <a:pt x="83" y="12"/>
                      </a:moveTo>
                      <a:lnTo>
                        <a:pt x="0" y="0"/>
                      </a:lnTo>
                      <a:lnTo>
                        <a:pt x="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5" name="Freeform 384"/>
                <p:cNvSpPr>
                  <a:spLocks noChangeAspect="1" noChangeArrowheads="1"/>
                </p:cNvSpPr>
                <p:nvPr/>
              </p:nvSpPr>
              <p:spPr bwMode="auto">
                <a:xfrm>
                  <a:off x="2036" y="1441"/>
                  <a:ext cx="46" cy="7"/>
                </a:xfrm>
                <a:custGeom>
                  <a:avLst/>
                  <a:gdLst>
                    <a:gd name="T0" fmla="*/ 412 w 412"/>
                    <a:gd name="T1" fmla="*/ 0 h 65"/>
                    <a:gd name="T2" fmla="*/ 0 w 412"/>
                    <a:gd name="T3" fmla="*/ 65 h 65"/>
                    <a:gd name="T4" fmla="*/ 1 w 412"/>
                    <a:gd name="T5" fmla="*/ 65 h 65"/>
                  </a:gdLst>
                  <a:ahLst/>
                  <a:cxnLst>
                    <a:cxn ang="0">
                      <a:pos x="T0" y="T1"/>
                    </a:cxn>
                    <a:cxn ang="0">
                      <a:pos x="T2" y="T3"/>
                    </a:cxn>
                    <a:cxn ang="0">
                      <a:pos x="T4" y="T5"/>
                    </a:cxn>
                  </a:cxnLst>
                  <a:rect l="0" t="0" r="r" b="b"/>
                  <a:pathLst>
                    <a:path w="412" h="65">
                      <a:moveTo>
                        <a:pt x="412" y="0"/>
                      </a:moveTo>
                      <a:lnTo>
                        <a:pt x="0" y="65"/>
                      </a:lnTo>
                      <a:lnTo>
                        <a:pt x="1" y="6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6" name="Freeform 385"/>
                <p:cNvSpPr>
                  <a:spLocks noChangeAspect="1" noChangeArrowheads="1"/>
                </p:cNvSpPr>
                <p:nvPr/>
              </p:nvSpPr>
              <p:spPr bwMode="auto">
                <a:xfrm>
                  <a:off x="2018" y="1449"/>
                  <a:ext cx="9" cy="2"/>
                </a:xfrm>
                <a:custGeom>
                  <a:avLst/>
                  <a:gdLst>
                    <a:gd name="T0" fmla="*/ 82 w 82"/>
                    <a:gd name="T1" fmla="*/ 0 h 12"/>
                    <a:gd name="T2" fmla="*/ 0 w 82"/>
                    <a:gd name="T3" fmla="*/ 12 h 12"/>
                    <a:gd name="T4" fmla="*/ 1 w 82"/>
                    <a:gd name="T5" fmla="*/ 12 h 12"/>
                  </a:gdLst>
                  <a:ahLst/>
                  <a:cxnLst>
                    <a:cxn ang="0">
                      <a:pos x="T0" y="T1"/>
                    </a:cxn>
                    <a:cxn ang="0">
                      <a:pos x="T2" y="T3"/>
                    </a:cxn>
                    <a:cxn ang="0">
                      <a:pos x="T4" y="T5"/>
                    </a:cxn>
                  </a:cxnLst>
                  <a:rect l="0" t="0" r="r" b="b"/>
                  <a:pathLst>
                    <a:path w="82" h="12">
                      <a:moveTo>
                        <a:pt x="82" y="0"/>
                      </a:moveTo>
                      <a:lnTo>
                        <a:pt x="0" y="12"/>
                      </a:lnTo>
                      <a:lnTo>
                        <a:pt x="1" y="1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7" name="Freeform 386"/>
                <p:cNvSpPr>
                  <a:spLocks noChangeAspect="1" noChangeArrowheads="1"/>
                </p:cNvSpPr>
                <p:nvPr/>
              </p:nvSpPr>
              <p:spPr bwMode="auto">
                <a:xfrm>
                  <a:off x="2001" y="1452"/>
                  <a:ext cx="8" cy="4"/>
                </a:xfrm>
                <a:custGeom>
                  <a:avLst/>
                  <a:gdLst>
                    <a:gd name="T0" fmla="*/ 74 w 74"/>
                    <a:gd name="T1" fmla="*/ 0 h 38"/>
                    <a:gd name="T2" fmla="*/ 0 w 74"/>
                    <a:gd name="T3" fmla="*/ 38 h 38"/>
                    <a:gd name="T4" fmla="*/ 1 w 74"/>
                    <a:gd name="T5" fmla="*/ 38 h 38"/>
                  </a:gdLst>
                  <a:ahLst/>
                  <a:cxnLst>
                    <a:cxn ang="0">
                      <a:pos x="T0" y="T1"/>
                    </a:cxn>
                    <a:cxn ang="0">
                      <a:pos x="T2" y="T3"/>
                    </a:cxn>
                    <a:cxn ang="0">
                      <a:pos x="T4" y="T5"/>
                    </a:cxn>
                  </a:cxnLst>
                  <a:rect l="0" t="0" r="r" b="b"/>
                  <a:pathLst>
                    <a:path w="74" h="38">
                      <a:moveTo>
                        <a:pt x="74" y="0"/>
                      </a:moveTo>
                      <a:lnTo>
                        <a:pt x="0" y="38"/>
                      </a:lnTo>
                      <a:lnTo>
                        <a:pt x="1" y="3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8" name="Freeform 387"/>
                <p:cNvSpPr>
                  <a:spLocks noChangeAspect="1" noChangeArrowheads="1"/>
                </p:cNvSpPr>
                <p:nvPr/>
              </p:nvSpPr>
              <p:spPr bwMode="auto">
                <a:xfrm>
                  <a:off x="1951" y="1461"/>
                  <a:ext cx="41" cy="21"/>
                </a:xfrm>
                <a:custGeom>
                  <a:avLst/>
                  <a:gdLst>
                    <a:gd name="T0" fmla="*/ 371 w 371"/>
                    <a:gd name="T1" fmla="*/ 0 h 189"/>
                    <a:gd name="T2" fmla="*/ 0 w 371"/>
                    <a:gd name="T3" fmla="*/ 189 h 189"/>
                    <a:gd name="T4" fmla="*/ 1 w 371"/>
                    <a:gd name="T5" fmla="*/ 189 h 189"/>
                  </a:gdLst>
                  <a:ahLst/>
                  <a:cxnLst>
                    <a:cxn ang="0">
                      <a:pos x="T0" y="T1"/>
                    </a:cxn>
                    <a:cxn ang="0">
                      <a:pos x="T2" y="T3"/>
                    </a:cxn>
                    <a:cxn ang="0">
                      <a:pos x="T4" y="T5"/>
                    </a:cxn>
                  </a:cxnLst>
                  <a:rect l="0" t="0" r="r" b="b"/>
                  <a:pathLst>
                    <a:path w="371" h="189">
                      <a:moveTo>
                        <a:pt x="371" y="0"/>
                      </a:moveTo>
                      <a:lnTo>
                        <a:pt x="0" y="189"/>
                      </a:lnTo>
                      <a:lnTo>
                        <a:pt x="1" y="18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9" name="Freeform 388"/>
                <p:cNvSpPr>
                  <a:spLocks noChangeAspect="1" noChangeArrowheads="1"/>
                </p:cNvSpPr>
                <p:nvPr/>
              </p:nvSpPr>
              <p:spPr bwMode="auto">
                <a:xfrm>
                  <a:off x="1936" y="1486"/>
                  <a:ext cx="7" cy="6"/>
                </a:xfrm>
                <a:custGeom>
                  <a:avLst/>
                  <a:gdLst>
                    <a:gd name="T0" fmla="*/ 59 w 59"/>
                    <a:gd name="T1" fmla="*/ 0 h 59"/>
                    <a:gd name="T2" fmla="*/ 0 w 59"/>
                    <a:gd name="T3" fmla="*/ 59 h 59"/>
                    <a:gd name="T4" fmla="*/ 1 w 59"/>
                    <a:gd name="T5" fmla="*/ 59 h 59"/>
                  </a:gdLst>
                  <a:ahLst/>
                  <a:cxnLst>
                    <a:cxn ang="0">
                      <a:pos x="T0" y="T1"/>
                    </a:cxn>
                    <a:cxn ang="0">
                      <a:pos x="T2" y="T3"/>
                    </a:cxn>
                    <a:cxn ang="0">
                      <a:pos x="T4" y="T5"/>
                    </a:cxn>
                  </a:cxnLst>
                  <a:rect l="0" t="0" r="r" b="b"/>
                  <a:pathLst>
                    <a:path w="59" h="59">
                      <a:moveTo>
                        <a:pt x="59" y="0"/>
                      </a:moveTo>
                      <a:lnTo>
                        <a:pt x="0" y="59"/>
                      </a:lnTo>
                      <a:lnTo>
                        <a:pt x="1" y="5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0" name="Freeform 389"/>
                <p:cNvSpPr>
                  <a:spLocks noChangeAspect="1" noChangeArrowheads="1"/>
                </p:cNvSpPr>
                <p:nvPr/>
              </p:nvSpPr>
              <p:spPr bwMode="auto">
                <a:xfrm>
                  <a:off x="1923" y="1499"/>
                  <a:ext cx="7" cy="6"/>
                </a:xfrm>
                <a:custGeom>
                  <a:avLst/>
                  <a:gdLst>
                    <a:gd name="T0" fmla="*/ 59 w 59"/>
                    <a:gd name="T1" fmla="*/ 0 h 59"/>
                    <a:gd name="T2" fmla="*/ 0 w 59"/>
                    <a:gd name="T3" fmla="*/ 59 h 59"/>
                    <a:gd name="T4" fmla="*/ 1 w 59"/>
                    <a:gd name="T5" fmla="*/ 59 h 59"/>
                  </a:gdLst>
                  <a:ahLst/>
                  <a:cxnLst>
                    <a:cxn ang="0">
                      <a:pos x="T0" y="T1"/>
                    </a:cxn>
                    <a:cxn ang="0">
                      <a:pos x="T2" y="T3"/>
                    </a:cxn>
                    <a:cxn ang="0">
                      <a:pos x="T4" y="T5"/>
                    </a:cxn>
                  </a:cxnLst>
                  <a:rect l="0" t="0" r="r" b="b"/>
                  <a:pathLst>
                    <a:path w="59" h="59">
                      <a:moveTo>
                        <a:pt x="59" y="0"/>
                      </a:moveTo>
                      <a:lnTo>
                        <a:pt x="0" y="59"/>
                      </a:lnTo>
                      <a:lnTo>
                        <a:pt x="1" y="5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1" name="Freeform 390"/>
                <p:cNvSpPr>
                  <a:spLocks noChangeAspect="1" noChangeArrowheads="1"/>
                </p:cNvSpPr>
                <p:nvPr/>
              </p:nvSpPr>
              <p:spPr bwMode="auto">
                <a:xfrm>
                  <a:off x="1886" y="1512"/>
                  <a:ext cx="31" cy="34"/>
                </a:xfrm>
                <a:custGeom>
                  <a:avLst/>
                  <a:gdLst>
                    <a:gd name="T0" fmla="*/ 273 w 273"/>
                    <a:gd name="T1" fmla="*/ 0 h 309"/>
                    <a:gd name="T2" fmla="*/ 38 w 273"/>
                    <a:gd name="T3" fmla="*/ 235 h 309"/>
                    <a:gd name="T4" fmla="*/ 0 w 273"/>
                    <a:gd name="T5" fmla="*/ 309 h 309"/>
                    <a:gd name="T6" fmla="*/ 1 w 273"/>
                    <a:gd name="T7" fmla="*/ 309 h 309"/>
                  </a:gdLst>
                  <a:ahLst/>
                  <a:cxnLst>
                    <a:cxn ang="0">
                      <a:pos x="T0" y="T1"/>
                    </a:cxn>
                    <a:cxn ang="0">
                      <a:pos x="T2" y="T3"/>
                    </a:cxn>
                    <a:cxn ang="0">
                      <a:pos x="T4" y="T5"/>
                    </a:cxn>
                    <a:cxn ang="0">
                      <a:pos x="T6" y="T7"/>
                    </a:cxn>
                  </a:cxnLst>
                  <a:rect l="0" t="0" r="r" b="b"/>
                  <a:pathLst>
                    <a:path w="273" h="309">
                      <a:moveTo>
                        <a:pt x="273" y="0"/>
                      </a:moveTo>
                      <a:lnTo>
                        <a:pt x="38" y="235"/>
                      </a:lnTo>
                      <a:lnTo>
                        <a:pt x="0" y="309"/>
                      </a:lnTo>
                      <a:lnTo>
                        <a:pt x="1" y="30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2" name="Freeform 391"/>
                <p:cNvSpPr>
                  <a:spLocks noChangeAspect="1" noChangeArrowheads="1"/>
                </p:cNvSpPr>
                <p:nvPr/>
              </p:nvSpPr>
              <p:spPr bwMode="auto">
                <a:xfrm>
                  <a:off x="1878" y="1555"/>
                  <a:ext cx="4" cy="8"/>
                </a:xfrm>
                <a:custGeom>
                  <a:avLst/>
                  <a:gdLst>
                    <a:gd name="T0" fmla="*/ 39 w 39"/>
                    <a:gd name="T1" fmla="*/ 0 h 74"/>
                    <a:gd name="T2" fmla="*/ 0 w 39"/>
                    <a:gd name="T3" fmla="*/ 74 h 74"/>
                    <a:gd name="T4" fmla="*/ 1 w 39"/>
                    <a:gd name="T5" fmla="*/ 74 h 74"/>
                  </a:gdLst>
                  <a:ahLst/>
                  <a:cxnLst>
                    <a:cxn ang="0">
                      <a:pos x="T0" y="T1"/>
                    </a:cxn>
                    <a:cxn ang="0">
                      <a:pos x="T2" y="T3"/>
                    </a:cxn>
                    <a:cxn ang="0">
                      <a:pos x="T4" y="T5"/>
                    </a:cxn>
                  </a:cxnLst>
                  <a:rect l="0" t="0" r="r" b="b"/>
                  <a:pathLst>
                    <a:path w="39" h="74">
                      <a:moveTo>
                        <a:pt x="39" y="0"/>
                      </a:moveTo>
                      <a:lnTo>
                        <a:pt x="0" y="74"/>
                      </a:lnTo>
                      <a:lnTo>
                        <a:pt x="1" y="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3" name="Freeform 392"/>
                <p:cNvSpPr>
                  <a:spLocks noChangeAspect="1" noChangeArrowheads="1"/>
                </p:cNvSpPr>
                <p:nvPr/>
              </p:nvSpPr>
              <p:spPr bwMode="auto">
                <a:xfrm>
                  <a:off x="1869" y="1571"/>
                  <a:ext cx="5" cy="9"/>
                </a:xfrm>
                <a:custGeom>
                  <a:avLst/>
                  <a:gdLst>
                    <a:gd name="T0" fmla="*/ 38 w 38"/>
                    <a:gd name="T1" fmla="*/ 0 h 75"/>
                    <a:gd name="T2" fmla="*/ 0 w 38"/>
                    <a:gd name="T3" fmla="*/ 75 h 75"/>
                    <a:gd name="T4" fmla="*/ 1 w 38"/>
                    <a:gd name="T5" fmla="*/ 75 h 75"/>
                  </a:gdLst>
                  <a:ahLst/>
                  <a:cxnLst>
                    <a:cxn ang="0">
                      <a:pos x="T0" y="T1"/>
                    </a:cxn>
                    <a:cxn ang="0">
                      <a:pos x="T2" y="T3"/>
                    </a:cxn>
                    <a:cxn ang="0">
                      <a:pos x="T4" y="T5"/>
                    </a:cxn>
                  </a:cxnLst>
                  <a:rect l="0" t="0" r="r" b="b"/>
                  <a:pathLst>
                    <a:path w="38" h="75">
                      <a:moveTo>
                        <a:pt x="38" y="0"/>
                      </a:moveTo>
                      <a:lnTo>
                        <a:pt x="0" y="75"/>
                      </a:lnTo>
                      <a:lnTo>
                        <a:pt x="1"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4" name="Freeform 393"/>
                <p:cNvSpPr>
                  <a:spLocks noChangeAspect="1" noChangeArrowheads="1"/>
                </p:cNvSpPr>
                <p:nvPr/>
              </p:nvSpPr>
              <p:spPr bwMode="auto">
                <a:xfrm>
                  <a:off x="1852" y="1588"/>
                  <a:ext cx="13" cy="44"/>
                </a:xfrm>
                <a:custGeom>
                  <a:avLst/>
                  <a:gdLst>
                    <a:gd name="T0" fmla="*/ 115 w 115"/>
                    <a:gd name="T1" fmla="*/ 0 h 396"/>
                    <a:gd name="T2" fmla="*/ 40 w 115"/>
                    <a:gd name="T3" fmla="*/ 149 h 396"/>
                    <a:gd name="T4" fmla="*/ 0 w 115"/>
                    <a:gd name="T5" fmla="*/ 396 h 396"/>
                    <a:gd name="T6" fmla="*/ 1 w 115"/>
                    <a:gd name="T7" fmla="*/ 396 h 396"/>
                  </a:gdLst>
                  <a:ahLst/>
                  <a:cxnLst>
                    <a:cxn ang="0">
                      <a:pos x="T0" y="T1"/>
                    </a:cxn>
                    <a:cxn ang="0">
                      <a:pos x="T2" y="T3"/>
                    </a:cxn>
                    <a:cxn ang="0">
                      <a:pos x="T4" y="T5"/>
                    </a:cxn>
                    <a:cxn ang="0">
                      <a:pos x="T6" y="T7"/>
                    </a:cxn>
                  </a:cxnLst>
                  <a:rect l="0" t="0" r="r" b="b"/>
                  <a:pathLst>
                    <a:path w="115" h="396">
                      <a:moveTo>
                        <a:pt x="115" y="0"/>
                      </a:moveTo>
                      <a:lnTo>
                        <a:pt x="40" y="149"/>
                      </a:lnTo>
                      <a:lnTo>
                        <a:pt x="0" y="396"/>
                      </a:lnTo>
                      <a:lnTo>
                        <a:pt x="1" y="396"/>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5" name="Freeform 394"/>
                <p:cNvSpPr>
                  <a:spLocks noChangeAspect="1" noChangeArrowheads="1"/>
                </p:cNvSpPr>
                <p:nvPr/>
              </p:nvSpPr>
              <p:spPr bwMode="auto">
                <a:xfrm>
                  <a:off x="1850" y="1641"/>
                  <a:ext cx="1" cy="9"/>
                </a:xfrm>
                <a:custGeom>
                  <a:avLst/>
                  <a:gdLst>
                    <a:gd name="T0" fmla="*/ 12 w 12"/>
                    <a:gd name="T1" fmla="*/ 0 h 83"/>
                    <a:gd name="T2" fmla="*/ 0 w 12"/>
                    <a:gd name="T3" fmla="*/ 83 h 83"/>
                    <a:gd name="T4" fmla="*/ 1 w 12"/>
                    <a:gd name="T5" fmla="*/ 83 h 83"/>
                  </a:gdLst>
                  <a:ahLst/>
                  <a:cxnLst>
                    <a:cxn ang="0">
                      <a:pos x="T0" y="T1"/>
                    </a:cxn>
                    <a:cxn ang="0">
                      <a:pos x="T2" y="T3"/>
                    </a:cxn>
                    <a:cxn ang="0">
                      <a:pos x="T4" y="T5"/>
                    </a:cxn>
                  </a:cxnLst>
                  <a:rect l="0" t="0" r="r" b="b"/>
                  <a:pathLst>
                    <a:path w="12" h="83">
                      <a:moveTo>
                        <a:pt x="12" y="0"/>
                      </a:moveTo>
                      <a:lnTo>
                        <a:pt x="0" y="83"/>
                      </a:lnTo>
                      <a:lnTo>
                        <a:pt x="1" y="8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6" name="Freeform 395"/>
                <p:cNvSpPr>
                  <a:spLocks noChangeAspect="1" noChangeArrowheads="1"/>
                </p:cNvSpPr>
                <p:nvPr/>
              </p:nvSpPr>
              <p:spPr bwMode="auto">
                <a:xfrm>
                  <a:off x="1847" y="1659"/>
                  <a:ext cx="1" cy="10"/>
                </a:xfrm>
                <a:custGeom>
                  <a:avLst/>
                  <a:gdLst>
                    <a:gd name="T0" fmla="*/ 14 w 14"/>
                    <a:gd name="T1" fmla="*/ 0 h 83"/>
                    <a:gd name="T2" fmla="*/ 0 w 14"/>
                    <a:gd name="T3" fmla="*/ 83 h 83"/>
                    <a:gd name="T4" fmla="*/ 1 w 14"/>
                    <a:gd name="T5" fmla="*/ 83 h 83"/>
                  </a:gdLst>
                  <a:ahLst/>
                  <a:cxnLst>
                    <a:cxn ang="0">
                      <a:pos x="T0" y="T1"/>
                    </a:cxn>
                    <a:cxn ang="0">
                      <a:pos x="T2" y="T3"/>
                    </a:cxn>
                    <a:cxn ang="0">
                      <a:pos x="T4" y="T5"/>
                    </a:cxn>
                  </a:cxnLst>
                  <a:rect l="0" t="0" r="r" b="b"/>
                  <a:pathLst>
                    <a:path w="14" h="83">
                      <a:moveTo>
                        <a:pt x="14" y="0"/>
                      </a:moveTo>
                      <a:lnTo>
                        <a:pt x="0" y="83"/>
                      </a:lnTo>
                      <a:lnTo>
                        <a:pt x="1" y="8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7" name="Freeform 396"/>
                <p:cNvSpPr>
                  <a:spLocks noChangeAspect="1" noChangeArrowheads="1"/>
                </p:cNvSpPr>
                <p:nvPr/>
              </p:nvSpPr>
              <p:spPr bwMode="auto">
                <a:xfrm>
                  <a:off x="1845" y="1678"/>
                  <a:ext cx="8" cy="45"/>
                </a:xfrm>
                <a:custGeom>
                  <a:avLst/>
                  <a:gdLst>
                    <a:gd name="T0" fmla="*/ 0 w 66"/>
                    <a:gd name="T1" fmla="*/ 0 h 412"/>
                    <a:gd name="T2" fmla="*/ 65 w 66"/>
                    <a:gd name="T3" fmla="*/ 412 h 412"/>
                    <a:gd name="T4" fmla="*/ 66 w 66"/>
                    <a:gd name="T5" fmla="*/ 412 h 412"/>
                  </a:gdLst>
                  <a:ahLst/>
                  <a:cxnLst>
                    <a:cxn ang="0">
                      <a:pos x="T0" y="T1"/>
                    </a:cxn>
                    <a:cxn ang="0">
                      <a:pos x="T2" y="T3"/>
                    </a:cxn>
                    <a:cxn ang="0">
                      <a:pos x="T4" y="T5"/>
                    </a:cxn>
                  </a:cxnLst>
                  <a:rect l="0" t="0" r="r" b="b"/>
                  <a:pathLst>
                    <a:path w="66" h="412">
                      <a:moveTo>
                        <a:pt x="0" y="0"/>
                      </a:moveTo>
                      <a:lnTo>
                        <a:pt x="65" y="412"/>
                      </a:lnTo>
                      <a:lnTo>
                        <a:pt x="66" y="41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8" name="Freeform 397"/>
                <p:cNvSpPr>
                  <a:spLocks noChangeAspect="1" noChangeArrowheads="1"/>
                </p:cNvSpPr>
                <p:nvPr/>
              </p:nvSpPr>
              <p:spPr bwMode="auto">
                <a:xfrm>
                  <a:off x="1854" y="1733"/>
                  <a:ext cx="2" cy="9"/>
                </a:xfrm>
                <a:custGeom>
                  <a:avLst/>
                  <a:gdLst>
                    <a:gd name="T0" fmla="*/ 0 w 15"/>
                    <a:gd name="T1" fmla="*/ 0 h 83"/>
                    <a:gd name="T2" fmla="*/ 14 w 15"/>
                    <a:gd name="T3" fmla="*/ 83 h 83"/>
                    <a:gd name="T4" fmla="*/ 15 w 15"/>
                    <a:gd name="T5" fmla="*/ 83 h 83"/>
                  </a:gdLst>
                  <a:ahLst/>
                  <a:cxnLst>
                    <a:cxn ang="0">
                      <a:pos x="T0" y="T1"/>
                    </a:cxn>
                    <a:cxn ang="0">
                      <a:pos x="T2" y="T3"/>
                    </a:cxn>
                    <a:cxn ang="0">
                      <a:pos x="T4" y="T5"/>
                    </a:cxn>
                  </a:cxnLst>
                  <a:rect l="0" t="0" r="r" b="b"/>
                  <a:pathLst>
                    <a:path w="15" h="83">
                      <a:moveTo>
                        <a:pt x="0" y="0"/>
                      </a:moveTo>
                      <a:lnTo>
                        <a:pt x="14" y="83"/>
                      </a:lnTo>
                      <a:lnTo>
                        <a:pt x="15" y="8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9" name="Freeform 398"/>
                <p:cNvSpPr>
                  <a:spLocks noChangeAspect="1" noChangeArrowheads="1"/>
                </p:cNvSpPr>
                <p:nvPr/>
              </p:nvSpPr>
              <p:spPr bwMode="auto">
                <a:xfrm>
                  <a:off x="1857" y="1751"/>
                  <a:ext cx="4" cy="8"/>
                </a:xfrm>
                <a:custGeom>
                  <a:avLst/>
                  <a:gdLst>
                    <a:gd name="T0" fmla="*/ 0 w 39"/>
                    <a:gd name="T1" fmla="*/ 0 h 75"/>
                    <a:gd name="T2" fmla="*/ 38 w 39"/>
                    <a:gd name="T3" fmla="*/ 75 h 75"/>
                    <a:gd name="T4" fmla="*/ 39 w 39"/>
                    <a:gd name="T5" fmla="*/ 75 h 75"/>
                  </a:gdLst>
                  <a:ahLst/>
                  <a:cxnLst>
                    <a:cxn ang="0">
                      <a:pos x="T0" y="T1"/>
                    </a:cxn>
                    <a:cxn ang="0">
                      <a:pos x="T2" y="T3"/>
                    </a:cxn>
                    <a:cxn ang="0">
                      <a:pos x="T4" y="T5"/>
                    </a:cxn>
                  </a:cxnLst>
                  <a:rect l="0" t="0" r="r" b="b"/>
                  <a:pathLst>
                    <a:path w="39" h="75">
                      <a:moveTo>
                        <a:pt x="0" y="0"/>
                      </a:moveTo>
                      <a:lnTo>
                        <a:pt x="38" y="75"/>
                      </a:lnTo>
                      <a:lnTo>
                        <a:pt x="39" y="7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0" name="Freeform 399"/>
                <p:cNvSpPr>
                  <a:spLocks noChangeAspect="1" noChangeArrowheads="1"/>
                </p:cNvSpPr>
                <p:nvPr/>
              </p:nvSpPr>
              <p:spPr bwMode="auto">
                <a:xfrm>
                  <a:off x="1865" y="1767"/>
                  <a:ext cx="21" cy="42"/>
                </a:xfrm>
                <a:custGeom>
                  <a:avLst/>
                  <a:gdLst>
                    <a:gd name="T0" fmla="*/ 0 w 191"/>
                    <a:gd name="T1" fmla="*/ 0 h 372"/>
                    <a:gd name="T2" fmla="*/ 190 w 191"/>
                    <a:gd name="T3" fmla="*/ 372 h 372"/>
                    <a:gd name="T4" fmla="*/ 191 w 191"/>
                    <a:gd name="T5" fmla="*/ 372 h 372"/>
                  </a:gdLst>
                  <a:ahLst/>
                  <a:cxnLst>
                    <a:cxn ang="0">
                      <a:pos x="T0" y="T1"/>
                    </a:cxn>
                    <a:cxn ang="0">
                      <a:pos x="T2" y="T3"/>
                    </a:cxn>
                    <a:cxn ang="0">
                      <a:pos x="T4" y="T5"/>
                    </a:cxn>
                  </a:cxnLst>
                  <a:rect l="0" t="0" r="r" b="b"/>
                  <a:pathLst>
                    <a:path w="191" h="372">
                      <a:moveTo>
                        <a:pt x="0" y="0"/>
                      </a:moveTo>
                      <a:lnTo>
                        <a:pt x="190" y="372"/>
                      </a:lnTo>
                      <a:lnTo>
                        <a:pt x="191" y="372"/>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1" name="Freeform 400"/>
                <p:cNvSpPr>
                  <a:spLocks noChangeAspect="1" noChangeArrowheads="1"/>
                </p:cNvSpPr>
                <p:nvPr/>
              </p:nvSpPr>
              <p:spPr bwMode="auto">
                <a:xfrm>
                  <a:off x="1891" y="1817"/>
                  <a:ext cx="6" cy="7"/>
                </a:xfrm>
                <a:custGeom>
                  <a:avLst/>
                  <a:gdLst>
                    <a:gd name="T0" fmla="*/ 0 w 60"/>
                    <a:gd name="T1" fmla="*/ 0 h 59"/>
                    <a:gd name="T2" fmla="*/ 59 w 60"/>
                    <a:gd name="T3" fmla="*/ 59 h 59"/>
                    <a:gd name="T4" fmla="*/ 60 w 60"/>
                    <a:gd name="T5" fmla="*/ 59 h 59"/>
                  </a:gdLst>
                  <a:ahLst/>
                  <a:cxnLst>
                    <a:cxn ang="0">
                      <a:pos x="T0" y="T1"/>
                    </a:cxn>
                    <a:cxn ang="0">
                      <a:pos x="T2" y="T3"/>
                    </a:cxn>
                    <a:cxn ang="0">
                      <a:pos x="T4" y="T5"/>
                    </a:cxn>
                  </a:cxnLst>
                  <a:rect l="0" t="0" r="r" b="b"/>
                  <a:pathLst>
                    <a:path w="60" h="59">
                      <a:moveTo>
                        <a:pt x="0" y="0"/>
                      </a:moveTo>
                      <a:lnTo>
                        <a:pt x="59" y="59"/>
                      </a:lnTo>
                      <a:lnTo>
                        <a:pt x="60" y="5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2" name="Freeform 401"/>
                <p:cNvSpPr>
                  <a:spLocks noChangeAspect="1" noChangeArrowheads="1"/>
                </p:cNvSpPr>
                <p:nvPr/>
              </p:nvSpPr>
              <p:spPr bwMode="auto">
                <a:xfrm>
                  <a:off x="1904" y="1830"/>
                  <a:ext cx="6" cy="7"/>
                </a:xfrm>
                <a:custGeom>
                  <a:avLst/>
                  <a:gdLst>
                    <a:gd name="T0" fmla="*/ 0 w 59"/>
                    <a:gd name="T1" fmla="*/ 0 h 59"/>
                    <a:gd name="T2" fmla="*/ 58 w 59"/>
                    <a:gd name="T3" fmla="*/ 59 h 59"/>
                    <a:gd name="T4" fmla="*/ 59 w 59"/>
                    <a:gd name="T5" fmla="*/ 59 h 59"/>
                  </a:gdLst>
                  <a:ahLst/>
                  <a:cxnLst>
                    <a:cxn ang="0">
                      <a:pos x="T0" y="T1"/>
                    </a:cxn>
                    <a:cxn ang="0">
                      <a:pos x="T2" y="T3"/>
                    </a:cxn>
                    <a:cxn ang="0">
                      <a:pos x="T4" y="T5"/>
                    </a:cxn>
                  </a:cxnLst>
                  <a:rect l="0" t="0" r="r" b="b"/>
                  <a:pathLst>
                    <a:path w="59" h="59">
                      <a:moveTo>
                        <a:pt x="0" y="0"/>
                      </a:moveTo>
                      <a:lnTo>
                        <a:pt x="58" y="59"/>
                      </a:lnTo>
                      <a:lnTo>
                        <a:pt x="59" y="59"/>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3" name="Freeform 402"/>
                <p:cNvSpPr>
                  <a:spLocks noChangeAspect="1" noChangeArrowheads="1"/>
                </p:cNvSpPr>
                <p:nvPr/>
              </p:nvSpPr>
              <p:spPr bwMode="auto">
                <a:xfrm>
                  <a:off x="1917" y="1843"/>
                  <a:ext cx="34" cy="31"/>
                </a:xfrm>
                <a:custGeom>
                  <a:avLst/>
                  <a:gdLst>
                    <a:gd name="T0" fmla="*/ 0 w 312"/>
                    <a:gd name="T1" fmla="*/ 0 h 274"/>
                    <a:gd name="T2" fmla="*/ 236 w 312"/>
                    <a:gd name="T3" fmla="*/ 236 h 274"/>
                    <a:gd name="T4" fmla="*/ 311 w 312"/>
                    <a:gd name="T5" fmla="*/ 274 h 274"/>
                    <a:gd name="T6" fmla="*/ 312 w 312"/>
                    <a:gd name="T7" fmla="*/ 274 h 274"/>
                  </a:gdLst>
                  <a:ahLst/>
                  <a:cxnLst>
                    <a:cxn ang="0">
                      <a:pos x="T0" y="T1"/>
                    </a:cxn>
                    <a:cxn ang="0">
                      <a:pos x="T2" y="T3"/>
                    </a:cxn>
                    <a:cxn ang="0">
                      <a:pos x="T4" y="T5"/>
                    </a:cxn>
                    <a:cxn ang="0">
                      <a:pos x="T6" y="T7"/>
                    </a:cxn>
                  </a:cxnLst>
                  <a:rect l="0" t="0" r="r" b="b"/>
                  <a:pathLst>
                    <a:path w="312" h="274">
                      <a:moveTo>
                        <a:pt x="0" y="0"/>
                      </a:moveTo>
                      <a:lnTo>
                        <a:pt x="236" y="236"/>
                      </a:lnTo>
                      <a:lnTo>
                        <a:pt x="311" y="274"/>
                      </a:lnTo>
                      <a:lnTo>
                        <a:pt x="312" y="274"/>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4" name="Freeform 403"/>
                <p:cNvSpPr>
                  <a:spLocks noChangeAspect="1" noChangeArrowheads="1"/>
                </p:cNvSpPr>
                <p:nvPr/>
              </p:nvSpPr>
              <p:spPr bwMode="auto">
                <a:xfrm>
                  <a:off x="1959" y="1878"/>
                  <a:ext cx="9" cy="4"/>
                </a:xfrm>
                <a:custGeom>
                  <a:avLst/>
                  <a:gdLst>
                    <a:gd name="T0" fmla="*/ 0 w 75"/>
                    <a:gd name="T1" fmla="*/ 0 h 38"/>
                    <a:gd name="T2" fmla="*/ 74 w 75"/>
                    <a:gd name="T3" fmla="*/ 38 h 38"/>
                    <a:gd name="T4" fmla="*/ 75 w 75"/>
                    <a:gd name="T5" fmla="*/ 38 h 38"/>
                  </a:gdLst>
                  <a:ahLst/>
                  <a:cxnLst>
                    <a:cxn ang="0">
                      <a:pos x="T0" y="T1"/>
                    </a:cxn>
                    <a:cxn ang="0">
                      <a:pos x="T2" y="T3"/>
                    </a:cxn>
                    <a:cxn ang="0">
                      <a:pos x="T4" y="T5"/>
                    </a:cxn>
                  </a:cxnLst>
                  <a:rect l="0" t="0" r="r" b="b"/>
                  <a:pathLst>
                    <a:path w="75" h="38">
                      <a:moveTo>
                        <a:pt x="0" y="0"/>
                      </a:moveTo>
                      <a:lnTo>
                        <a:pt x="74" y="38"/>
                      </a:lnTo>
                      <a:lnTo>
                        <a:pt x="75" y="3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5" name="Freeform 404"/>
                <p:cNvSpPr>
                  <a:spLocks noChangeAspect="1" noChangeArrowheads="1"/>
                </p:cNvSpPr>
                <p:nvPr/>
              </p:nvSpPr>
              <p:spPr bwMode="auto">
                <a:xfrm>
                  <a:off x="1976" y="1886"/>
                  <a:ext cx="8" cy="5"/>
                </a:xfrm>
                <a:custGeom>
                  <a:avLst/>
                  <a:gdLst>
                    <a:gd name="T0" fmla="*/ 0 w 75"/>
                    <a:gd name="T1" fmla="*/ 0 h 38"/>
                    <a:gd name="T2" fmla="*/ 74 w 75"/>
                    <a:gd name="T3" fmla="*/ 38 h 38"/>
                    <a:gd name="T4" fmla="*/ 75 w 75"/>
                    <a:gd name="T5" fmla="*/ 38 h 38"/>
                  </a:gdLst>
                  <a:ahLst/>
                  <a:cxnLst>
                    <a:cxn ang="0">
                      <a:pos x="T0" y="T1"/>
                    </a:cxn>
                    <a:cxn ang="0">
                      <a:pos x="T2" y="T3"/>
                    </a:cxn>
                    <a:cxn ang="0">
                      <a:pos x="T4" y="T5"/>
                    </a:cxn>
                  </a:cxnLst>
                  <a:rect l="0" t="0" r="r" b="b"/>
                  <a:pathLst>
                    <a:path w="75" h="38">
                      <a:moveTo>
                        <a:pt x="0" y="0"/>
                      </a:moveTo>
                      <a:lnTo>
                        <a:pt x="74" y="38"/>
                      </a:lnTo>
                      <a:lnTo>
                        <a:pt x="75" y="38"/>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6" name="Freeform 405"/>
                <p:cNvSpPr>
                  <a:spLocks noChangeAspect="1" noChangeArrowheads="1"/>
                </p:cNvSpPr>
                <p:nvPr/>
              </p:nvSpPr>
              <p:spPr bwMode="auto">
                <a:xfrm>
                  <a:off x="1992" y="1895"/>
                  <a:ext cx="45" cy="13"/>
                </a:xfrm>
                <a:custGeom>
                  <a:avLst/>
                  <a:gdLst>
                    <a:gd name="T0" fmla="*/ 0 w 397"/>
                    <a:gd name="T1" fmla="*/ 0 h 115"/>
                    <a:gd name="T2" fmla="*/ 148 w 397"/>
                    <a:gd name="T3" fmla="*/ 76 h 115"/>
                    <a:gd name="T4" fmla="*/ 396 w 397"/>
                    <a:gd name="T5" fmla="*/ 115 h 115"/>
                    <a:gd name="T6" fmla="*/ 397 w 397"/>
                    <a:gd name="T7" fmla="*/ 115 h 115"/>
                  </a:gdLst>
                  <a:ahLst/>
                  <a:cxnLst>
                    <a:cxn ang="0">
                      <a:pos x="T0" y="T1"/>
                    </a:cxn>
                    <a:cxn ang="0">
                      <a:pos x="T2" y="T3"/>
                    </a:cxn>
                    <a:cxn ang="0">
                      <a:pos x="T4" y="T5"/>
                    </a:cxn>
                    <a:cxn ang="0">
                      <a:pos x="T6" y="T7"/>
                    </a:cxn>
                  </a:cxnLst>
                  <a:rect l="0" t="0" r="r" b="b"/>
                  <a:pathLst>
                    <a:path w="397" h="115">
                      <a:moveTo>
                        <a:pt x="0" y="0"/>
                      </a:moveTo>
                      <a:lnTo>
                        <a:pt x="148" y="76"/>
                      </a:lnTo>
                      <a:lnTo>
                        <a:pt x="396" y="115"/>
                      </a:lnTo>
                      <a:lnTo>
                        <a:pt x="397" y="115"/>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7" name="Freeform 406"/>
                <p:cNvSpPr>
                  <a:spLocks noChangeAspect="1" noChangeArrowheads="1"/>
                </p:cNvSpPr>
                <p:nvPr/>
              </p:nvSpPr>
              <p:spPr bwMode="auto">
                <a:xfrm>
                  <a:off x="2046" y="1909"/>
                  <a:ext cx="9" cy="2"/>
                </a:xfrm>
                <a:custGeom>
                  <a:avLst/>
                  <a:gdLst>
                    <a:gd name="T0" fmla="*/ 0 w 83"/>
                    <a:gd name="T1" fmla="*/ 0 h 13"/>
                    <a:gd name="T2" fmla="*/ 82 w 83"/>
                    <a:gd name="T3" fmla="*/ 13 h 13"/>
                    <a:gd name="T4" fmla="*/ 83 w 83"/>
                    <a:gd name="T5" fmla="*/ 13 h 13"/>
                  </a:gdLst>
                  <a:ahLst/>
                  <a:cxnLst>
                    <a:cxn ang="0">
                      <a:pos x="T0" y="T1"/>
                    </a:cxn>
                    <a:cxn ang="0">
                      <a:pos x="T2" y="T3"/>
                    </a:cxn>
                    <a:cxn ang="0">
                      <a:pos x="T4" y="T5"/>
                    </a:cxn>
                  </a:cxnLst>
                  <a:rect l="0" t="0" r="r" b="b"/>
                  <a:pathLst>
                    <a:path w="83" h="13">
                      <a:moveTo>
                        <a:pt x="0" y="0"/>
                      </a:moveTo>
                      <a:lnTo>
                        <a:pt x="82" y="13"/>
                      </a:lnTo>
                      <a:lnTo>
                        <a:pt x="83" y="1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8" name="Freeform 407"/>
                <p:cNvSpPr>
                  <a:spLocks noChangeAspect="1" noChangeArrowheads="1"/>
                </p:cNvSpPr>
                <p:nvPr/>
              </p:nvSpPr>
              <p:spPr bwMode="auto">
                <a:xfrm>
                  <a:off x="2064" y="1912"/>
                  <a:ext cx="9" cy="1"/>
                </a:xfrm>
                <a:custGeom>
                  <a:avLst/>
                  <a:gdLst>
                    <a:gd name="T0" fmla="*/ 0 w 84"/>
                    <a:gd name="T1" fmla="*/ 0 h 13"/>
                    <a:gd name="T2" fmla="*/ 83 w 84"/>
                    <a:gd name="T3" fmla="*/ 13 h 13"/>
                    <a:gd name="T4" fmla="*/ 84 w 84"/>
                    <a:gd name="T5" fmla="*/ 13 h 13"/>
                  </a:gdLst>
                  <a:ahLst/>
                  <a:cxnLst>
                    <a:cxn ang="0">
                      <a:pos x="T0" y="T1"/>
                    </a:cxn>
                    <a:cxn ang="0">
                      <a:pos x="T2" y="T3"/>
                    </a:cxn>
                    <a:cxn ang="0">
                      <a:pos x="T4" y="T5"/>
                    </a:cxn>
                  </a:cxnLst>
                  <a:rect l="0" t="0" r="r" b="b"/>
                  <a:pathLst>
                    <a:path w="84" h="13">
                      <a:moveTo>
                        <a:pt x="0" y="0"/>
                      </a:moveTo>
                      <a:lnTo>
                        <a:pt x="83" y="13"/>
                      </a:lnTo>
                      <a:lnTo>
                        <a:pt x="84" y="13"/>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9" name="Freeform 408"/>
                <p:cNvSpPr>
                  <a:spLocks noChangeAspect="1" noChangeArrowheads="1"/>
                </p:cNvSpPr>
                <p:nvPr/>
              </p:nvSpPr>
              <p:spPr bwMode="auto">
                <a:xfrm>
                  <a:off x="2082" y="1908"/>
                  <a:ext cx="46" cy="7"/>
                </a:xfrm>
                <a:custGeom>
                  <a:avLst/>
                  <a:gdLst>
                    <a:gd name="T0" fmla="*/ 0 w 412"/>
                    <a:gd name="T1" fmla="*/ 66 h 66"/>
                    <a:gd name="T2" fmla="*/ 411 w 412"/>
                    <a:gd name="T3" fmla="*/ 0 h 66"/>
                    <a:gd name="T4" fmla="*/ 412 w 412"/>
                    <a:gd name="T5" fmla="*/ 0 h 66"/>
                  </a:gdLst>
                  <a:ahLst/>
                  <a:cxnLst>
                    <a:cxn ang="0">
                      <a:pos x="T0" y="T1"/>
                    </a:cxn>
                    <a:cxn ang="0">
                      <a:pos x="T2" y="T3"/>
                    </a:cxn>
                    <a:cxn ang="0">
                      <a:pos x="T4" y="T5"/>
                    </a:cxn>
                  </a:cxnLst>
                  <a:rect l="0" t="0" r="r" b="b"/>
                  <a:pathLst>
                    <a:path w="412" h="66">
                      <a:moveTo>
                        <a:pt x="0" y="66"/>
                      </a:moveTo>
                      <a:lnTo>
                        <a:pt x="411" y="0"/>
                      </a:lnTo>
                      <a:lnTo>
                        <a:pt x="412"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0" name="Freeform 409"/>
                <p:cNvSpPr>
                  <a:spLocks noChangeAspect="1" noChangeArrowheads="1"/>
                </p:cNvSpPr>
                <p:nvPr/>
              </p:nvSpPr>
              <p:spPr bwMode="auto">
                <a:xfrm>
                  <a:off x="2137" y="1905"/>
                  <a:ext cx="9" cy="1"/>
                </a:xfrm>
                <a:custGeom>
                  <a:avLst/>
                  <a:gdLst>
                    <a:gd name="T0" fmla="*/ 0 w 83"/>
                    <a:gd name="T1" fmla="*/ 13 h 13"/>
                    <a:gd name="T2" fmla="*/ 82 w 83"/>
                    <a:gd name="T3" fmla="*/ 0 h 13"/>
                    <a:gd name="T4" fmla="*/ 83 w 83"/>
                    <a:gd name="T5" fmla="*/ 0 h 13"/>
                  </a:gdLst>
                  <a:ahLst/>
                  <a:cxnLst>
                    <a:cxn ang="0">
                      <a:pos x="T0" y="T1"/>
                    </a:cxn>
                    <a:cxn ang="0">
                      <a:pos x="T2" y="T3"/>
                    </a:cxn>
                    <a:cxn ang="0">
                      <a:pos x="T4" y="T5"/>
                    </a:cxn>
                  </a:cxnLst>
                  <a:rect l="0" t="0" r="r" b="b"/>
                  <a:pathLst>
                    <a:path w="83" h="13">
                      <a:moveTo>
                        <a:pt x="0" y="13"/>
                      </a:moveTo>
                      <a:lnTo>
                        <a:pt x="82" y="0"/>
                      </a:lnTo>
                      <a:lnTo>
                        <a:pt x="8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1" name="Freeform 410"/>
                <p:cNvSpPr>
                  <a:spLocks noChangeAspect="1" noChangeArrowheads="1"/>
                </p:cNvSpPr>
                <p:nvPr/>
              </p:nvSpPr>
              <p:spPr bwMode="auto">
                <a:xfrm>
                  <a:off x="2155" y="1899"/>
                  <a:ext cx="9" cy="4"/>
                </a:xfrm>
                <a:custGeom>
                  <a:avLst/>
                  <a:gdLst>
                    <a:gd name="T0" fmla="*/ 0 w 74"/>
                    <a:gd name="T1" fmla="*/ 38 h 38"/>
                    <a:gd name="T2" fmla="*/ 73 w 74"/>
                    <a:gd name="T3" fmla="*/ 0 h 38"/>
                    <a:gd name="T4" fmla="*/ 74 w 74"/>
                    <a:gd name="T5" fmla="*/ 0 h 38"/>
                  </a:gdLst>
                  <a:ahLst/>
                  <a:cxnLst>
                    <a:cxn ang="0">
                      <a:pos x="T0" y="T1"/>
                    </a:cxn>
                    <a:cxn ang="0">
                      <a:pos x="T2" y="T3"/>
                    </a:cxn>
                    <a:cxn ang="0">
                      <a:pos x="T4" y="T5"/>
                    </a:cxn>
                  </a:cxnLst>
                  <a:rect l="0" t="0" r="r" b="b"/>
                  <a:pathLst>
                    <a:path w="74" h="38">
                      <a:moveTo>
                        <a:pt x="0" y="38"/>
                      </a:moveTo>
                      <a:lnTo>
                        <a:pt x="73" y="0"/>
                      </a:lnTo>
                      <a:lnTo>
                        <a:pt x="7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2" name="Freeform 411"/>
                <p:cNvSpPr>
                  <a:spLocks noChangeAspect="1" noChangeArrowheads="1"/>
                </p:cNvSpPr>
                <p:nvPr/>
              </p:nvSpPr>
              <p:spPr bwMode="auto">
                <a:xfrm>
                  <a:off x="2172" y="1874"/>
                  <a:ext cx="41" cy="21"/>
                </a:xfrm>
                <a:custGeom>
                  <a:avLst/>
                  <a:gdLst>
                    <a:gd name="T0" fmla="*/ 0 w 373"/>
                    <a:gd name="T1" fmla="*/ 189 h 189"/>
                    <a:gd name="T2" fmla="*/ 372 w 373"/>
                    <a:gd name="T3" fmla="*/ 0 h 189"/>
                    <a:gd name="T4" fmla="*/ 373 w 373"/>
                    <a:gd name="T5" fmla="*/ 0 h 189"/>
                  </a:gdLst>
                  <a:ahLst/>
                  <a:cxnLst>
                    <a:cxn ang="0">
                      <a:pos x="T0" y="T1"/>
                    </a:cxn>
                    <a:cxn ang="0">
                      <a:pos x="T2" y="T3"/>
                    </a:cxn>
                    <a:cxn ang="0">
                      <a:pos x="T4" y="T5"/>
                    </a:cxn>
                  </a:cxnLst>
                  <a:rect l="0" t="0" r="r" b="b"/>
                  <a:pathLst>
                    <a:path w="373" h="189">
                      <a:moveTo>
                        <a:pt x="0" y="189"/>
                      </a:moveTo>
                      <a:lnTo>
                        <a:pt x="372" y="0"/>
                      </a:lnTo>
                      <a:lnTo>
                        <a:pt x="373"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3" name="Freeform 412"/>
                <p:cNvSpPr>
                  <a:spLocks noChangeAspect="1" noChangeArrowheads="1"/>
                </p:cNvSpPr>
                <p:nvPr/>
              </p:nvSpPr>
              <p:spPr bwMode="auto">
                <a:xfrm>
                  <a:off x="2221" y="1863"/>
                  <a:ext cx="7" cy="7"/>
                </a:xfrm>
                <a:custGeom>
                  <a:avLst/>
                  <a:gdLst>
                    <a:gd name="T0" fmla="*/ 0 w 60"/>
                    <a:gd name="T1" fmla="*/ 59 h 59"/>
                    <a:gd name="T2" fmla="*/ 59 w 60"/>
                    <a:gd name="T3" fmla="*/ 0 h 59"/>
                    <a:gd name="T4" fmla="*/ 60 w 60"/>
                    <a:gd name="T5" fmla="*/ 0 h 59"/>
                  </a:gdLst>
                  <a:ahLst/>
                  <a:cxnLst>
                    <a:cxn ang="0">
                      <a:pos x="T0" y="T1"/>
                    </a:cxn>
                    <a:cxn ang="0">
                      <a:pos x="T2" y="T3"/>
                    </a:cxn>
                    <a:cxn ang="0">
                      <a:pos x="T4" y="T5"/>
                    </a:cxn>
                  </a:cxnLst>
                  <a:rect l="0" t="0" r="r" b="b"/>
                  <a:pathLst>
                    <a:path w="60" h="59">
                      <a:moveTo>
                        <a:pt x="0" y="59"/>
                      </a:moveTo>
                      <a:lnTo>
                        <a:pt x="59" y="0"/>
                      </a:lnTo>
                      <a:lnTo>
                        <a:pt x="6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4" name="Freeform 413"/>
                <p:cNvSpPr>
                  <a:spLocks noChangeAspect="1" noChangeArrowheads="1"/>
                </p:cNvSpPr>
                <p:nvPr/>
              </p:nvSpPr>
              <p:spPr bwMode="auto">
                <a:xfrm>
                  <a:off x="2235" y="1850"/>
                  <a:ext cx="6" cy="6"/>
                </a:xfrm>
                <a:custGeom>
                  <a:avLst/>
                  <a:gdLst>
                    <a:gd name="T0" fmla="*/ 0 w 60"/>
                    <a:gd name="T1" fmla="*/ 59 h 59"/>
                    <a:gd name="T2" fmla="*/ 59 w 60"/>
                    <a:gd name="T3" fmla="*/ 0 h 59"/>
                    <a:gd name="T4" fmla="*/ 60 w 60"/>
                    <a:gd name="T5" fmla="*/ 0 h 59"/>
                  </a:gdLst>
                  <a:ahLst/>
                  <a:cxnLst>
                    <a:cxn ang="0">
                      <a:pos x="T0" y="T1"/>
                    </a:cxn>
                    <a:cxn ang="0">
                      <a:pos x="T2" y="T3"/>
                    </a:cxn>
                    <a:cxn ang="0">
                      <a:pos x="T4" y="T5"/>
                    </a:cxn>
                  </a:cxnLst>
                  <a:rect l="0" t="0" r="r" b="b"/>
                  <a:pathLst>
                    <a:path w="60" h="59">
                      <a:moveTo>
                        <a:pt x="0" y="59"/>
                      </a:moveTo>
                      <a:lnTo>
                        <a:pt x="59" y="0"/>
                      </a:lnTo>
                      <a:lnTo>
                        <a:pt x="6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5" name="Freeform 414"/>
                <p:cNvSpPr>
                  <a:spLocks noChangeAspect="1" noChangeArrowheads="1"/>
                </p:cNvSpPr>
                <p:nvPr/>
              </p:nvSpPr>
              <p:spPr bwMode="auto">
                <a:xfrm>
                  <a:off x="2248" y="1809"/>
                  <a:ext cx="30" cy="34"/>
                </a:xfrm>
                <a:custGeom>
                  <a:avLst/>
                  <a:gdLst>
                    <a:gd name="T0" fmla="*/ 0 w 275"/>
                    <a:gd name="T1" fmla="*/ 311 h 311"/>
                    <a:gd name="T2" fmla="*/ 236 w 275"/>
                    <a:gd name="T3" fmla="*/ 74 h 311"/>
                    <a:gd name="T4" fmla="*/ 274 w 275"/>
                    <a:gd name="T5" fmla="*/ 0 h 311"/>
                    <a:gd name="T6" fmla="*/ 275 w 275"/>
                    <a:gd name="T7" fmla="*/ 0 h 311"/>
                  </a:gdLst>
                  <a:ahLst/>
                  <a:cxnLst>
                    <a:cxn ang="0">
                      <a:pos x="T0" y="T1"/>
                    </a:cxn>
                    <a:cxn ang="0">
                      <a:pos x="T2" y="T3"/>
                    </a:cxn>
                    <a:cxn ang="0">
                      <a:pos x="T4" y="T5"/>
                    </a:cxn>
                    <a:cxn ang="0">
                      <a:pos x="T6" y="T7"/>
                    </a:cxn>
                  </a:cxnLst>
                  <a:rect l="0" t="0" r="r" b="b"/>
                  <a:pathLst>
                    <a:path w="275" h="311">
                      <a:moveTo>
                        <a:pt x="0" y="311"/>
                      </a:moveTo>
                      <a:lnTo>
                        <a:pt x="236" y="74"/>
                      </a:lnTo>
                      <a:lnTo>
                        <a:pt x="274" y="0"/>
                      </a:lnTo>
                      <a:lnTo>
                        <a:pt x="275"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6" name="Freeform 415"/>
                <p:cNvSpPr>
                  <a:spLocks noChangeAspect="1" noChangeArrowheads="1"/>
                </p:cNvSpPr>
                <p:nvPr/>
              </p:nvSpPr>
              <p:spPr bwMode="auto">
                <a:xfrm>
                  <a:off x="2282" y="1792"/>
                  <a:ext cx="5" cy="9"/>
                </a:xfrm>
                <a:custGeom>
                  <a:avLst/>
                  <a:gdLst>
                    <a:gd name="T0" fmla="*/ 0 w 39"/>
                    <a:gd name="T1" fmla="*/ 75 h 75"/>
                    <a:gd name="T2" fmla="*/ 38 w 39"/>
                    <a:gd name="T3" fmla="*/ 0 h 75"/>
                    <a:gd name="T4" fmla="*/ 39 w 39"/>
                    <a:gd name="T5" fmla="*/ 0 h 75"/>
                  </a:gdLst>
                  <a:ahLst/>
                  <a:cxnLst>
                    <a:cxn ang="0">
                      <a:pos x="T0" y="T1"/>
                    </a:cxn>
                    <a:cxn ang="0">
                      <a:pos x="T2" y="T3"/>
                    </a:cxn>
                    <a:cxn ang="0">
                      <a:pos x="T4" y="T5"/>
                    </a:cxn>
                  </a:cxnLst>
                  <a:rect l="0" t="0" r="r" b="b"/>
                  <a:pathLst>
                    <a:path w="39" h="75">
                      <a:moveTo>
                        <a:pt x="0" y="75"/>
                      </a:moveTo>
                      <a:lnTo>
                        <a:pt x="38" y="0"/>
                      </a:lnTo>
                      <a:lnTo>
                        <a:pt x="39"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7" name="Freeform 416"/>
                <p:cNvSpPr>
                  <a:spLocks noChangeAspect="1" noChangeArrowheads="1"/>
                </p:cNvSpPr>
                <p:nvPr/>
              </p:nvSpPr>
              <p:spPr bwMode="auto">
                <a:xfrm>
                  <a:off x="2291" y="1776"/>
                  <a:ext cx="4" cy="8"/>
                </a:xfrm>
                <a:custGeom>
                  <a:avLst/>
                  <a:gdLst>
                    <a:gd name="T0" fmla="*/ 0 w 39"/>
                    <a:gd name="T1" fmla="*/ 75 h 75"/>
                    <a:gd name="T2" fmla="*/ 38 w 39"/>
                    <a:gd name="T3" fmla="*/ 0 h 75"/>
                    <a:gd name="T4" fmla="*/ 39 w 39"/>
                    <a:gd name="T5" fmla="*/ 0 h 75"/>
                  </a:gdLst>
                  <a:ahLst/>
                  <a:cxnLst>
                    <a:cxn ang="0">
                      <a:pos x="T0" y="T1"/>
                    </a:cxn>
                    <a:cxn ang="0">
                      <a:pos x="T2" y="T3"/>
                    </a:cxn>
                    <a:cxn ang="0">
                      <a:pos x="T4" y="T5"/>
                    </a:cxn>
                  </a:cxnLst>
                  <a:rect l="0" t="0" r="r" b="b"/>
                  <a:pathLst>
                    <a:path w="39" h="75">
                      <a:moveTo>
                        <a:pt x="0" y="75"/>
                      </a:moveTo>
                      <a:lnTo>
                        <a:pt x="38" y="0"/>
                      </a:lnTo>
                      <a:lnTo>
                        <a:pt x="39"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8" name="Freeform 417"/>
                <p:cNvSpPr>
                  <a:spLocks noChangeAspect="1" noChangeArrowheads="1"/>
                </p:cNvSpPr>
                <p:nvPr/>
              </p:nvSpPr>
              <p:spPr bwMode="auto">
                <a:xfrm>
                  <a:off x="2299" y="1723"/>
                  <a:ext cx="13" cy="44"/>
                </a:xfrm>
                <a:custGeom>
                  <a:avLst/>
                  <a:gdLst>
                    <a:gd name="T0" fmla="*/ 0 w 116"/>
                    <a:gd name="T1" fmla="*/ 396 h 396"/>
                    <a:gd name="T2" fmla="*/ 75 w 116"/>
                    <a:gd name="T3" fmla="*/ 247 h 396"/>
                    <a:gd name="T4" fmla="*/ 115 w 116"/>
                    <a:gd name="T5" fmla="*/ 0 h 396"/>
                    <a:gd name="T6" fmla="*/ 116 w 116"/>
                    <a:gd name="T7" fmla="*/ 0 h 396"/>
                  </a:gdLst>
                  <a:ahLst/>
                  <a:cxnLst>
                    <a:cxn ang="0">
                      <a:pos x="T0" y="T1"/>
                    </a:cxn>
                    <a:cxn ang="0">
                      <a:pos x="T2" y="T3"/>
                    </a:cxn>
                    <a:cxn ang="0">
                      <a:pos x="T4" y="T5"/>
                    </a:cxn>
                    <a:cxn ang="0">
                      <a:pos x="T6" y="T7"/>
                    </a:cxn>
                  </a:cxnLst>
                  <a:rect l="0" t="0" r="r" b="b"/>
                  <a:pathLst>
                    <a:path w="116" h="396">
                      <a:moveTo>
                        <a:pt x="0" y="396"/>
                      </a:moveTo>
                      <a:lnTo>
                        <a:pt x="75" y="247"/>
                      </a:lnTo>
                      <a:lnTo>
                        <a:pt x="115" y="0"/>
                      </a:lnTo>
                      <a:lnTo>
                        <a:pt x="116"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9" name="Freeform 418"/>
                <p:cNvSpPr>
                  <a:spLocks noChangeAspect="1" noChangeArrowheads="1"/>
                </p:cNvSpPr>
                <p:nvPr/>
              </p:nvSpPr>
              <p:spPr bwMode="auto">
                <a:xfrm>
                  <a:off x="2313" y="1705"/>
                  <a:ext cx="2" cy="9"/>
                </a:xfrm>
                <a:custGeom>
                  <a:avLst/>
                  <a:gdLst>
                    <a:gd name="T0" fmla="*/ 0 w 14"/>
                    <a:gd name="T1" fmla="*/ 82 h 82"/>
                    <a:gd name="T2" fmla="*/ 13 w 14"/>
                    <a:gd name="T3" fmla="*/ 0 h 82"/>
                    <a:gd name="T4" fmla="*/ 14 w 14"/>
                    <a:gd name="T5" fmla="*/ 0 h 82"/>
                  </a:gdLst>
                  <a:ahLst/>
                  <a:cxnLst>
                    <a:cxn ang="0">
                      <a:pos x="T0" y="T1"/>
                    </a:cxn>
                    <a:cxn ang="0">
                      <a:pos x="T2" y="T3"/>
                    </a:cxn>
                    <a:cxn ang="0">
                      <a:pos x="T4" y="T5"/>
                    </a:cxn>
                  </a:cxnLst>
                  <a:rect l="0" t="0" r="r" b="b"/>
                  <a:pathLst>
                    <a:path w="14" h="82">
                      <a:moveTo>
                        <a:pt x="0" y="82"/>
                      </a:moveTo>
                      <a:lnTo>
                        <a:pt x="13" y="0"/>
                      </a:lnTo>
                      <a:lnTo>
                        <a:pt x="1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0" name="Freeform 419"/>
                <p:cNvSpPr>
                  <a:spLocks noChangeAspect="1" noChangeArrowheads="1"/>
                </p:cNvSpPr>
                <p:nvPr/>
              </p:nvSpPr>
              <p:spPr bwMode="auto">
                <a:xfrm>
                  <a:off x="2316" y="1687"/>
                  <a:ext cx="2" cy="9"/>
                </a:xfrm>
                <a:custGeom>
                  <a:avLst/>
                  <a:gdLst>
                    <a:gd name="T0" fmla="*/ 0 w 14"/>
                    <a:gd name="T1" fmla="*/ 82 h 82"/>
                    <a:gd name="T2" fmla="*/ 13 w 14"/>
                    <a:gd name="T3" fmla="*/ 0 h 82"/>
                    <a:gd name="T4" fmla="*/ 14 w 14"/>
                    <a:gd name="T5" fmla="*/ 0 h 82"/>
                  </a:gdLst>
                  <a:ahLst/>
                  <a:cxnLst>
                    <a:cxn ang="0">
                      <a:pos x="T0" y="T1"/>
                    </a:cxn>
                    <a:cxn ang="0">
                      <a:pos x="T2" y="T3"/>
                    </a:cxn>
                    <a:cxn ang="0">
                      <a:pos x="T4" y="T5"/>
                    </a:cxn>
                  </a:cxnLst>
                  <a:rect l="0" t="0" r="r" b="b"/>
                  <a:pathLst>
                    <a:path w="14" h="82">
                      <a:moveTo>
                        <a:pt x="0" y="82"/>
                      </a:moveTo>
                      <a:lnTo>
                        <a:pt x="13" y="0"/>
                      </a:lnTo>
                      <a:lnTo>
                        <a:pt x="14"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1" name="Line 420"/>
                <p:cNvSpPr>
                  <a:spLocks noChangeAspect="1" noChangeShapeType="1"/>
                </p:cNvSpPr>
                <p:nvPr/>
              </p:nvSpPr>
              <p:spPr bwMode="auto">
                <a:xfrm>
                  <a:off x="2319" y="1678"/>
                  <a:ext cx="1" cy="1"/>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 name="Freeform 421"/>
                <p:cNvSpPr>
                  <a:spLocks noChangeAspect="1" noChangeArrowheads="1"/>
                </p:cNvSpPr>
                <p:nvPr/>
              </p:nvSpPr>
              <p:spPr bwMode="auto">
                <a:xfrm>
                  <a:off x="1635" y="1970"/>
                  <a:ext cx="23" cy="44"/>
                </a:xfrm>
                <a:custGeom>
                  <a:avLst/>
                  <a:gdLst>
                    <a:gd name="T0" fmla="*/ 0 w 211"/>
                    <a:gd name="T1" fmla="*/ 394 h 394"/>
                    <a:gd name="T2" fmla="*/ 210 w 211"/>
                    <a:gd name="T3" fmla="*/ 0 h 394"/>
                    <a:gd name="T4" fmla="*/ 211 w 211"/>
                    <a:gd name="T5" fmla="*/ 0 h 394"/>
                  </a:gdLst>
                  <a:ahLst/>
                  <a:cxnLst>
                    <a:cxn ang="0">
                      <a:pos x="T0" y="T1"/>
                    </a:cxn>
                    <a:cxn ang="0">
                      <a:pos x="T2" y="T3"/>
                    </a:cxn>
                    <a:cxn ang="0">
                      <a:pos x="T4" y="T5"/>
                    </a:cxn>
                  </a:cxnLst>
                  <a:rect l="0" t="0" r="r" b="b"/>
                  <a:pathLst>
                    <a:path w="211" h="394">
                      <a:moveTo>
                        <a:pt x="0" y="394"/>
                      </a:moveTo>
                      <a:lnTo>
                        <a:pt x="210" y="0"/>
                      </a:lnTo>
                      <a:lnTo>
                        <a:pt x="21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3" name="Freeform 422"/>
                <p:cNvSpPr>
                  <a:spLocks noChangeAspect="1" noChangeArrowheads="1"/>
                </p:cNvSpPr>
                <p:nvPr/>
              </p:nvSpPr>
              <p:spPr bwMode="auto">
                <a:xfrm>
                  <a:off x="1662" y="1954"/>
                  <a:ext cx="5" cy="8"/>
                </a:xfrm>
                <a:custGeom>
                  <a:avLst/>
                  <a:gdLst>
                    <a:gd name="T0" fmla="*/ 0 w 40"/>
                    <a:gd name="T1" fmla="*/ 76 h 76"/>
                    <a:gd name="T2" fmla="*/ 39 w 40"/>
                    <a:gd name="T3" fmla="*/ 0 h 76"/>
                    <a:gd name="T4" fmla="*/ 40 w 40"/>
                    <a:gd name="T5" fmla="*/ 0 h 76"/>
                  </a:gdLst>
                  <a:ahLst/>
                  <a:cxnLst>
                    <a:cxn ang="0">
                      <a:pos x="T0" y="T1"/>
                    </a:cxn>
                    <a:cxn ang="0">
                      <a:pos x="T2" y="T3"/>
                    </a:cxn>
                    <a:cxn ang="0">
                      <a:pos x="T4" y="T5"/>
                    </a:cxn>
                  </a:cxnLst>
                  <a:rect l="0" t="0" r="r" b="b"/>
                  <a:pathLst>
                    <a:path w="40" h="76">
                      <a:moveTo>
                        <a:pt x="0" y="76"/>
                      </a:moveTo>
                      <a:lnTo>
                        <a:pt x="39" y="0"/>
                      </a:lnTo>
                      <a:lnTo>
                        <a:pt x="4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4" name="Freeform 423"/>
                <p:cNvSpPr>
                  <a:spLocks noChangeAspect="1" noChangeArrowheads="1"/>
                </p:cNvSpPr>
                <p:nvPr/>
              </p:nvSpPr>
              <p:spPr bwMode="auto">
                <a:xfrm>
                  <a:off x="1671" y="1937"/>
                  <a:ext cx="5" cy="8"/>
                </a:xfrm>
                <a:custGeom>
                  <a:avLst/>
                  <a:gdLst>
                    <a:gd name="T0" fmla="*/ 0 w 41"/>
                    <a:gd name="T1" fmla="*/ 75 h 75"/>
                    <a:gd name="T2" fmla="*/ 40 w 41"/>
                    <a:gd name="T3" fmla="*/ 0 h 75"/>
                    <a:gd name="T4" fmla="*/ 41 w 41"/>
                    <a:gd name="T5" fmla="*/ 0 h 75"/>
                  </a:gdLst>
                  <a:ahLst/>
                  <a:cxnLst>
                    <a:cxn ang="0">
                      <a:pos x="T0" y="T1"/>
                    </a:cxn>
                    <a:cxn ang="0">
                      <a:pos x="T2" y="T3"/>
                    </a:cxn>
                    <a:cxn ang="0">
                      <a:pos x="T4" y="T5"/>
                    </a:cxn>
                  </a:cxnLst>
                  <a:rect l="0" t="0" r="r" b="b"/>
                  <a:pathLst>
                    <a:path w="41" h="75">
                      <a:moveTo>
                        <a:pt x="0" y="75"/>
                      </a:moveTo>
                      <a:lnTo>
                        <a:pt x="40" y="0"/>
                      </a:lnTo>
                      <a:lnTo>
                        <a:pt x="4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5" name="Freeform 424"/>
                <p:cNvSpPr>
                  <a:spLocks noChangeAspect="1" noChangeArrowheads="1"/>
                </p:cNvSpPr>
                <p:nvPr/>
              </p:nvSpPr>
              <p:spPr bwMode="auto">
                <a:xfrm>
                  <a:off x="1680" y="1887"/>
                  <a:ext cx="22" cy="42"/>
                </a:xfrm>
                <a:custGeom>
                  <a:avLst/>
                  <a:gdLst>
                    <a:gd name="T0" fmla="*/ 0 w 201"/>
                    <a:gd name="T1" fmla="*/ 375 h 375"/>
                    <a:gd name="T2" fmla="*/ 200 w 201"/>
                    <a:gd name="T3" fmla="*/ 0 h 375"/>
                    <a:gd name="T4" fmla="*/ 201 w 201"/>
                    <a:gd name="T5" fmla="*/ 0 h 375"/>
                  </a:gdLst>
                  <a:ahLst/>
                  <a:cxnLst>
                    <a:cxn ang="0">
                      <a:pos x="T0" y="T1"/>
                    </a:cxn>
                    <a:cxn ang="0">
                      <a:pos x="T2" y="T3"/>
                    </a:cxn>
                    <a:cxn ang="0">
                      <a:pos x="T4" y="T5"/>
                    </a:cxn>
                  </a:cxnLst>
                  <a:rect l="0" t="0" r="r" b="b"/>
                  <a:pathLst>
                    <a:path w="201" h="375">
                      <a:moveTo>
                        <a:pt x="0" y="375"/>
                      </a:moveTo>
                      <a:lnTo>
                        <a:pt x="200" y="0"/>
                      </a:lnTo>
                      <a:lnTo>
                        <a:pt x="20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6" name="Freeform 425"/>
                <p:cNvSpPr>
                  <a:spLocks noChangeAspect="1" noChangeArrowheads="1"/>
                </p:cNvSpPr>
                <p:nvPr/>
              </p:nvSpPr>
              <p:spPr bwMode="auto">
                <a:xfrm>
                  <a:off x="1707" y="1870"/>
                  <a:ext cx="4" cy="9"/>
                </a:xfrm>
                <a:custGeom>
                  <a:avLst/>
                  <a:gdLst>
                    <a:gd name="T0" fmla="*/ 0 w 41"/>
                    <a:gd name="T1" fmla="*/ 75 h 75"/>
                    <a:gd name="T2" fmla="*/ 40 w 41"/>
                    <a:gd name="T3" fmla="*/ 0 h 75"/>
                    <a:gd name="T4" fmla="*/ 41 w 41"/>
                    <a:gd name="T5" fmla="*/ 0 h 75"/>
                  </a:gdLst>
                  <a:ahLst/>
                  <a:cxnLst>
                    <a:cxn ang="0">
                      <a:pos x="T0" y="T1"/>
                    </a:cxn>
                    <a:cxn ang="0">
                      <a:pos x="T2" y="T3"/>
                    </a:cxn>
                    <a:cxn ang="0">
                      <a:pos x="T4" y="T5"/>
                    </a:cxn>
                  </a:cxnLst>
                  <a:rect l="0" t="0" r="r" b="b"/>
                  <a:pathLst>
                    <a:path w="41" h="75">
                      <a:moveTo>
                        <a:pt x="0" y="75"/>
                      </a:moveTo>
                      <a:lnTo>
                        <a:pt x="40" y="0"/>
                      </a:lnTo>
                      <a:lnTo>
                        <a:pt x="4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7" name="Freeform 426"/>
                <p:cNvSpPr>
                  <a:spLocks noChangeAspect="1" noChangeArrowheads="1"/>
                </p:cNvSpPr>
                <p:nvPr/>
              </p:nvSpPr>
              <p:spPr bwMode="auto">
                <a:xfrm>
                  <a:off x="1715" y="1854"/>
                  <a:ext cx="5" cy="8"/>
                </a:xfrm>
                <a:custGeom>
                  <a:avLst/>
                  <a:gdLst>
                    <a:gd name="T0" fmla="*/ 0 w 41"/>
                    <a:gd name="T1" fmla="*/ 76 h 76"/>
                    <a:gd name="T2" fmla="*/ 40 w 41"/>
                    <a:gd name="T3" fmla="*/ 0 h 76"/>
                    <a:gd name="T4" fmla="*/ 41 w 41"/>
                    <a:gd name="T5" fmla="*/ 0 h 76"/>
                  </a:gdLst>
                  <a:ahLst/>
                  <a:cxnLst>
                    <a:cxn ang="0">
                      <a:pos x="T0" y="T1"/>
                    </a:cxn>
                    <a:cxn ang="0">
                      <a:pos x="T2" y="T3"/>
                    </a:cxn>
                    <a:cxn ang="0">
                      <a:pos x="T4" y="T5"/>
                    </a:cxn>
                  </a:cxnLst>
                  <a:rect l="0" t="0" r="r" b="b"/>
                  <a:pathLst>
                    <a:path w="41" h="76">
                      <a:moveTo>
                        <a:pt x="0" y="76"/>
                      </a:moveTo>
                      <a:lnTo>
                        <a:pt x="40" y="0"/>
                      </a:lnTo>
                      <a:lnTo>
                        <a:pt x="4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8" name="Freeform 427"/>
                <p:cNvSpPr>
                  <a:spLocks noChangeAspect="1" noChangeArrowheads="1"/>
                </p:cNvSpPr>
                <p:nvPr/>
              </p:nvSpPr>
              <p:spPr bwMode="auto">
                <a:xfrm>
                  <a:off x="1724" y="1804"/>
                  <a:ext cx="23" cy="41"/>
                </a:xfrm>
                <a:custGeom>
                  <a:avLst/>
                  <a:gdLst>
                    <a:gd name="T0" fmla="*/ 0 w 201"/>
                    <a:gd name="T1" fmla="*/ 376 h 376"/>
                    <a:gd name="T2" fmla="*/ 200 w 201"/>
                    <a:gd name="T3" fmla="*/ 0 h 376"/>
                    <a:gd name="T4" fmla="*/ 201 w 201"/>
                    <a:gd name="T5" fmla="*/ 0 h 376"/>
                  </a:gdLst>
                  <a:ahLst/>
                  <a:cxnLst>
                    <a:cxn ang="0">
                      <a:pos x="T0" y="T1"/>
                    </a:cxn>
                    <a:cxn ang="0">
                      <a:pos x="T2" y="T3"/>
                    </a:cxn>
                    <a:cxn ang="0">
                      <a:pos x="T4" y="T5"/>
                    </a:cxn>
                  </a:cxnLst>
                  <a:rect l="0" t="0" r="r" b="b"/>
                  <a:pathLst>
                    <a:path w="201" h="376">
                      <a:moveTo>
                        <a:pt x="0" y="376"/>
                      </a:moveTo>
                      <a:lnTo>
                        <a:pt x="200" y="0"/>
                      </a:lnTo>
                      <a:lnTo>
                        <a:pt x="20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9" name="Freeform 428"/>
                <p:cNvSpPr>
                  <a:spLocks noChangeAspect="1" noChangeArrowheads="1"/>
                </p:cNvSpPr>
                <p:nvPr/>
              </p:nvSpPr>
              <p:spPr bwMode="auto">
                <a:xfrm>
                  <a:off x="1751" y="1787"/>
                  <a:ext cx="4" cy="8"/>
                </a:xfrm>
                <a:custGeom>
                  <a:avLst/>
                  <a:gdLst>
                    <a:gd name="T0" fmla="*/ 0 w 41"/>
                    <a:gd name="T1" fmla="*/ 76 h 76"/>
                    <a:gd name="T2" fmla="*/ 40 w 41"/>
                    <a:gd name="T3" fmla="*/ 0 h 76"/>
                    <a:gd name="T4" fmla="*/ 41 w 41"/>
                    <a:gd name="T5" fmla="*/ 0 h 76"/>
                  </a:gdLst>
                  <a:ahLst/>
                  <a:cxnLst>
                    <a:cxn ang="0">
                      <a:pos x="T0" y="T1"/>
                    </a:cxn>
                    <a:cxn ang="0">
                      <a:pos x="T2" y="T3"/>
                    </a:cxn>
                    <a:cxn ang="0">
                      <a:pos x="T4" y="T5"/>
                    </a:cxn>
                  </a:cxnLst>
                  <a:rect l="0" t="0" r="r" b="b"/>
                  <a:pathLst>
                    <a:path w="41" h="76">
                      <a:moveTo>
                        <a:pt x="0" y="76"/>
                      </a:moveTo>
                      <a:lnTo>
                        <a:pt x="40" y="0"/>
                      </a:lnTo>
                      <a:lnTo>
                        <a:pt x="4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0" name="Freeform 429"/>
                <p:cNvSpPr>
                  <a:spLocks noChangeAspect="1" noChangeArrowheads="1"/>
                </p:cNvSpPr>
                <p:nvPr/>
              </p:nvSpPr>
              <p:spPr bwMode="auto">
                <a:xfrm>
                  <a:off x="1760" y="1770"/>
                  <a:ext cx="4" cy="9"/>
                </a:xfrm>
                <a:custGeom>
                  <a:avLst/>
                  <a:gdLst>
                    <a:gd name="T0" fmla="*/ 0 w 41"/>
                    <a:gd name="T1" fmla="*/ 74 h 74"/>
                    <a:gd name="T2" fmla="*/ 40 w 41"/>
                    <a:gd name="T3" fmla="*/ 0 h 74"/>
                    <a:gd name="T4" fmla="*/ 41 w 41"/>
                    <a:gd name="T5" fmla="*/ 0 h 74"/>
                  </a:gdLst>
                  <a:ahLst/>
                  <a:cxnLst>
                    <a:cxn ang="0">
                      <a:pos x="T0" y="T1"/>
                    </a:cxn>
                    <a:cxn ang="0">
                      <a:pos x="T2" y="T3"/>
                    </a:cxn>
                    <a:cxn ang="0">
                      <a:pos x="T4" y="T5"/>
                    </a:cxn>
                  </a:cxnLst>
                  <a:rect l="0" t="0" r="r" b="b"/>
                  <a:pathLst>
                    <a:path w="41" h="74">
                      <a:moveTo>
                        <a:pt x="0" y="74"/>
                      </a:moveTo>
                      <a:lnTo>
                        <a:pt x="40" y="0"/>
                      </a:lnTo>
                      <a:lnTo>
                        <a:pt x="4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1" name="Freeform 430"/>
                <p:cNvSpPr>
                  <a:spLocks noChangeAspect="1" noChangeArrowheads="1"/>
                </p:cNvSpPr>
                <p:nvPr/>
              </p:nvSpPr>
              <p:spPr bwMode="auto">
                <a:xfrm>
                  <a:off x="1768" y="1720"/>
                  <a:ext cx="23" cy="42"/>
                </a:xfrm>
                <a:custGeom>
                  <a:avLst/>
                  <a:gdLst>
                    <a:gd name="T0" fmla="*/ 0 w 201"/>
                    <a:gd name="T1" fmla="*/ 375 h 375"/>
                    <a:gd name="T2" fmla="*/ 200 w 201"/>
                    <a:gd name="T3" fmla="*/ 0 h 375"/>
                    <a:gd name="T4" fmla="*/ 201 w 201"/>
                    <a:gd name="T5" fmla="*/ 0 h 375"/>
                  </a:gdLst>
                  <a:ahLst/>
                  <a:cxnLst>
                    <a:cxn ang="0">
                      <a:pos x="T0" y="T1"/>
                    </a:cxn>
                    <a:cxn ang="0">
                      <a:pos x="T2" y="T3"/>
                    </a:cxn>
                    <a:cxn ang="0">
                      <a:pos x="T4" y="T5"/>
                    </a:cxn>
                  </a:cxnLst>
                  <a:rect l="0" t="0" r="r" b="b"/>
                  <a:pathLst>
                    <a:path w="201" h="375">
                      <a:moveTo>
                        <a:pt x="0" y="375"/>
                      </a:moveTo>
                      <a:lnTo>
                        <a:pt x="200" y="0"/>
                      </a:lnTo>
                      <a:lnTo>
                        <a:pt x="20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2" name="Freeform 431"/>
                <p:cNvSpPr>
                  <a:spLocks noChangeAspect="1" noChangeArrowheads="1"/>
                </p:cNvSpPr>
                <p:nvPr/>
              </p:nvSpPr>
              <p:spPr bwMode="auto">
                <a:xfrm>
                  <a:off x="1795" y="1703"/>
                  <a:ext cx="5" cy="9"/>
                </a:xfrm>
                <a:custGeom>
                  <a:avLst/>
                  <a:gdLst>
                    <a:gd name="T0" fmla="*/ 0 w 40"/>
                    <a:gd name="T1" fmla="*/ 76 h 76"/>
                    <a:gd name="T2" fmla="*/ 39 w 40"/>
                    <a:gd name="T3" fmla="*/ 0 h 76"/>
                    <a:gd name="T4" fmla="*/ 40 w 40"/>
                    <a:gd name="T5" fmla="*/ 0 h 76"/>
                  </a:gdLst>
                  <a:ahLst/>
                  <a:cxnLst>
                    <a:cxn ang="0">
                      <a:pos x="T0" y="T1"/>
                    </a:cxn>
                    <a:cxn ang="0">
                      <a:pos x="T2" y="T3"/>
                    </a:cxn>
                    <a:cxn ang="0">
                      <a:pos x="T4" y="T5"/>
                    </a:cxn>
                  </a:cxnLst>
                  <a:rect l="0" t="0" r="r" b="b"/>
                  <a:pathLst>
                    <a:path w="40" h="76">
                      <a:moveTo>
                        <a:pt x="0" y="76"/>
                      </a:moveTo>
                      <a:lnTo>
                        <a:pt x="39" y="0"/>
                      </a:lnTo>
                      <a:lnTo>
                        <a:pt x="4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3" name="Freeform 432"/>
                <p:cNvSpPr>
                  <a:spLocks noChangeAspect="1" noChangeArrowheads="1"/>
                </p:cNvSpPr>
                <p:nvPr/>
              </p:nvSpPr>
              <p:spPr bwMode="auto">
                <a:xfrm>
                  <a:off x="1804" y="1687"/>
                  <a:ext cx="4" cy="8"/>
                </a:xfrm>
                <a:custGeom>
                  <a:avLst/>
                  <a:gdLst>
                    <a:gd name="T0" fmla="*/ 0 w 41"/>
                    <a:gd name="T1" fmla="*/ 75 h 75"/>
                    <a:gd name="T2" fmla="*/ 40 w 41"/>
                    <a:gd name="T3" fmla="*/ 0 h 75"/>
                    <a:gd name="T4" fmla="*/ 41 w 41"/>
                    <a:gd name="T5" fmla="*/ 0 h 75"/>
                  </a:gdLst>
                  <a:ahLst/>
                  <a:cxnLst>
                    <a:cxn ang="0">
                      <a:pos x="T0" y="T1"/>
                    </a:cxn>
                    <a:cxn ang="0">
                      <a:pos x="T2" y="T3"/>
                    </a:cxn>
                    <a:cxn ang="0">
                      <a:pos x="T4" y="T5"/>
                    </a:cxn>
                  </a:cxnLst>
                  <a:rect l="0" t="0" r="r" b="b"/>
                  <a:pathLst>
                    <a:path w="41" h="75">
                      <a:moveTo>
                        <a:pt x="0" y="75"/>
                      </a:moveTo>
                      <a:lnTo>
                        <a:pt x="40" y="0"/>
                      </a:lnTo>
                      <a:lnTo>
                        <a:pt x="4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4" name="Freeform 433"/>
                <p:cNvSpPr>
                  <a:spLocks noChangeAspect="1" noChangeArrowheads="1"/>
                </p:cNvSpPr>
                <p:nvPr/>
              </p:nvSpPr>
              <p:spPr bwMode="auto">
                <a:xfrm>
                  <a:off x="1813" y="1637"/>
                  <a:ext cx="22" cy="42"/>
                </a:xfrm>
                <a:custGeom>
                  <a:avLst/>
                  <a:gdLst>
                    <a:gd name="T0" fmla="*/ 0 w 200"/>
                    <a:gd name="T1" fmla="*/ 376 h 376"/>
                    <a:gd name="T2" fmla="*/ 199 w 200"/>
                    <a:gd name="T3" fmla="*/ 0 h 376"/>
                    <a:gd name="T4" fmla="*/ 200 w 200"/>
                    <a:gd name="T5" fmla="*/ 0 h 376"/>
                  </a:gdLst>
                  <a:ahLst/>
                  <a:cxnLst>
                    <a:cxn ang="0">
                      <a:pos x="T0" y="T1"/>
                    </a:cxn>
                    <a:cxn ang="0">
                      <a:pos x="T2" y="T3"/>
                    </a:cxn>
                    <a:cxn ang="0">
                      <a:pos x="T4" y="T5"/>
                    </a:cxn>
                  </a:cxnLst>
                  <a:rect l="0" t="0" r="r" b="b"/>
                  <a:pathLst>
                    <a:path w="200" h="376">
                      <a:moveTo>
                        <a:pt x="0" y="376"/>
                      </a:moveTo>
                      <a:lnTo>
                        <a:pt x="199" y="0"/>
                      </a:lnTo>
                      <a:lnTo>
                        <a:pt x="20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5" name="Freeform 434"/>
                <p:cNvSpPr>
                  <a:spLocks noChangeAspect="1" noChangeArrowheads="1"/>
                </p:cNvSpPr>
                <p:nvPr/>
              </p:nvSpPr>
              <p:spPr bwMode="auto">
                <a:xfrm>
                  <a:off x="1839" y="1620"/>
                  <a:ext cx="5" cy="9"/>
                </a:xfrm>
                <a:custGeom>
                  <a:avLst/>
                  <a:gdLst>
                    <a:gd name="T0" fmla="*/ 0 w 41"/>
                    <a:gd name="T1" fmla="*/ 75 h 75"/>
                    <a:gd name="T2" fmla="*/ 40 w 41"/>
                    <a:gd name="T3" fmla="*/ 0 h 75"/>
                    <a:gd name="T4" fmla="*/ 41 w 41"/>
                    <a:gd name="T5" fmla="*/ 0 h 75"/>
                  </a:gdLst>
                  <a:ahLst/>
                  <a:cxnLst>
                    <a:cxn ang="0">
                      <a:pos x="T0" y="T1"/>
                    </a:cxn>
                    <a:cxn ang="0">
                      <a:pos x="T2" y="T3"/>
                    </a:cxn>
                    <a:cxn ang="0">
                      <a:pos x="T4" y="T5"/>
                    </a:cxn>
                  </a:cxnLst>
                  <a:rect l="0" t="0" r="r" b="b"/>
                  <a:pathLst>
                    <a:path w="41" h="75">
                      <a:moveTo>
                        <a:pt x="0" y="75"/>
                      </a:moveTo>
                      <a:lnTo>
                        <a:pt x="40" y="0"/>
                      </a:lnTo>
                      <a:lnTo>
                        <a:pt x="4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6" name="Freeform 435"/>
                <p:cNvSpPr>
                  <a:spLocks noChangeAspect="1" noChangeArrowheads="1"/>
                </p:cNvSpPr>
                <p:nvPr/>
              </p:nvSpPr>
              <p:spPr bwMode="auto">
                <a:xfrm>
                  <a:off x="1848" y="1604"/>
                  <a:ext cx="5" cy="8"/>
                </a:xfrm>
                <a:custGeom>
                  <a:avLst/>
                  <a:gdLst>
                    <a:gd name="T0" fmla="*/ 0 w 40"/>
                    <a:gd name="T1" fmla="*/ 74 h 74"/>
                    <a:gd name="T2" fmla="*/ 39 w 40"/>
                    <a:gd name="T3" fmla="*/ 0 h 74"/>
                    <a:gd name="T4" fmla="*/ 40 w 40"/>
                    <a:gd name="T5" fmla="*/ 0 h 74"/>
                  </a:gdLst>
                  <a:ahLst/>
                  <a:cxnLst>
                    <a:cxn ang="0">
                      <a:pos x="T0" y="T1"/>
                    </a:cxn>
                    <a:cxn ang="0">
                      <a:pos x="T2" y="T3"/>
                    </a:cxn>
                    <a:cxn ang="0">
                      <a:pos x="T4" y="T5"/>
                    </a:cxn>
                  </a:cxnLst>
                  <a:rect l="0" t="0" r="r" b="b"/>
                  <a:pathLst>
                    <a:path w="40" h="74">
                      <a:moveTo>
                        <a:pt x="0" y="74"/>
                      </a:moveTo>
                      <a:lnTo>
                        <a:pt x="39" y="0"/>
                      </a:lnTo>
                      <a:lnTo>
                        <a:pt x="4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7" name="Freeform 436"/>
                <p:cNvSpPr>
                  <a:spLocks noChangeAspect="1" noChangeArrowheads="1"/>
                </p:cNvSpPr>
                <p:nvPr/>
              </p:nvSpPr>
              <p:spPr bwMode="auto">
                <a:xfrm>
                  <a:off x="1857" y="1553"/>
                  <a:ext cx="22" cy="42"/>
                </a:xfrm>
                <a:custGeom>
                  <a:avLst/>
                  <a:gdLst>
                    <a:gd name="T0" fmla="*/ 0 w 201"/>
                    <a:gd name="T1" fmla="*/ 375 h 375"/>
                    <a:gd name="T2" fmla="*/ 200 w 201"/>
                    <a:gd name="T3" fmla="*/ 0 h 375"/>
                    <a:gd name="T4" fmla="*/ 201 w 201"/>
                    <a:gd name="T5" fmla="*/ 0 h 375"/>
                  </a:gdLst>
                  <a:ahLst/>
                  <a:cxnLst>
                    <a:cxn ang="0">
                      <a:pos x="T0" y="T1"/>
                    </a:cxn>
                    <a:cxn ang="0">
                      <a:pos x="T2" y="T3"/>
                    </a:cxn>
                    <a:cxn ang="0">
                      <a:pos x="T4" y="T5"/>
                    </a:cxn>
                  </a:cxnLst>
                  <a:rect l="0" t="0" r="r" b="b"/>
                  <a:pathLst>
                    <a:path w="201" h="375">
                      <a:moveTo>
                        <a:pt x="0" y="375"/>
                      </a:moveTo>
                      <a:lnTo>
                        <a:pt x="200" y="0"/>
                      </a:lnTo>
                      <a:lnTo>
                        <a:pt x="20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8" name="Freeform 437"/>
                <p:cNvSpPr>
                  <a:spLocks noChangeAspect="1" noChangeArrowheads="1"/>
                </p:cNvSpPr>
                <p:nvPr/>
              </p:nvSpPr>
              <p:spPr bwMode="auto">
                <a:xfrm>
                  <a:off x="1884" y="1537"/>
                  <a:ext cx="4" cy="8"/>
                </a:xfrm>
                <a:custGeom>
                  <a:avLst/>
                  <a:gdLst>
                    <a:gd name="T0" fmla="*/ 0 w 41"/>
                    <a:gd name="T1" fmla="*/ 75 h 75"/>
                    <a:gd name="T2" fmla="*/ 40 w 41"/>
                    <a:gd name="T3" fmla="*/ 0 h 75"/>
                    <a:gd name="T4" fmla="*/ 41 w 41"/>
                    <a:gd name="T5" fmla="*/ 0 h 75"/>
                  </a:gdLst>
                  <a:ahLst/>
                  <a:cxnLst>
                    <a:cxn ang="0">
                      <a:pos x="T0" y="T1"/>
                    </a:cxn>
                    <a:cxn ang="0">
                      <a:pos x="T2" y="T3"/>
                    </a:cxn>
                    <a:cxn ang="0">
                      <a:pos x="T4" y="T5"/>
                    </a:cxn>
                  </a:cxnLst>
                  <a:rect l="0" t="0" r="r" b="b"/>
                  <a:pathLst>
                    <a:path w="41" h="75">
                      <a:moveTo>
                        <a:pt x="0" y="75"/>
                      </a:moveTo>
                      <a:lnTo>
                        <a:pt x="40" y="0"/>
                      </a:lnTo>
                      <a:lnTo>
                        <a:pt x="4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9" name="Freeform 438"/>
                <p:cNvSpPr>
                  <a:spLocks noChangeAspect="1" noChangeArrowheads="1"/>
                </p:cNvSpPr>
                <p:nvPr/>
              </p:nvSpPr>
              <p:spPr bwMode="auto">
                <a:xfrm>
                  <a:off x="1892" y="1520"/>
                  <a:ext cx="5" cy="8"/>
                </a:xfrm>
                <a:custGeom>
                  <a:avLst/>
                  <a:gdLst>
                    <a:gd name="T0" fmla="*/ 0 w 41"/>
                    <a:gd name="T1" fmla="*/ 75 h 75"/>
                    <a:gd name="T2" fmla="*/ 40 w 41"/>
                    <a:gd name="T3" fmla="*/ 0 h 75"/>
                    <a:gd name="T4" fmla="*/ 41 w 41"/>
                    <a:gd name="T5" fmla="*/ 0 h 75"/>
                  </a:gdLst>
                  <a:ahLst/>
                  <a:cxnLst>
                    <a:cxn ang="0">
                      <a:pos x="T0" y="T1"/>
                    </a:cxn>
                    <a:cxn ang="0">
                      <a:pos x="T2" y="T3"/>
                    </a:cxn>
                    <a:cxn ang="0">
                      <a:pos x="T4" y="T5"/>
                    </a:cxn>
                  </a:cxnLst>
                  <a:rect l="0" t="0" r="r" b="b"/>
                  <a:pathLst>
                    <a:path w="41" h="75">
                      <a:moveTo>
                        <a:pt x="0" y="75"/>
                      </a:moveTo>
                      <a:lnTo>
                        <a:pt x="40" y="0"/>
                      </a:lnTo>
                      <a:lnTo>
                        <a:pt x="41"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0" name="Freeform 439"/>
                <p:cNvSpPr>
                  <a:spLocks noChangeAspect="1" noChangeArrowheads="1"/>
                </p:cNvSpPr>
                <p:nvPr/>
              </p:nvSpPr>
              <p:spPr bwMode="auto">
                <a:xfrm>
                  <a:off x="1901" y="1468"/>
                  <a:ext cx="24" cy="44"/>
                </a:xfrm>
                <a:custGeom>
                  <a:avLst/>
                  <a:gdLst>
                    <a:gd name="T0" fmla="*/ 0 w 210"/>
                    <a:gd name="T1" fmla="*/ 393 h 393"/>
                    <a:gd name="T2" fmla="*/ 209 w 210"/>
                    <a:gd name="T3" fmla="*/ 0 h 393"/>
                    <a:gd name="T4" fmla="*/ 210 w 210"/>
                    <a:gd name="T5" fmla="*/ 0 h 393"/>
                  </a:gdLst>
                  <a:ahLst/>
                  <a:cxnLst>
                    <a:cxn ang="0">
                      <a:pos x="T0" y="T1"/>
                    </a:cxn>
                    <a:cxn ang="0">
                      <a:pos x="T2" y="T3"/>
                    </a:cxn>
                    <a:cxn ang="0">
                      <a:pos x="T4" y="T5"/>
                    </a:cxn>
                  </a:cxnLst>
                  <a:rect l="0" t="0" r="r" b="b"/>
                  <a:pathLst>
                    <a:path w="210" h="393">
                      <a:moveTo>
                        <a:pt x="0" y="393"/>
                      </a:moveTo>
                      <a:lnTo>
                        <a:pt x="209" y="0"/>
                      </a:lnTo>
                      <a:lnTo>
                        <a:pt x="210" y="0"/>
                      </a:ln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81" name="Group 440"/>
              <p:cNvGrpSpPr>
                <a:grpSpLocks noChangeAspect="1"/>
              </p:cNvGrpSpPr>
              <p:nvPr/>
            </p:nvGrpSpPr>
            <p:grpSpPr bwMode="auto">
              <a:xfrm>
                <a:off x="1507" y="2440"/>
                <a:ext cx="1049" cy="475"/>
                <a:chOff x="1507" y="2440"/>
                <a:chExt cx="1049" cy="475"/>
              </a:xfrm>
            </p:grpSpPr>
            <p:sp>
              <p:nvSpPr>
                <p:cNvPr id="244" name="Freeform 441"/>
                <p:cNvSpPr>
                  <a:spLocks noChangeAspect="1" noChangeArrowheads="1"/>
                </p:cNvSpPr>
                <p:nvPr/>
              </p:nvSpPr>
              <p:spPr bwMode="auto">
                <a:xfrm>
                  <a:off x="1607" y="2678"/>
                  <a:ext cx="3" cy="20"/>
                </a:xfrm>
                <a:custGeom>
                  <a:avLst/>
                  <a:gdLst>
                    <a:gd name="T0" fmla="*/ 0 w 26"/>
                    <a:gd name="T1" fmla="*/ 0 h 181"/>
                    <a:gd name="T2" fmla="*/ 25 w 26"/>
                    <a:gd name="T3" fmla="*/ 181 h 181"/>
                    <a:gd name="T4" fmla="*/ 26 w 26"/>
                    <a:gd name="T5" fmla="*/ 181 h 181"/>
                  </a:gdLst>
                  <a:ahLst/>
                  <a:cxnLst>
                    <a:cxn ang="0">
                      <a:pos x="T0" y="T1"/>
                    </a:cxn>
                    <a:cxn ang="0">
                      <a:pos x="T2" y="T3"/>
                    </a:cxn>
                    <a:cxn ang="0">
                      <a:pos x="T4" y="T5"/>
                    </a:cxn>
                  </a:cxnLst>
                  <a:rect l="0" t="0" r="r" b="b"/>
                  <a:pathLst>
                    <a:path w="26" h="181">
                      <a:moveTo>
                        <a:pt x="0" y="0"/>
                      </a:moveTo>
                      <a:lnTo>
                        <a:pt x="25" y="181"/>
                      </a:lnTo>
                      <a:lnTo>
                        <a:pt x="26" y="18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5" name="Freeform 442"/>
                <p:cNvSpPr>
                  <a:spLocks noChangeAspect="1" noChangeArrowheads="1"/>
                </p:cNvSpPr>
                <p:nvPr/>
              </p:nvSpPr>
              <p:spPr bwMode="auto">
                <a:xfrm>
                  <a:off x="1611" y="2707"/>
                  <a:ext cx="2" cy="19"/>
                </a:xfrm>
                <a:custGeom>
                  <a:avLst/>
                  <a:gdLst>
                    <a:gd name="T0" fmla="*/ 0 w 22"/>
                    <a:gd name="T1" fmla="*/ 0 h 169"/>
                    <a:gd name="T2" fmla="*/ 21 w 22"/>
                    <a:gd name="T3" fmla="*/ 169 h 169"/>
                    <a:gd name="T4" fmla="*/ 22 w 22"/>
                    <a:gd name="T5" fmla="*/ 169 h 169"/>
                  </a:gdLst>
                  <a:ahLst/>
                  <a:cxnLst>
                    <a:cxn ang="0">
                      <a:pos x="T0" y="T1"/>
                    </a:cxn>
                    <a:cxn ang="0">
                      <a:pos x="T2" y="T3"/>
                    </a:cxn>
                    <a:cxn ang="0">
                      <a:pos x="T4" y="T5"/>
                    </a:cxn>
                  </a:cxnLst>
                  <a:rect l="0" t="0" r="r" b="b"/>
                  <a:pathLst>
                    <a:path w="22" h="169">
                      <a:moveTo>
                        <a:pt x="0" y="0"/>
                      </a:moveTo>
                      <a:lnTo>
                        <a:pt x="21" y="169"/>
                      </a:lnTo>
                      <a:lnTo>
                        <a:pt x="22" y="16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6" name="Freeform 443"/>
                <p:cNvSpPr>
                  <a:spLocks noChangeAspect="1" noChangeArrowheads="1"/>
                </p:cNvSpPr>
                <p:nvPr/>
              </p:nvSpPr>
              <p:spPr bwMode="auto">
                <a:xfrm>
                  <a:off x="1614" y="2735"/>
                  <a:ext cx="3" cy="19"/>
                </a:xfrm>
                <a:custGeom>
                  <a:avLst/>
                  <a:gdLst>
                    <a:gd name="T0" fmla="*/ 0 w 23"/>
                    <a:gd name="T1" fmla="*/ 0 h 168"/>
                    <a:gd name="T2" fmla="*/ 22 w 23"/>
                    <a:gd name="T3" fmla="*/ 168 h 168"/>
                    <a:gd name="T4" fmla="*/ 23 w 23"/>
                    <a:gd name="T5" fmla="*/ 168 h 168"/>
                  </a:gdLst>
                  <a:ahLst/>
                  <a:cxnLst>
                    <a:cxn ang="0">
                      <a:pos x="T0" y="T1"/>
                    </a:cxn>
                    <a:cxn ang="0">
                      <a:pos x="T2" y="T3"/>
                    </a:cxn>
                    <a:cxn ang="0">
                      <a:pos x="T4" y="T5"/>
                    </a:cxn>
                  </a:cxnLst>
                  <a:rect l="0" t="0" r="r" b="b"/>
                  <a:pathLst>
                    <a:path w="23" h="168">
                      <a:moveTo>
                        <a:pt x="0" y="0"/>
                      </a:moveTo>
                      <a:lnTo>
                        <a:pt x="22" y="168"/>
                      </a:lnTo>
                      <a:lnTo>
                        <a:pt x="23" y="16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7" name="Freeform 444"/>
                <p:cNvSpPr>
                  <a:spLocks noChangeAspect="1" noChangeArrowheads="1"/>
                </p:cNvSpPr>
                <p:nvPr/>
              </p:nvSpPr>
              <p:spPr bwMode="auto">
                <a:xfrm>
                  <a:off x="1618" y="2763"/>
                  <a:ext cx="3" cy="19"/>
                </a:xfrm>
                <a:custGeom>
                  <a:avLst/>
                  <a:gdLst>
                    <a:gd name="T0" fmla="*/ 0 w 24"/>
                    <a:gd name="T1" fmla="*/ 0 h 168"/>
                    <a:gd name="T2" fmla="*/ 23 w 24"/>
                    <a:gd name="T3" fmla="*/ 168 h 168"/>
                    <a:gd name="T4" fmla="*/ 24 w 24"/>
                    <a:gd name="T5" fmla="*/ 168 h 168"/>
                  </a:gdLst>
                  <a:ahLst/>
                  <a:cxnLst>
                    <a:cxn ang="0">
                      <a:pos x="T0" y="T1"/>
                    </a:cxn>
                    <a:cxn ang="0">
                      <a:pos x="T2" y="T3"/>
                    </a:cxn>
                    <a:cxn ang="0">
                      <a:pos x="T4" y="T5"/>
                    </a:cxn>
                  </a:cxnLst>
                  <a:rect l="0" t="0" r="r" b="b"/>
                  <a:pathLst>
                    <a:path w="24" h="168">
                      <a:moveTo>
                        <a:pt x="0" y="0"/>
                      </a:moveTo>
                      <a:lnTo>
                        <a:pt x="23" y="168"/>
                      </a:lnTo>
                      <a:lnTo>
                        <a:pt x="24" y="16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8" name="Freeform 445"/>
                <p:cNvSpPr>
                  <a:spLocks noChangeAspect="1" noChangeArrowheads="1"/>
                </p:cNvSpPr>
                <p:nvPr/>
              </p:nvSpPr>
              <p:spPr bwMode="auto">
                <a:xfrm>
                  <a:off x="1622" y="2791"/>
                  <a:ext cx="5" cy="19"/>
                </a:xfrm>
                <a:custGeom>
                  <a:avLst/>
                  <a:gdLst>
                    <a:gd name="T0" fmla="*/ 0 w 44"/>
                    <a:gd name="T1" fmla="*/ 0 h 163"/>
                    <a:gd name="T2" fmla="*/ 10 w 44"/>
                    <a:gd name="T3" fmla="*/ 83 h 163"/>
                    <a:gd name="T4" fmla="*/ 43 w 44"/>
                    <a:gd name="T5" fmla="*/ 163 h 163"/>
                    <a:gd name="T6" fmla="*/ 44 w 44"/>
                    <a:gd name="T7" fmla="*/ 163 h 163"/>
                  </a:gdLst>
                  <a:ahLst/>
                  <a:cxnLst>
                    <a:cxn ang="0">
                      <a:pos x="T0" y="T1"/>
                    </a:cxn>
                    <a:cxn ang="0">
                      <a:pos x="T2" y="T3"/>
                    </a:cxn>
                    <a:cxn ang="0">
                      <a:pos x="T4" y="T5"/>
                    </a:cxn>
                    <a:cxn ang="0">
                      <a:pos x="T6" y="T7"/>
                    </a:cxn>
                  </a:cxnLst>
                  <a:rect l="0" t="0" r="r" b="b"/>
                  <a:pathLst>
                    <a:path w="44" h="163">
                      <a:moveTo>
                        <a:pt x="0" y="0"/>
                      </a:moveTo>
                      <a:lnTo>
                        <a:pt x="10" y="83"/>
                      </a:lnTo>
                      <a:lnTo>
                        <a:pt x="43" y="163"/>
                      </a:lnTo>
                      <a:lnTo>
                        <a:pt x="44" y="16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9" name="Freeform 446"/>
                <p:cNvSpPr>
                  <a:spLocks noChangeAspect="1" noChangeArrowheads="1"/>
                </p:cNvSpPr>
                <p:nvPr/>
              </p:nvSpPr>
              <p:spPr bwMode="auto">
                <a:xfrm>
                  <a:off x="1630" y="2818"/>
                  <a:ext cx="8" cy="18"/>
                </a:xfrm>
                <a:custGeom>
                  <a:avLst/>
                  <a:gdLst>
                    <a:gd name="T0" fmla="*/ 0 w 66"/>
                    <a:gd name="T1" fmla="*/ 0 h 157"/>
                    <a:gd name="T2" fmla="*/ 65 w 66"/>
                    <a:gd name="T3" fmla="*/ 157 h 157"/>
                    <a:gd name="T4" fmla="*/ 66 w 66"/>
                    <a:gd name="T5" fmla="*/ 157 h 157"/>
                  </a:gdLst>
                  <a:ahLst/>
                  <a:cxnLst>
                    <a:cxn ang="0">
                      <a:pos x="T0" y="T1"/>
                    </a:cxn>
                    <a:cxn ang="0">
                      <a:pos x="T2" y="T3"/>
                    </a:cxn>
                    <a:cxn ang="0">
                      <a:pos x="T4" y="T5"/>
                    </a:cxn>
                  </a:cxnLst>
                  <a:rect l="0" t="0" r="r" b="b"/>
                  <a:pathLst>
                    <a:path w="66" h="157">
                      <a:moveTo>
                        <a:pt x="0" y="0"/>
                      </a:moveTo>
                      <a:lnTo>
                        <a:pt x="65" y="157"/>
                      </a:lnTo>
                      <a:lnTo>
                        <a:pt x="66" y="15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0" name="Freeform 447"/>
                <p:cNvSpPr>
                  <a:spLocks noChangeAspect="1" noChangeArrowheads="1"/>
                </p:cNvSpPr>
                <p:nvPr/>
              </p:nvSpPr>
              <p:spPr bwMode="auto">
                <a:xfrm>
                  <a:off x="1641" y="2844"/>
                  <a:ext cx="7" cy="18"/>
                </a:xfrm>
                <a:custGeom>
                  <a:avLst/>
                  <a:gdLst>
                    <a:gd name="T0" fmla="*/ 0 w 66"/>
                    <a:gd name="T1" fmla="*/ 0 h 156"/>
                    <a:gd name="T2" fmla="*/ 65 w 66"/>
                    <a:gd name="T3" fmla="*/ 156 h 156"/>
                    <a:gd name="T4" fmla="*/ 66 w 66"/>
                    <a:gd name="T5" fmla="*/ 156 h 156"/>
                  </a:gdLst>
                  <a:ahLst/>
                  <a:cxnLst>
                    <a:cxn ang="0">
                      <a:pos x="T0" y="T1"/>
                    </a:cxn>
                    <a:cxn ang="0">
                      <a:pos x="T2" y="T3"/>
                    </a:cxn>
                    <a:cxn ang="0">
                      <a:pos x="T4" y="T5"/>
                    </a:cxn>
                  </a:cxnLst>
                  <a:rect l="0" t="0" r="r" b="b"/>
                  <a:pathLst>
                    <a:path w="66" h="156">
                      <a:moveTo>
                        <a:pt x="0" y="0"/>
                      </a:moveTo>
                      <a:lnTo>
                        <a:pt x="65" y="156"/>
                      </a:lnTo>
                      <a:lnTo>
                        <a:pt x="66" y="15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1" name="Freeform 448"/>
                <p:cNvSpPr>
                  <a:spLocks noChangeAspect="1" noChangeArrowheads="1"/>
                </p:cNvSpPr>
                <p:nvPr/>
              </p:nvSpPr>
              <p:spPr bwMode="auto">
                <a:xfrm>
                  <a:off x="1652" y="2871"/>
                  <a:ext cx="7" cy="17"/>
                </a:xfrm>
                <a:custGeom>
                  <a:avLst/>
                  <a:gdLst>
                    <a:gd name="T0" fmla="*/ 0 w 66"/>
                    <a:gd name="T1" fmla="*/ 0 h 157"/>
                    <a:gd name="T2" fmla="*/ 65 w 66"/>
                    <a:gd name="T3" fmla="*/ 157 h 157"/>
                    <a:gd name="T4" fmla="*/ 66 w 66"/>
                    <a:gd name="T5" fmla="*/ 157 h 157"/>
                  </a:gdLst>
                  <a:ahLst/>
                  <a:cxnLst>
                    <a:cxn ang="0">
                      <a:pos x="T0" y="T1"/>
                    </a:cxn>
                    <a:cxn ang="0">
                      <a:pos x="T2" y="T3"/>
                    </a:cxn>
                    <a:cxn ang="0">
                      <a:pos x="T4" y="T5"/>
                    </a:cxn>
                  </a:cxnLst>
                  <a:rect l="0" t="0" r="r" b="b"/>
                  <a:pathLst>
                    <a:path w="66" h="157">
                      <a:moveTo>
                        <a:pt x="0" y="0"/>
                      </a:moveTo>
                      <a:lnTo>
                        <a:pt x="65" y="157"/>
                      </a:lnTo>
                      <a:lnTo>
                        <a:pt x="66" y="15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2" name="Freeform 449"/>
                <p:cNvSpPr>
                  <a:spLocks noChangeAspect="1" noChangeArrowheads="1"/>
                </p:cNvSpPr>
                <p:nvPr/>
              </p:nvSpPr>
              <p:spPr bwMode="auto">
                <a:xfrm>
                  <a:off x="1663" y="2897"/>
                  <a:ext cx="8" cy="18"/>
                </a:xfrm>
                <a:custGeom>
                  <a:avLst/>
                  <a:gdLst>
                    <a:gd name="T0" fmla="*/ 0 w 71"/>
                    <a:gd name="T1" fmla="*/ 0 h 169"/>
                    <a:gd name="T2" fmla="*/ 70 w 71"/>
                    <a:gd name="T3" fmla="*/ 169 h 169"/>
                    <a:gd name="T4" fmla="*/ 71 w 71"/>
                    <a:gd name="T5" fmla="*/ 169 h 169"/>
                  </a:gdLst>
                  <a:ahLst/>
                  <a:cxnLst>
                    <a:cxn ang="0">
                      <a:pos x="T0" y="T1"/>
                    </a:cxn>
                    <a:cxn ang="0">
                      <a:pos x="T2" y="T3"/>
                    </a:cxn>
                    <a:cxn ang="0">
                      <a:pos x="T4" y="T5"/>
                    </a:cxn>
                  </a:cxnLst>
                  <a:rect l="0" t="0" r="r" b="b"/>
                  <a:pathLst>
                    <a:path w="71" h="169">
                      <a:moveTo>
                        <a:pt x="0" y="0"/>
                      </a:moveTo>
                      <a:lnTo>
                        <a:pt x="70" y="169"/>
                      </a:lnTo>
                      <a:lnTo>
                        <a:pt x="71" y="16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3" name="Freeform 450"/>
                <p:cNvSpPr>
                  <a:spLocks noChangeAspect="1" noChangeArrowheads="1"/>
                </p:cNvSpPr>
                <p:nvPr/>
              </p:nvSpPr>
              <p:spPr bwMode="auto">
                <a:xfrm>
                  <a:off x="2494" y="2900"/>
                  <a:ext cx="7" cy="15"/>
                </a:xfrm>
                <a:custGeom>
                  <a:avLst/>
                  <a:gdLst>
                    <a:gd name="T0" fmla="*/ 0 w 64"/>
                    <a:gd name="T1" fmla="*/ 142 h 142"/>
                    <a:gd name="T2" fmla="*/ 63 w 64"/>
                    <a:gd name="T3" fmla="*/ 0 h 142"/>
                    <a:gd name="T4" fmla="*/ 64 w 64"/>
                    <a:gd name="T5" fmla="*/ 0 h 142"/>
                  </a:gdLst>
                  <a:ahLst/>
                  <a:cxnLst>
                    <a:cxn ang="0">
                      <a:pos x="T0" y="T1"/>
                    </a:cxn>
                    <a:cxn ang="0">
                      <a:pos x="T2" y="T3"/>
                    </a:cxn>
                    <a:cxn ang="0">
                      <a:pos x="T4" y="T5"/>
                    </a:cxn>
                  </a:cxnLst>
                  <a:rect l="0" t="0" r="r" b="b"/>
                  <a:pathLst>
                    <a:path w="64" h="142">
                      <a:moveTo>
                        <a:pt x="0" y="142"/>
                      </a:moveTo>
                      <a:lnTo>
                        <a:pt x="63" y="0"/>
                      </a:lnTo>
                      <a:lnTo>
                        <a:pt x="6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4" name="Freeform 451"/>
                <p:cNvSpPr>
                  <a:spLocks noChangeAspect="1" noChangeArrowheads="1"/>
                </p:cNvSpPr>
                <p:nvPr/>
              </p:nvSpPr>
              <p:spPr bwMode="auto">
                <a:xfrm>
                  <a:off x="2505" y="2874"/>
                  <a:ext cx="7" cy="17"/>
                </a:xfrm>
                <a:custGeom>
                  <a:avLst/>
                  <a:gdLst>
                    <a:gd name="T0" fmla="*/ 0 w 70"/>
                    <a:gd name="T1" fmla="*/ 155 h 155"/>
                    <a:gd name="T2" fmla="*/ 69 w 70"/>
                    <a:gd name="T3" fmla="*/ 0 h 155"/>
                    <a:gd name="T4" fmla="*/ 70 w 70"/>
                    <a:gd name="T5" fmla="*/ 0 h 155"/>
                  </a:gdLst>
                  <a:ahLst/>
                  <a:cxnLst>
                    <a:cxn ang="0">
                      <a:pos x="T0" y="T1"/>
                    </a:cxn>
                    <a:cxn ang="0">
                      <a:pos x="T2" y="T3"/>
                    </a:cxn>
                    <a:cxn ang="0">
                      <a:pos x="T4" y="T5"/>
                    </a:cxn>
                  </a:cxnLst>
                  <a:rect l="0" t="0" r="r" b="b"/>
                  <a:pathLst>
                    <a:path w="70" h="155">
                      <a:moveTo>
                        <a:pt x="0" y="155"/>
                      </a:moveTo>
                      <a:lnTo>
                        <a:pt x="69" y="0"/>
                      </a:lnTo>
                      <a:lnTo>
                        <a:pt x="7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5" name="Freeform 452"/>
                <p:cNvSpPr>
                  <a:spLocks noChangeAspect="1" noChangeArrowheads="1"/>
                </p:cNvSpPr>
                <p:nvPr/>
              </p:nvSpPr>
              <p:spPr bwMode="auto">
                <a:xfrm>
                  <a:off x="2516" y="2848"/>
                  <a:ext cx="8" cy="17"/>
                </a:xfrm>
                <a:custGeom>
                  <a:avLst/>
                  <a:gdLst>
                    <a:gd name="T0" fmla="*/ 0 w 69"/>
                    <a:gd name="T1" fmla="*/ 155 h 155"/>
                    <a:gd name="T2" fmla="*/ 68 w 69"/>
                    <a:gd name="T3" fmla="*/ 0 h 155"/>
                    <a:gd name="T4" fmla="*/ 69 w 69"/>
                    <a:gd name="T5" fmla="*/ 0 h 155"/>
                  </a:gdLst>
                  <a:ahLst/>
                  <a:cxnLst>
                    <a:cxn ang="0">
                      <a:pos x="T0" y="T1"/>
                    </a:cxn>
                    <a:cxn ang="0">
                      <a:pos x="T2" y="T3"/>
                    </a:cxn>
                    <a:cxn ang="0">
                      <a:pos x="T4" y="T5"/>
                    </a:cxn>
                  </a:cxnLst>
                  <a:rect l="0" t="0" r="r" b="b"/>
                  <a:pathLst>
                    <a:path w="69" h="155">
                      <a:moveTo>
                        <a:pt x="0" y="155"/>
                      </a:moveTo>
                      <a:lnTo>
                        <a:pt x="68" y="0"/>
                      </a:lnTo>
                      <a:lnTo>
                        <a:pt x="6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6" name="Freeform 453"/>
                <p:cNvSpPr>
                  <a:spLocks noChangeAspect="1" noChangeArrowheads="1"/>
                </p:cNvSpPr>
                <p:nvPr/>
              </p:nvSpPr>
              <p:spPr bwMode="auto">
                <a:xfrm>
                  <a:off x="2528" y="2822"/>
                  <a:ext cx="7" cy="17"/>
                </a:xfrm>
                <a:custGeom>
                  <a:avLst/>
                  <a:gdLst>
                    <a:gd name="T0" fmla="*/ 0 w 65"/>
                    <a:gd name="T1" fmla="*/ 157 h 157"/>
                    <a:gd name="T2" fmla="*/ 59 w 65"/>
                    <a:gd name="T3" fmla="*/ 24 h 157"/>
                    <a:gd name="T4" fmla="*/ 64 w 65"/>
                    <a:gd name="T5" fmla="*/ 0 h 157"/>
                    <a:gd name="T6" fmla="*/ 65 w 65"/>
                    <a:gd name="T7" fmla="*/ 0 h 157"/>
                  </a:gdLst>
                  <a:ahLst/>
                  <a:cxnLst>
                    <a:cxn ang="0">
                      <a:pos x="T0" y="T1"/>
                    </a:cxn>
                    <a:cxn ang="0">
                      <a:pos x="T2" y="T3"/>
                    </a:cxn>
                    <a:cxn ang="0">
                      <a:pos x="T4" y="T5"/>
                    </a:cxn>
                    <a:cxn ang="0">
                      <a:pos x="T6" y="T7"/>
                    </a:cxn>
                  </a:cxnLst>
                  <a:rect l="0" t="0" r="r" b="b"/>
                  <a:pathLst>
                    <a:path w="65" h="157">
                      <a:moveTo>
                        <a:pt x="0" y="157"/>
                      </a:moveTo>
                      <a:lnTo>
                        <a:pt x="59" y="24"/>
                      </a:lnTo>
                      <a:lnTo>
                        <a:pt x="64" y="0"/>
                      </a:lnTo>
                      <a:lnTo>
                        <a:pt x="6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7" name="Freeform 454"/>
                <p:cNvSpPr>
                  <a:spLocks noChangeAspect="1" noChangeArrowheads="1"/>
                </p:cNvSpPr>
                <p:nvPr/>
              </p:nvSpPr>
              <p:spPr bwMode="auto">
                <a:xfrm>
                  <a:off x="2537" y="2794"/>
                  <a:ext cx="4" cy="19"/>
                </a:xfrm>
                <a:custGeom>
                  <a:avLst/>
                  <a:gdLst>
                    <a:gd name="T0" fmla="*/ 0 w 37"/>
                    <a:gd name="T1" fmla="*/ 166 h 166"/>
                    <a:gd name="T2" fmla="*/ 36 w 37"/>
                    <a:gd name="T3" fmla="*/ 0 h 166"/>
                    <a:gd name="T4" fmla="*/ 37 w 37"/>
                    <a:gd name="T5" fmla="*/ 0 h 166"/>
                  </a:gdLst>
                  <a:ahLst/>
                  <a:cxnLst>
                    <a:cxn ang="0">
                      <a:pos x="T0" y="T1"/>
                    </a:cxn>
                    <a:cxn ang="0">
                      <a:pos x="T2" y="T3"/>
                    </a:cxn>
                    <a:cxn ang="0">
                      <a:pos x="T4" y="T5"/>
                    </a:cxn>
                  </a:cxnLst>
                  <a:rect l="0" t="0" r="r" b="b"/>
                  <a:pathLst>
                    <a:path w="37" h="166">
                      <a:moveTo>
                        <a:pt x="0" y="166"/>
                      </a:moveTo>
                      <a:lnTo>
                        <a:pt x="36" y="0"/>
                      </a:lnTo>
                      <a:lnTo>
                        <a:pt x="3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8" name="Freeform 455"/>
                <p:cNvSpPr>
                  <a:spLocks noChangeAspect="1" noChangeArrowheads="1"/>
                </p:cNvSpPr>
                <p:nvPr/>
              </p:nvSpPr>
              <p:spPr bwMode="auto">
                <a:xfrm>
                  <a:off x="2543" y="2766"/>
                  <a:ext cx="4" cy="19"/>
                </a:xfrm>
                <a:custGeom>
                  <a:avLst/>
                  <a:gdLst>
                    <a:gd name="T0" fmla="*/ 0 w 37"/>
                    <a:gd name="T1" fmla="*/ 166 h 166"/>
                    <a:gd name="T2" fmla="*/ 36 w 37"/>
                    <a:gd name="T3" fmla="*/ 0 h 166"/>
                    <a:gd name="T4" fmla="*/ 37 w 37"/>
                    <a:gd name="T5" fmla="*/ 0 h 166"/>
                  </a:gdLst>
                  <a:ahLst/>
                  <a:cxnLst>
                    <a:cxn ang="0">
                      <a:pos x="T0" y="T1"/>
                    </a:cxn>
                    <a:cxn ang="0">
                      <a:pos x="T2" y="T3"/>
                    </a:cxn>
                    <a:cxn ang="0">
                      <a:pos x="T4" y="T5"/>
                    </a:cxn>
                  </a:cxnLst>
                  <a:rect l="0" t="0" r="r" b="b"/>
                  <a:pathLst>
                    <a:path w="37" h="166">
                      <a:moveTo>
                        <a:pt x="0" y="166"/>
                      </a:moveTo>
                      <a:lnTo>
                        <a:pt x="36" y="0"/>
                      </a:lnTo>
                      <a:lnTo>
                        <a:pt x="3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9" name="Freeform 456"/>
                <p:cNvSpPr>
                  <a:spLocks noChangeAspect="1" noChangeArrowheads="1"/>
                </p:cNvSpPr>
                <p:nvPr/>
              </p:nvSpPr>
              <p:spPr bwMode="auto">
                <a:xfrm>
                  <a:off x="2548" y="2739"/>
                  <a:ext cx="5" cy="18"/>
                </a:xfrm>
                <a:custGeom>
                  <a:avLst/>
                  <a:gdLst>
                    <a:gd name="T0" fmla="*/ 0 w 37"/>
                    <a:gd name="T1" fmla="*/ 167 h 167"/>
                    <a:gd name="T2" fmla="*/ 36 w 37"/>
                    <a:gd name="T3" fmla="*/ 0 h 167"/>
                    <a:gd name="T4" fmla="*/ 37 w 37"/>
                    <a:gd name="T5" fmla="*/ 0 h 167"/>
                  </a:gdLst>
                  <a:ahLst/>
                  <a:cxnLst>
                    <a:cxn ang="0">
                      <a:pos x="T0" y="T1"/>
                    </a:cxn>
                    <a:cxn ang="0">
                      <a:pos x="T2" y="T3"/>
                    </a:cxn>
                    <a:cxn ang="0">
                      <a:pos x="T4" y="T5"/>
                    </a:cxn>
                  </a:cxnLst>
                  <a:rect l="0" t="0" r="r" b="b"/>
                  <a:pathLst>
                    <a:path w="37" h="167">
                      <a:moveTo>
                        <a:pt x="0" y="167"/>
                      </a:moveTo>
                      <a:lnTo>
                        <a:pt x="36" y="0"/>
                      </a:lnTo>
                      <a:lnTo>
                        <a:pt x="3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0" name="Freeform 457"/>
                <p:cNvSpPr>
                  <a:spLocks noChangeAspect="1" noChangeArrowheads="1"/>
                </p:cNvSpPr>
                <p:nvPr/>
              </p:nvSpPr>
              <p:spPr bwMode="auto">
                <a:xfrm>
                  <a:off x="2554" y="2711"/>
                  <a:ext cx="1" cy="18"/>
                </a:xfrm>
                <a:custGeom>
                  <a:avLst/>
                  <a:gdLst>
                    <a:gd name="T0" fmla="*/ 0 w 5"/>
                    <a:gd name="T1" fmla="*/ 170 h 170"/>
                    <a:gd name="T2" fmla="*/ 4 w 5"/>
                    <a:gd name="T3" fmla="*/ 151 h 170"/>
                    <a:gd name="T4" fmla="*/ 4 w 5"/>
                    <a:gd name="T5" fmla="*/ 0 h 170"/>
                    <a:gd name="T6" fmla="*/ 5 w 5"/>
                    <a:gd name="T7" fmla="*/ 0 h 170"/>
                  </a:gdLst>
                  <a:ahLst/>
                  <a:cxnLst>
                    <a:cxn ang="0">
                      <a:pos x="T0" y="T1"/>
                    </a:cxn>
                    <a:cxn ang="0">
                      <a:pos x="T2" y="T3"/>
                    </a:cxn>
                    <a:cxn ang="0">
                      <a:pos x="T4" y="T5"/>
                    </a:cxn>
                    <a:cxn ang="0">
                      <a:pos x="T6" y="T7"/>
                    </a:cxn>
                  </a:cxnLst>
                  <a:rect l="0" t="0" r="r" b="b"/>
                  <a:pathLst>
                    <a:path w="5" h="170">
                      <a:moveTo>
                        <a:pt x="0" y="170"/>
                      </a:moveTo>
                      <a:lnTo>
                        <a:pt x="4" y="151"/>
                      </a:lnTo>
                      <a:lnTo>
                        <a:pt x="4" y="0"/>
                      </a:lnTo>
                      <a:lnTo>
                        <a:pt x="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1" name="Freeform 458"/>
                <p:cNvSpPr>
                  <a:spLocks noChangeAspect="1" noChangeArrowheads="1"/>
                </p:cNvSpPr>
                <p:nvPr/>
              </p:nvSpPr>
              <p:spPr bwMode="auto">
                <a:xfrm>
                  <a:off x="2555" y="2682"/>
                  <a:ext cx="1" cy="19"/>
                </a:xfrm>
                <a:custGeom>
                  <a:avLst/>
                  <a:gdLst>
                    <a:gd name="T0" fmla="*/ 0 w 1"/>
                    <a:gd name="T1" fmla="*/ 170 h 170"/>
                    <a:gd name="T2" fmla="*/ 0 w 1"/>
                    <a:gd name="T3" fmla="*/ 0 h 170"/>
                    <a:gd name="T4" fmla="*/ 1 w 1"/>
                    <a:gd name="T5" fmla="*/ 0 h 170"/>
                  </a:gdLst>
                  <a:ahLst/>
                  <a:cxnLst>
                    <a:cxn ang="0">
                      <a:pos x="T0" y="T1"/>
                    </a:cxn>
                    <a:cxn ang="0">
                      <a:pos x="T2" y="T3"/>
                    </a:cxn>
                    <a:cxn ang="0">
                      <a:pos x="T4" y="T5"/>
                    </a:cxn>
                  </a:cxnLst>
                  <a:rect l="0" t="0" r="r" b="b"/>
                  <a:pathLst>
                    <a:path w="1" h="170">
                      <a:moveTo>
                        <a:pt x="0" y="170"/>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2" name="Freeform 459"/>
                <p:cNvSpPr>
                  <a:spLocks noChangeAspect="1" noChangeArrowheads="1"/>
                </p:cNvSpPr>
                <p:nvPr/>
              </p:nvSpPr>
              <p:spPr bwMode="auto">
                <a:xfrm>
                  <a:off x="2555" y="2654"/>
                  <a:ext cx="1" cy="19"/>
                </a:xfrm>
                <a:custGeom>
                  <a:avLst/>
                  <a:gdLst>
                    <a:gd name="T0" fmla="*/ 0 w 1"/>
                    <a:gd name="T1" fmla="*/ 170 h 170"/>
                    <a:gd name="T2" fmla="*/ 0 w 1"/>
                    <a:gd name="T3" fmla="*/ 0 h 170"/>
                    <a:gd name="T4" fmla="*/ 1 w 1"/>
                    <a:gd name="T5" fmla="*/ 0 h 170"/>
                  </a:gdLst>
                  <a:ahLst/>
                  <a:cxnLst>
                    <a:cxn ang="0">
                      <a:pos x="T0" y="T1"/>
                    </a:cxn>
                    <a:cxn ang="0">
                      <a:pos x="T2" y="T3"/>
                    </a:cxn>
                    <a:cxn ang="0">
                      <a:pos x="T4" y="T5"/>
                    </a:cxn>
                  </a:cxnLst>
                  <a:rect l="0" t="0" r="r" b="b"/>
                  <a:pathLst>
                    <a:path w="1" h="170">
                      <a:moveTo>
                        <a:pt x="0" y="170"/>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3" name="Freeform 460"/>
                <p:cNvSpPr>
                  <a:spLocks noChangeAspect="1" noChangeArrowheads="1"/>
                </p:cNvSpPr>
                <p:nvPr/>
              </p:nvSpPr>
              <p:spPr bwMode="auto">
                <a:xfrm>
                  <a:off x="2554" y="2626"/>
                  <a:ext cx="1" cy="19"/>
                </a:xfrm>
                <a:custGeom>
                  <a:avLst/>
                  <a:gdLst>
                    <a:gd name="T0" fmla="*/ 4 w 4"/>
                    <a:gd name="T1" fmla="*/ 170 h 170"/>
                    <a:gd name="T2" fmla="*/ 4 w 4"/>
                    <a:gd name="T3" fmla="*/ 19 h 170"/>
                    <a:gd name="T4" fmla="*/ 0 w 4"/>
                    <a:gd name="T5" fmla="*/ 0 h 170"/>
                    <a:gd name="T6" fmla="*/ 1 w 4"/>
                    <a:gd name="T7" fmla="*/ 0 h 170"/>
                  </a:gdLst>
                  <a:ahLst/>
                  <a:cxnLst>
                    <a:cxn ang="0">
                      <a:pos x="T0" y="T1"/>
                    </a:cxn>
                    <a:cxn ang="0">
                      <a:pos x="T2" y="T3"/>
                    </a:cxn>
                    <a:cxn ang="0">
                      <a:pos x="T4" y="T5"/>
                    </a:cxn>
                    <a:cxn ang="0">
                      <a:pos x="T6" y="T7"/>
                    </a:cxn>
                  </a:cxnLst>
                  <a:rect l="0" t="0" r="r" b="b"/>
                  <a:pathLst>
                    <a:path w="4" h="170">
                      <a:moveTo>
                        <a:pt x="4" y="170"/>
                      </a:moveTo>
                      <a:lnTo>
                        <a:pt x="4" y="19"/>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4" name="Freeform 461"/>
                <p:cNvSpPr>
                  <a:spLocks noChangeAspect="1" noChangeArrowheads="1"/>
                </p:cNvSpPr>
                <p:nvPr/>
              </p:nvSpPr>
              <p:spPr bwMode="auto">
                <a:xfrm>
                  <a:off x="2548" y="2598"/>
                  <a:ext cx="4" cy="19"/>
                </a:xfrm>
                <a:custGeom>
                  <a:avLst/>
                  <a:gdLst>
                    <a:gd name="T0" fmla="*/ 36 w 36"/>
                    <a:gd name="T1" fmla="*/ 168 h 168"/>
                    <a:gd name="T2" fmla="*/ 0 w 36"/>
                    <a:gd name="T3" fmla="*/ 0 h 168"/>
                    <a:gd name="T4" fmla="*/ 1 w 36"/>
                    <a:gd name="T5" fmla="*/ 0 h 168"/>
                  </a:gdLst>
                  <a:ahLst/>
                  <a:cxnLst>
                    <a:cxn ang="0">
                      <a:pos x="T0" y="T1"/>
                    </a:cxn>
                    <a:cxn ang="0">
                      <a:pos x="T2" y="T3"/>
                    </a:cxn>
                    <a:cxn ang="0">
                      <a:pos x="T4" y="T5"/>
                    </a:cxn>
                  </a:cxnLst>
                  <a:rect l="0" t="0" r="r" b="b"/>
                  <a:pathLst>
                    <a:path w="36" h="168">
                      <a:moveTo>
                        <a:pt x="36" y="168"/>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5" name="Freeform 462"/>
                <p:cNvSpPr>
                  <a:spLocks noChangeAspect="1" noChangeArrowheads="1"/>
                </p:cNvSpPr>
                <p:nvPr/>
              </p:nvSpPr>
              <p:spPr bwMode="auto">
                <a:xfrm>
                  <a:off x="2543" y="2570"/>
                  <a:ext cx="4" cy="19"/>
                </a:xfrm>
                <a:custGeom>
                  <a:avLst/>
                  <a:gdLst>
                    <a:gd name="T0" fmla="*/ 36 w 36"/>
                    <a:gd name="T1" fmla="*/ 166 h 166"/>
                    <a:gd name="T2" fmla="*/ 0 w 36"/>
                    <a:gd name="T3" fmla="*/ 0 h 166"/>
                    <a:gd name="T4" fmla="*/ 1 w 36"/>
                    <a:gd name="T5" fmla="*/ 0 h 166"/>
                  </a:gdLst>
                  <a:ahLst/>
                  <a:cxnLst>
                    <a:cxn ang="0">
                      <a:pos x="T0" y="T1"/>
                    </a:cxn>
                    <a:cxn ang="0">
                      <a:pos x="T2" y="T3"/>
                    </a:cxn>
                    <a:cxn ang="0">
                      <a:pos x="T4" y="T5"/>
                    </a:cxn>
                  </a:cxnLst>
                  <a:rect l="0" t="0" r="r" b="b"/>
                  <a:pathLst>
                    <a:path w="36" h="166">
                      <a:moveTo>
                        <a:pt x="36" y="166"/>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6" name="Freeform 463"/>
                <p:cNvSpPr>
                  <a:spLocks noChangeAspect="1" noChangeArrowheads="1"/>
                </p:cNvSpPr>
                <p:nvPr/>
              </p:nvSpPr>
              <p:spPr bwMode="auto">
                <a:xfrm>
                  <a:off x="2537" y="2543"/>
                  <a:ext cx="4" cy="18"/>
                </a:xfrm>
                <a:custGeom>
                  <a:avLst/>
                  <a:gdLst>
                    <a:gd name="T0" fmla="*/ 36 w 36"/>
                    <a:gd name="T1" fmla="*/ 166 h 166"/>
                    <a:gd name="T2" fmla="*/ 0 w 36"/>
                    <a:gd name="T3" fmla="*/ 0 h 166"/>
                    <a:gd name="T4" fmla="*/ 1 w 36"/>
                    <a:gd name="T5" fmla="*/ 0 h 166"/>
                  </a:gdLst>
                  <a:ahLst/>
                  <a:cxnLst>
                    <a:cxn ang="0">
                      <a:pos x="T0" y="T1"/>
                    </a:cxn>
                    <a:cxn ang="0">
                      <a:pos x="T2" y="T3"/>
                    </a:cxn>
                    <a:cxn ang="0">
                      <a:pos x="T4" y="T5"/>
                    </a:cxn>
                  </a:cxnLst>
                  <a:rect l="0" t="0" r="r" b="b"/>
                  <a:pathLst>
                    <a:path w="36" h="166">
                      <a:moveTo>
                        <a:pt x="36" y="166"/>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7" name="Freeform 464"/>
                <p:cNvSpPr>
                  <a:spLocks noChangeAspect="1" noChangeArrowheads="1"/>
                </p:cNvSpPr>
                <p:nvPr/>
              </p:nvSpPr>
              <p:spPr bwMode="auto">
                <a:xfrm>
                  <a:off x="2528" y="2516"/>
                  <a:ext cx="7" cy="17"/>
                </a:xfrm>
                <a:custGeom>
                  <a:avLst/>
                  <a:gdLst>
                    <a:gd name="T0" fmla="*/ 64 w 64"/>
                    <a:gd name="T1" fmla="*/ 157 h 157"/>
                    <a:gd name="T2" fmla="*/ 59 w 64"/>
                    <a:gd name="T3" fmla="*/ 132 h 157"/>
                    <a:gd name="T4" fmla="*/ 0 w 64"/>
                    <a:gd name="T5" fmla="*/ 0 h 157"/>
                    <a:gd name="T6" fmla="*/ 1 w 64"/>
                    <a:gd name="T7" fmla="*/ 0 h 157"/>
                  </a:gdLst>
                  <a:ahLst/>
                  <a:cxnLst>
                    <a:cxn ang="0">
                      <a:pos x="T0" y="T1"/>
                    </a:cxn>
                    <a:cxn ang="0">
                      <a:pos x="T2" y="T3"/>
                    </a:cxn>
                    <a:cxn ang="0">
                      <a:pos x="T4" y="T5"/>
                    </a:cxn>
                    <a:cxn ang="0">
                      <a:pos x="T6" y="T7"/>
                    </a:cxn>
                  </a:cxnLst>
                  <a:rect l="0" t="0" r="r" b="b"/>
                  <a:pathLst>
                    <a:path w="64" h="157">
                      <a:moveTo>
                        <a:pt x="64" y="157"/>
                      </a:moveTo>
                      <a:lnTo>
                        <a:pt x="59" y="132"/>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8" name="Freeform 465"/>
                <p:cNvSpPr>
                  <a:spLocks noChangeAspect="1" noChangeArrowheads="1"/>
                </p:cNvSpPr>
                <p:nvPr/>
              </p:nvSpPr>
              <p:spPr bwMode="auto">
                <a:xfrm>
                  <a:off x="2516" y="2490"/>
                  <a:ext cx="8" cy="17"/>
                </a:xfrm>
                <a:custGeom>
                  <a:avLst/>
                  <a:gdLst>
                    <a:gd name="T0" fmla="*/ 68 w 68"/>
                    <a:gd name="T1" fmla="*/ 154 h 154"/>
                    <a:gd name="T2" fmla="*/ 0 w 68"/>
                    <a:gd name="T3" fmla="*/ 0 h 154"/>
                    <a:gd name="T4" fmla="*/ 1 w 68"/>
                    <a:gd name="T5" fmla="*/ 0 h 154"/>
                  </a:gdLst>
                  <a:ahLst/>
                  <a:cxnLst>
                    <a:cxn ang="0">
                      <a:pos x="T0" y="T1"/>
                    </a:cxn>
                    <a:cxn ang="0">
                      <a:pos x="T2" y="T3"/>
                    </a:cxn>
                    <a:cxn ang="0">
                      <a:pos x="T4" y="T5"/>
                    </a:cxn>
                  </a:cxnLst>
                  <a:rect l="0" t="0" r="r" b="b"/>
                  <a:pathLst>
                    <a:path w="68" h="154">
                      <a:moveTo>
                        <a:pt x="68" y="154"/>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9" name="Freeform 466"/>
                <p:cNvSpPr>
                  <a:spLocks noChangeAspect="1" noChangeArrowheads="1"/>
                </p:cNvSpPr>
                <p:nvPr/>
              </p:nvSpPr>
              <p:spPr bwMode="auto">
                <a:xfrm>
                  <a:off x="2505" y="2464"/>
                  <a:ext cx="7" cy="17"/>
                </a:xfrm>
                <a:custGeom>
                  <a:avLst/>
                  <a:gdLst>
                    <a:gd name="T0" fmla="*/ 69 w 69"/>
                    <a:gd name="T1" fmla="*/ 156 h 156"/>
                    <a:gd name="T2" fmla="*/ 0 w 69"/>
                    <a:gd name="T3" fmla="*/ 0 h 156"/>
                    <a:gd name="T4" fmla="*/ 1 w 69"/>
                    <a:gd name="T5" fmla="*/ 0 h 156"/>
                  </a:gdLst>
                  <a:ahLst/>
                  <a:cxnLst>
                    <a:cxn ang="0">
                      <a:pos x="T0" y="T1"/>
                    </a:cxn>
                    <a:cxn ang="0">
                      <a:pos x="T2" y="T3"/>
                    </a:cxn>
                    <a:cxn ang="0">
                      <a:pos x="T4" y="T5"/>
                    </a:cxn>
                  </a:cxnLst>
                  <a:rect l="0" t="0" r="r" b="b"/>
                  <a:pathLst>
                    <a:path w="69" h="156">
                      <a:moveTo>
                        <a:pt x="69" y="156"/>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0" name="Freeform 467"/>
                <p:cNvSpPr>
                  <a:spLocks noChangeAspect="1" noChangeArrowheads="1"/>
                </p:cNvSpPr>
                <p:nvPr/>
              </p:nvSpPr>
              <p:spPr bwMode="auto">
                <a:xfrm>
                  <a:off x="2494" y="2440"/>
                  <a:ext cx="7" cy="16"/>
                </a:xfrm>
                <a:custGeom>
                  <a:avLst/>
                  <a:gdLst>
                    <a:gd name="T0" fmla="*/ 63 w 63"/>
                    <a:gd name="T1" fmla="*/ 143 h 143"/>
                    <a:gd name="T2" fmla="*/ 0 w 63"/>
                    <a:gd name="T3" fmla="*/ 0 h 143"/>
                    <a:gd name="T4" fmla="*/ 1 w 63"/>
                    <a:gd name="T5" fmla="*/ 0 h 143"/>
                  </a:gdLst>
                  <a:ahLst/>
                  <a:cxnLst>
                    <a:cxn ang="0">
                      <a:pos x="T0" y="T1"/>
                    </a:cxn>
                    <a:cxn ang="0">
                      <a:pos x="T2" y="T3"/>
                    </a:cxn>
                    <a:cxn ang="0">
                      <a:pos x="T4" y="T5"/>
                    </a:cxn>
                  </a:cxnLst>
                  <a:rect l="0" t="0" r="r" b="b"/>
                  <a:pathLst>
                    <a:path w="63" h="143">
                      <a:moveTo>
                        <a:pt x="63" y="143"/>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1" name="Freeform 468"/>
                <p:cNvSpPr>
                  <a:spLocks noChangeAspect="1" noChangeArrowheads="1"/>
                </p:cNvSpPr>
                <p:nvPr/>
              </p:nvSpPr>
              <p:spPr bwMode="auto">
                <a:xfrm>
                  <a:off x="1663" y="2440"/>
                  <a:ext cx="8" cy="18"/>
                </a:xfrm>
                <a:custGeom>
                  <a:avLst/>
                  <a:gdLst>
                    <a:gd name="T0" fmla="*/ 70 w 70"/>
                    <a:gd name="T1" fmla="*/ 0 h 169"/>
                    <a:gd name="T2" fmla="*/ 0 w 70"/>
                    <a:gd name="T3" fmla="*/ 169 h 169"/>
                    <a:gd name="T4" fmla="*/ 1 w 70"/>
                    <a:gd name="T5" fmla="*/ 169 h 169"/>
                  </a:gdLst>
                  <a:ahLst/>
                  <a:cxnLst>
                    <a:cxn ang="0">
                      <a:pos x="T0" y="T1"/>
                    </a:cxn>
                    <a:cxn ang="0">
                      <a:pos x="T2" y="T3"/>
                    </a:cxn>
                    <a:cxn ang="0">
                      <a:pos x="T4" y="T5"/>
                    </a:cxn>
                  </a:cxnLst>
                  <a:rect l="0" t="0" r="r" b="b"/>
                  <a:pathLst>
                    <a:path w="70" h="169">
                      <a:moveTo>
                        <a:pt x="70" y="0"/>
                      </a:moveTo>
                      <a:lnTo>
                        <a:pt x="0" y="169"/>
                      </a:lnTo>
                      <a:lnTo>
                        <a:pt x="1" y="16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2" name="Freeform 469"/>
                <p:cNvSpPr>
                  <a:spLocks noChangeAspect="1" noChangeArrowheads="1"/>
                </p:cNvSpPr>
                <p:nvPr/>
              </p:nvSpPr>
              <p:spPr bwMode="auto">
                <a:xfrm>
                  <a:off x="1652" y="2467"/>
                  <a:ext cx="7" cy="18"/>
                </a:xfrm>
                <a:custGeom>
                  <a:avLst/>
                  <a:gdLst>
                    <a:gd name="T0" fmla="*/ 65 w 65"/>
                    <a:gd name="T1" fmla="*/ 0 h 157"/>
                    <a:gd name="T2" fmla="*/ 0 w 65"/>
                    <a:gd name="T3" fmla="*/ 157 h 157"/>
                    <a:gd name="T4" fmla="*/ 1 w 65"/>
                    <a:gd name="T5" fmla="*/ 157 h 157"/>
                  </a:gdLst>
                  <a:ahLst/>
                  <a:cxnLst>
                    <a:cxn ang="0">
                      <a:pos x="T0" y="T1"/>
                    </a:cxn>
                    <a:cxn ang="0">
                      <a:pos x="T2" y="T3"/>
                    </a:cxn>
                    <a:cxn ang="0">
                      <a:pos x="T4" y="T5"/>
                    </a:cxn>
                  </a:cxnLst>
                  <a:rect l="0" t="0" r="r" b="b"/>
                  <a:pathLst>
                    <a:path w="65" h="157">
                      <a:moveTo>
                        <a:pt x="65" y="0"/>
                      </a:moveTo>
                      <a:lnTo>
                        <a:pt x="0" y="157"/>
                      </a:lnTo>
                      <a:lnTo>
                        <a:pt x="1" y="15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3" name="Freeform 470"/>
                <p:cNvSpPr>
                  <a:spLocks noChangeAspect="1" noChangeArrowheads="1"/>
                </p:cNvSpPr>
                <p:nvPr/>
              </p:nvSpPr>
              <p:spPr bwMode="auto">
                <a:xfrm>
                  <a:off x="1641" y="2493"/>
                  <a:ext cx="7" cy="18"/>
                </a:xfrm>
                <a:custGeom>
                  <a:avLst/>
                  <a:gdLst>
                    <a:gd name="T0" fmla="*/ 65 w 65"/>
                    <a:gd name="T1" fmla="*/ 0 h 157"/>
                    <a:gd name="T2" fmla="*/ 0 w 65"/>
                    <a:gd name="T3" fmla="*/ 157 h 157"/>
                    <a:gd name="T4" fmla="*/ 1 w 65"/>
                    <a:gd name="T5" fmla="*/ 157 h 157"/>
                  </a:gdLst>
                  <a:ahLst/>
                  <a:cxnLst>
                    <a:cxn ang="0">
                      <a:pos x="T0" y="T1"/>
                    </a:cxn>
                    <a:cxn ang="0">
                      <a:pos x="T2" y="T3"/>
                    </a:cxn>
                    <a:cxn ang="0">
                      <a:pos x="T4" y="T5"/>
                    </a:cxn>
                  </a:cxnLst>
                  <a:rect l="0" t="0" r="r" b="b"/>
                  <a:pathLst>
                    <a:path w="65" h="157">
                      <a:moveTo>
                        <a:pt x="65" y="0"/>
                      </a:moveTo>
                      <a:lnTo>
                        <a:pt x="0" y="157"/>
                      </a:lnTo>
                      <a:lnTo>
                        <a:pt x="1" y="15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4" name="Freeform 471"/>
                <p:cNvSpPr>
                  <a:spLocks noChangeAspect="1" noChangeArrowheads="1"/>
                </p:cNvSpPr>
                <p:nvPr/>
              </p:nvSpPr>
              <p:spPr bwMode="auto">
                <a:xfrm>
                  <a:off x="1630" y="2519"/>
                  <a:ext cx="7" cy="18"/>
                </a:xfrm>
                <a:custGeom>
                  <a:avLst/>
                  <a:gdLst>
                    <a:gd name="T0" fmla="*/ 65 w 65"/>
                    <a:gd name="T1" fmla="*/ 0 h 158"/>
                    <a:gd name="T2" fmla="*/ 0 w 65"/>
                    <a:gd name="T3" fmla="*/ 158 h 158"/>
                    <a:gd name="T4" fmla="*/ 1 w 65"/>
                    <a:gd name="T5" fmla="*/ 158 h 158"/>
                  </a:gdLst>
                  <a:ahLst/>
                  <a:cxnLst>
                    <a:cxn ang="0">
                      <a:pos x="T0" y="T1"/>
                    </a:cxn>
                    <a:cxn ang="0">
                      <a:pos x="T2" y="T3"/>
                    </a:cxn>
                    <a:cxn ang="0">
                      <a:pos x="T4" y="T5"/>
                    </a:cxn>
                  </a:cxnLst>
                  <a:rect l="0" t="0" r="r" b="b"/>
                  <a:pathLst>
                    <a:path w="65" h="158">
                      <a:moveTo>
                        <a:pt x="65" y="0"/>
                      </a:moveTo>
                      <a:lnTo>
                        <a:pt x="0" y="158"/>
                      </a:lnTo>
                      <a:lnTo>
                        <a:pt x="1" y="15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5" name="Freeform 472"/>
                <p:cNvSpPr>
                  <a:spLocks noChangeAspect="1" noChangeArrowheads="1"/>
                </p:cNvSpPr>
                <p:nvPr/>
              </p:nvSpPr>
              <p:spPr bwMode="auto">
                <a:xfrm>
                  <a:off x="1622" y="2546"/>
                  <a:ext cx="5" cy="18"/>
                </a:xfrm>
                <a:custGeom>
                  <a:avLst/>
                  <a:gdLst>
                    <a:gd name="T0" fmla="*/ 43 w 43"/>
                    <a:gd name="T1" fmla="*/ 0 h 162"/>
                    <a:gd name="T2" fmla="*/ 10 w 43"/>
                    <a:gd name="T3" fmla="*/ 78 h 162"/>
                    <a:gd name="T4" fmla="*/ 0 w 43"/>
                    <a:gd name="T5" fmla="*/ 162 h 162"/>
                    <a:gd name="T6" fmla="*/ 1 w 43"/>
                    <a:gd name="T7" fmla="*/ 162 h 162"/>
                  </a:gdLst>
                  <a:ahLst/>
                  <a:cxnLst>
                    <a:cxn ang="0">
                      <a:pos x="T0" y="T1"/>
                    </a:cxn>
                    <a:cxn ang="0">
                      <a:pos x="T2" y="T3"/>
                    </a:cxn>
                    <a:cxn ang="0">
                      <a:pos x="T4" y="T5"/>
                    </a:cxn>
                    <a:cxn ang="0">
                      <a:pos x="T6" y="T7"/>
                    </a:cxn>
                  </a:cxnLst>
                  <a:rect l="0" t="0" r="r" b="b"/>
                  <a:pathLst>
                    <a:path w="43" h="162">
                      <a:moveTo>
                        <a:pt x="43" y="0"/>
                      </a:moveTo>
                      <a:lnTo>
                        <a:pt x="10" y="78"/>
                      </a:lnTo>
                      <a:lnTo>
                        <a:pt x="0" y="162"/>
                      </a:lnTo>
                      <a:lnTo>
                        <a:pt x="1" y="16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6" name="Freeform 473"/>
                <p:cNvSpPr>
                  <a:spLocks noChangeAspect="1" noChangeArrowheads="1"/>
                </p:cNvSpPr>
                <p:nvPr/>
              </p:nvSpPr>
              <p:spPr bwMode="auto">
                <a:xfrm>
                  <a:off x="1618" y="2573"/>
                  <a:ext cx="3" cy="19"/>
                </a:xfrm>
                <a:custGeom>
                  <a:avLst/>
                  <a:gdLst>
                    <a:gd name="T0" fmla="*/ 23 w 23"/>
                    <a:gd name="T1" fmla="*/ 0 h 168"/>
                    <a:gd name="T2" fmla="*/ 0 w 23"/>
                    <a:gd name="T3" fmla="*/ 168 h 168"/>
                    <a:gd name="T4" fmla="*/ 1 w 23"/>
                    <a:gd name="T5" fmla="*/ 168 h 168"/>
                  </a:gdLst>
                  <a:ahLst/>
                  <a:cxnLst>
                    <a:cxn ang="0">
                      <a:pos x="T0" y="T1"/>
                    </a:cxn>
                    <a:cxn ang="0">
                      <a:pos x="T2" y="T3"/>
                    </a:cxn>
                    <a:cxn ang="0">
                      <a:pos x="T4" y="T5"/>
                    </a:cxn>
                  </a:cxnLst>
                  <a:rect l="0" t="0" r="r" b="b"/>
                  <a:pathLst>
                    <a:path w="23" h="168">
                      <a:moveTo>
                        <a:pt x="23" y="0"/>
                      </a:moveTo>
                      <a:lnTo>
                        <a:pt x="0" y="168"/>
                      </a:lnTo>
                      <a:lnTo>
                        <a:pt x="1" y="16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7" name="Freeform 474"/>
                <p:cNvSpPr>
                  <a:spLocks noChangeAspect="1" noChangeArrowheads="1"/>
                </p:cNvSpPr>
                <p:nvPr/>
              </p:nvSpPr>
              <p:spPr bwMode="auto">
                <a:xfrm>
                  <a:off x="1614" y="2601"/>
                  <a:ext cx="3" cy="19"/>
                </a:xfrm>
                <a:custGeom>
                  <a:avLst/>
                  <a:gdLst>
                    <a:gd name="T0" fmla="*/ 22 w 22"/>
                    <a:gd name="T1" fmla="*/ 0 h 169"/>
                    <a:gd name="T2" fmla="*/ 0 w 22"/>
                    <a:gd name="T3" fmla="*/ 169 h 169"/>
                    <a:gd name="T4" fmla="*/ 1 w 22"/>
                    <a:gd name="T5" fmla="*/ 169 h 169"/>
                  </a:gdLst>
                  <a:ahLst/>
                  <a:cxnLst>
                    <a:cxn ang="0">
                      <a:pos x="T0" y="T1"/>
                    </a:cxn>
                    <a:cxn ang="0">
                      <a:pos x="T2" y="T3"/>
                    </a:cxn>
                    <a:cxn ang="0">
                      <a:pos x="T4" y="T5"/>
                    </a:cxn>
                  </a:cxnLst>
                  <a:rect l="0" t="0" r="r" b="b"/>
                  <a:pathLst>
                    <a:path w="22" h="169">
                      <a:moveTo>
                        <a:pt x="22" y="0"/>
                      </a:moveTo>
                      <a:lnTo>
                        <a:pt x="0" y="169"/>
                      </a:lnTo>
                      <a:lnTo>
                        <a:pt x="1" y="16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8" name="Freeform 475"/>
                <p:cNvSpPr>
                  <a:spLocks noChangeAspect="1" noChangeArrowheads="1"/>
                </p:cNvSpPr>
                <p:nvPr/>
              </p:nvSpPr>
              <p:spPr bwMode="auto">
                <a:xfrm>
                  <a:off x="1611" y="2629"/>
                  <a:ext cx="2" cy="19"/>
                </a:xfrm>
                <a:custGeom>
                  <a:avLst/>
                  <a:gdLst>
                    <a:gd name="T0" fmla="*/ 21 w 21"/>
                    <a:gd name="T1" fmla="*/ 0 h 169"/>
                    <a:gd name="T2" fmla="*/ 0 w 21"/>
                    <a:gd name="T3" fmla="*/ 169 h 169"/>
                    <a:gd name="T4" fmla="*/ 1 w 21"/>
                    <a:gd name="T5" fmla="*/ 169 h 169"/>
                  </a:gdLst>
                  <a:ahLst/>
                  <a:cxnLst>
                    <a:cxn ang="0">
                      <a:pos x="T0" y="T1"/>
                    </a:cxn>
                    <a:cxn ang="0">
                      <a:pos x="T2" y="T3"/>
                    </a:cxn>
                    <a:cxn ang="0">
                      <a:pos x="T4" y="T5"/>
                    </a:cxn>
                  </a:cxnLst>
                  <a:rect l="0" t="0" r="r" b="b"/>
                  <a:pathLst>
                    <a:path w="21" h="169">
                      <a:moveTo>
                        <a:pt x="21" y="0"/>
                      </a:moveTo>
                      <a:lnTo>
                        <a:pt x="0" y="169"/>
                      </a:lnTo>
                      <a:lnTo>
                        <a:pt x="1" y="16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9" name="Freeform 476"/>
                <p:cNvSpPr>
                  <a:spLocks noChangeAspect="1" noChangeArrowheads="1"/>
                </p:cNvSpPr>
                <p:nvPr/>
              </p:nvSpPr>
              <p:spPr bwMode="auto">
                <a:xfrm>
                  <a:off x="1607" y="2657"/>
                  <a:ext cx="3" cy="21"/>
                </a:xfrm>
                <a:custGeom>
                  <a:avLst/>
                  <a:gdLst>
                    <a:gd name="T0" fmla="*/ 25 w 25"/>
                    <a:gd name="T1" fmla="*/ 0 h 183"/>
                    <a:gd name="T2" fmla="*/ 0 w 25"/>
                    <a:gd name="T3" fmla="*/ 183 h 183"/>
                    <a:gd name="T4" fmla="*/ 1 w 25"/>
                    <a:gd name="T5" fmla="*/ 183 h 183"/>
                  </a:gdLst>
                  <a:ahLst/>
                  <a:cxnLst>
                    <a:cxn ang="0">
                      <a:pos x="T0" y="T1"/>
                    </a:cxn>
                    <a:cxn ang="0">
                      <a:pos x="T2" y="T3"/>
                    </a:cxn>
                    <a:cxn ang="0">
                      <a:pos x="T4" y="T5"/>
                    </a:cxn>
                  </a:cxnLst>
                  <a:rect l="0" t="0" r="r" b="b"/>
                  <a:pathLst>
                    <a:path w="25" h="183">
                      <a:moveTo>
                        <a:pt x="25" y="0"/>
                      </a:moveTo>
                      <a:lnTo>
                        <a:pt x="0" y="183"/>
                      </a:lnTo>
                      <a:lnTo>
                        <a:pt x="1" y="18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0" name="Freeform 477"/>
                <p:cNvSpPr>
                  <a:spLocks noChangeAspect="1" noChangeArrowheads="1"/>
                </p:cNvSpPr>
                <p:nvPr/>
              </p:nvSpPr>
              <p:spPr bwMode="auto">
                <a:xfrm>
                  <a:off x="1903" y="2914"/>
                  <a:ext cx="17" cy="1"/>
                </a:xfrm>
                <a:custGeom>
                  <a:avLst/>
                  <a:gdLst>
                    <a:gd name="T0" fmla="*/ 153 w 153"/>
                    <a:gd name="T1" fmla="*/ 16 h 16"/>
                    <a:gd name="T2" fmla="*/ 0 w 153"/>
                    <a:gd name="T3" fmla="*/ 0 h 16"/>
                    <a:gd name="T4" fmla="*/ 1 w 153"/>
                    <a:gd name="T5" fmla="*/ 0 h 16"/>
                  </a:gdLst>
                  <a:ahLst/>
                  <a:cxnLst>
                    <a:cxn ang="0">
                      <a:pos x="T0" y="T1"/>
                    </a:cxn>
                    <a:cxn ang="0">
                      <a:pos x="T2" y="T3"/>
                    </a:cxn>
                    <a:cxn ang="0">
                      <a:pos x="T4" y="T5"/>
                    </a:cxn>
                  </a:cxnLst>
                  <a:rect l="0" t="0" r="r" b="b"/>
                  <a:pathLst>
                    <a:path w="153" h="16">
                      <a:moveTo>
                        <a:pt x="153" y="16"/>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1" name="Freeform 478"/>
                <p:cNvSpPr>
                  <a:spLocks noChangeAspect="1" noChangeArrowheads="1"/>
                </p:cNvSpPr>
                <p:nvPr/>
              </p:nvSpPr>
              <p:spPr bwMode="auto">
                <a:xfrm>
                  <a:off x="1875" y="2911"/>
                  <a:ext cx="18" cy="2"/>
                </a:xfrm>
                <a:custGeom>
                  <a:avLst/>
                  <a:gdLst>
                    <a:gd name="T0" fmla="*/ 169 w 169"/>
                    <a:gd name="T1" fmla="*/ 18 h 18"/>
                    <a:gd name="T2" fmla="*/ 0 w 169"/>
                    <a:gd name="T3" fmla="*/ 0 h 18"/>
                    <a:gd name="T4" fmla="*/ 1 w 169"/>
                    <a:gd name="T5" fmla="*/ 0 h 18"/>
                  </a:gdLst>
                  <a:ahLst/>
                  <a:cxnLst>
                    <a:cxn ang="0">
                      <a:pos x="T0" y="T1"/>
                    </a:cxn>
                    <a:cxn ang="0">
                      <a:pos x="T2" y="T3"/>
                    </a:cxn>
                    <a:cxn ang="0">
                      <a:pos x="T4" y="T5"/>
                    </a:cxn>
                  </a:cxnLst>
                  <a:rect l="0" t="0" r="r" b="b"/>
                  <a:pathLst>
                    <a:path w="169" h="18">
                      <a:moveTo>
                        <a:pt x="169" y="18"/>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2" name="Freeform 479"/>
                <p:cNvSpPr>
                  <a:spLocks noChangeAspect="1" noChangeArrowheads="1"/>
                </p:cNvSpPr>
                <p:nvPr/>
              </p:nvSpPr>
              <p:spPr bwMode="auto">
                <a:xfrm>
                  <a:off x="1832" y="2903"/>
                  <a:ext cx="33" cy="7"/>
                </a:xfrm>
                <a:custGeom>
                  <a:avLst/>
                  <a:gdLst>
                    <a:gd name="T0" fmla="*/ 296 w 296"/>
                    <a:gd name="T1" fmla="*/ 63 h 63"/>
                    <a:gd name="T2" fmla="*/ 143 w 296"/>
                    <a:gd name="T3" fmla="*/ 47 h 63"/>
                    <a:gd name="T4" fmla="*/ 0 w 296"/>
                    <a:gd name="T5" fmla="*/ 0 h 63"/>
                    <a:gd name="T6" fmla="*/ 1 w 296"/>
                    <a:gd name="T7" fmla="*/ 0 h 63"/>
                  </a:gdLst>
                  <a:ahLst/>
                  <a:cxnLst>
                    <a:cxn ang="0">
                      <a:pos x="T0" y="T1"/>
                    </a:cxn>
                    <a:cxn ang="0">
                      <a:pos x="T2" y="T3"/>
                    </a:cxn>
                    <a:cxn ang="0">
                      <a:pos x="T4" y="T5"/>
                    </a:cxn>
                    <a:cxn ang="0">
                      <a:pos x="T6" y="T7"/>
                    </a:cxn>
                  </a:cxnLst>
                  <a:rect l="0" t="0" r="r" b="b"/>
                  <a:pathLst>
                    <a:path w="296" h="63">
                      <a:moveTo>
                        <a:pt x="296" y="63"/>
                      </a:moveTo>
                      <a:lnTo>
                        <a:pt x="143" y="47"/>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3" name="Freeform 480"/>
                <p:cNvSpPr>
                  <a:spLocks noChangeAspect="1" noChangeArrowheads="1"/>
                </p:cNvSpPr>
                <p:nvPr/>
              </p:nvSpPr>
              <p:spPr bwMode="auto">
                <a:xfrm>
                  <a:off x="1805" y="2894"/>
                  <a:ext cx="18" cy="6"/>
                </a:xfrm>
                <a:custGeom>
                  <a:avLst/>
                  <a:gdLst>
                    <a:gd name="T0" fmla="*/ 161 w 161"/>
                    <a:gd name="T1" fmla="*/ 53 h 53"/>
                    <a:gd name="T2" fmla="*/ 0 w 161"/>
                    <a:gd name="T3" fmla="*/ 0 h 53"/>
                    <a:gd name="T4" fmla="*/ 1 w 161"/>
                    <a:gd name="T5" fmla="*/ 0 h 53"/>
                  </a:gdLst>
                  <a:ahLst/>
                  <a:cxnLst>
                    <a:cxn ang="0">
                      <a:pos x="T0" y="T1"/>
                    </a:cxn>
                    <a:cxn ang="0">
                      <a:pos x="T2" y="T3"/>
                    </a:cxn>
                    <a:cxn ang="0">
                      <a:pos x="T4" y="T5"/>
                    </a:cxn>
                  </a:cxnLst>
                  <a:rect l="0" t="0" r="r" b="b"/>
                  <a:pathLst>
                    <a:path w="161" h="53">
                      <a:moveTo>
                        <a:pt x="161" y="53"/>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4" name="Freeform 481"/>
                <p:cNvSpPr>
                  <a:spLocks noChangeAspect="1" noChangeArrowheads="1"/>
                </p:cNvSpPr>
                <p:nvPr/>
              </p:nvSpPr>
              <p:spPr bwMode="auto">
                <a:xfrm>
                  <a:off x="1764" y="2876"/>
                  <a:ext cx="33" cy="15"/>
                </a:xfrm>
                <a:custGeom>
                  <a:avLst/>
                  <a:gdLst>
                    <a:gd name="T0" fmla="*/ 295 w 295"/>
                    <a:gd name="T1" fmla="*/ 131 h 131"/>
                    <a:gd name="T2" fmla="*/ 153 w 295"/>
                    <a:gd name="T3" fmla="*/ 84 h 131"/>
                    <a:gd name="T4" fmla="*/ 0 w 295"/>
                    <a:gd name="T5" fmla="*/ 0 h 131"/>
                    <a:gd name="T6" fmla="*/ 1 w 295"/>
                    <a:gd name="T7" fmla="*/ 0 h 131"/>
                  </a:gdLst>
                  <a:ahLst/>
                  <a:cxnLst>
                    <a:cxn ang="0">
                      <a:pos x="T0" y="T1"/>
                    </a:cxn>
                    <a:cxn ang="0">
                      <a:pos x="T2" y="T3"/>
                    </a:cxn>
                    <a:cxn ang="0">
                      <a:pos x="T4" y="T5"/>
                    </a:cxn>
                    <a:cxn ang="0">
                      <a:pos x="T6" y="T7"/>
                    </a:cxn>
                  </a:cxnLst>
                  <a:rect l="0" t="0" r="r" b="b"/>
                  <a:pathLst>
                    <a:path w="295" h="131">
                      <a:moveTo>
                        <a:pt x="295" y="131"/>
                      </a:moveTo>
                      <a:lnTo>
                        <a:pt x="153" y="84"/>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5" name="Freeform 482"/>
                <p:cNvSpPr>
                  <a:spLocks noChangeAspect="1" noChangeArrowheads="1"/>
                </p:cNvSpPr>
                <p:nvPr/>
              </p:nvSpPr>
              <p:spPr bwMode="auto">
                <a:xfrm>
                  <a:off x="1723" y="2849"/>
                  <a:ext cx="33" cy="23"/>
                </a:xfrm>
                <a:custGeom>
                  <a:avLst/>
                  <a:gdLst>
                    <a:gd name="T0" fmla="*/ 295 w 295"/>
                    <a:gd name="T1" fmla="*/ 202 h 202"/>
                    <a:gd name="T2" fmla="*/ 143 w 295"/>
                    <a:gd name="T3" fmla="*/ 118 h 202"/>
                    <a:gd name="T4" fmla="*/ 0 w 295"/>
                    <a:gd name="T5" fmla="*/ 0 h 202"/>
                    <a:gd name="T6" fmla="*/ 1 w 295"/>
                    <a:gd name="T7" fmla="*/ 0 h 202"/>
                  </a:gdLst>
                  <a:ahLst/>
                  <a:cxnLst>
                    <a:cxn ang="0">
                      <a:pos x="T0" y="T1"/>
                    </a:cxn>
                    <a:cxn ang="0">
                      <a:pos x="T2" y="T3"/>
                    </a:cxn>
                    <a:cxn ang="0">
                      <a:pos x="T4" y="T5"/>
                    </a:cxn>
                    <a:cxn ang="0">
                      <a:pos x="T6" y="T7"/>
                    </a:cxn>
                  </a:cxnLst>
                  <a:rect l="0" t="0" r="r" b="b"/>
                  <a:pathLst>
                    <a:path w="295" h="202">
                      <a:moveTo>
                        <a:pt x="295" y="202"/>
                      </a:moveTo>
                      <a:lnTo>
                        <a:pt x="143" y="118"/>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6" name="Freeform 483"/>
                <p:cNvSpPr>
                  <a:spLocks noChangeAspect="1" noChangeArrowheads="1"/>
                </p:cNvSpPr>
                <p:nvPr/>
              </p:nvSpPr>
              <p:spPr bwMode="auto">
                <a:xfrm>
                  <a:off x="1689" y="2819"/>
                  <a:ext cx="26" cy="24"/>
                </a:xfrm>
                <a:custGeom>
                  <a:avLst/>
                  <a:gdLst>
                    <a:gd name="T0" fmla="*/ 234 w 234"/>
                    <a:gd name="T1" fmla="*/ 223 h 223"/>
                    <a:gd name="T2" fmla="*/ 91 w 234"/>
                    <a:gd name="T3" fmla="*/ 107 h 223"/>
                    <a:gd name="T4" fmla="*/ 0 w 234"/>
                    <a:gd name="T5" fmla="*/ 0 h 223"/>
                    <a:gd name="T6" fmla="*/ 1 w 234"/>
                    <a:gd name="T7" fmla="*/ 0 h 223"/>
                  </a:gdLst>
                  <a:ahLst/>
                  <a:cxnLst>
                    <a:cxn ang="0">
                      <a:pos x="T0" y="T1"/>
                    </a:cxn>
                    <a:cxn ang="0">
                      <a:pos x="T2" y="T3"/>
                    </a:cxn>
                    <a:cxn ang="0">
                      <a:pos x="T4" y="T5"/>
                    </a:cxn>
                    <a:cxn ang="0">
                      <a:pos x="T6" y="T7"/>
                    </a:cxn>
                  </a:cxnLst>
                  <a:rect l="0" t="0" r="r" b="b"/>
                  <a:pathLst>
                    <a:path w="234" h="223">
                      <a:moveTo>
                        <a:pt x="234" y="223"/>
                      </a:moveTo>
                      <a:lnTo>
                        <a:pt x="91" y="107"/>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7" name="Freeform 484"/>
                <p:cNvSpPr>
                  <a:spLocks noChangeAspect="1" noChangeArrowheads="1"/>
                </p:cNvSpPr>
                <p:nvPr/>
              </p:nvSpPr>
              <p:spPr bwMode="auto">
                <a:xfrm>
                  <a:off x="1665" y="2787"/>
                  <a:ext cx="18" cy="25"/>
                </a:xfrm>
                <a:custGeom>
                  <a:avLst/>
                  <a:gdLst>
                    <a:gd name="T0" fmla="*/ 161 w 161"/>
                    <a:gd name="T1" fmla="*/ 221 h 221"/>
                    <a:gd name="T2" fmla="*/ 69 w 161"/>
                    <a:gd name="T3" fmla="*/ 115 h 221"/>
                    <a:gd name="T4" fmla="*/ 0 w 161"/>
                    <a:gd name="T5" fmla="*/ 0 h 221"/>
                    <a:gd name="T6" fmla="*/ 1 w 161"/>
                    <a:gd name="T7" fmla="*/ 0 h 221"/>
                  </a:gdLst>
                  <a:ahLst/>
                  <a:cxnLst>
                    <a:cxn ang="0">
                      <a:pos x="T0" y="T1"/>
                    </a:cxn>
                    <a:cxn ang="0">
                      <a:pos x="T2" y="T3"/>
                    </a:cxn>
                    <a:cxn ang="0">
                      <a:pos x="T4" y="T5"/>
                    </a:cxn>
                    <a:cxn ang="0">
                      <a:pos x="T6" y="T7"/>
                    </a:cxn>
                  </a:cxnLst>
                  <a:rect l="0" t="0" r="r" b="b"/>
                  <a:pathLst>
                    <a:path w="161" h="221">
                      <a:moveTo>
                        <a:pt x="161" y="221"/>
                      </a:moveTo>
                      <a:lnTo>
                        <a:pt x="69" y="115"/>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8" name="Freeform 485"/>
                <p:cNvSpPr>
                  <a:spLocks noChangeAspect="1" noChangeArrowheads="1"/>
                </p:cNvSpPr>
                <p:nvPr/>
              </p:nvSpPr>
              <p:spPr bwMode="auto">
                <a:xfrm>
                  <a:off x="1649" y="2755"/>
                  <a:ext cx="12" cy="24"/>
                </a:xfrm>
                <a:custGeom>
                  <a:avLst/>
                  <a:gdLst>
                    <a:gd name="T0" fmla="*/ 101 w 101"/>
                    <a:gd name="T1" fmla="*/ 215 h 215"/>
                    <a:gd name="T2" fmla="*/ 32 w 101"/>
                    <a:gd name="T3" fmla="*/ 100 h 215"/>
                    <a:gd name="T4" fmla="*/ 0 w 101"/>
                    <a:gd name="T5" fmla="*/ 0 h 215"/>
                    <a:gd name="T6" fmla="*/ 1 w 101"/>
                    <a:gd name="T7" fmla="*/ 0 h 215"/>
                  </a:gdLst>
                  <a:ahLst/>
                  <a:cxnLst>
                    <a:cxn ang="0">
                      <a:pos x="T0" y="T1"/>
                    </a:cxn>
                    <a:cxn ang="0">
                      <a:pos x="T2" y="T3"/>
                    </a:cxn>
                    <a:cxn ang="0">
                      <a:pos x="T4" y="T5"/>
                    </a:cxn>
                    <a:cxn ang="0">
                      <a:pos x="T6" y="T7"/>
                    </a:cxn>
                  </a:cxnLst>
                  <a:rect l="0" t="0" r="r" b="b"/>
                  <a:pathLst>
                    <a:path w="101" h="215">
                      <a:moveTo>
                        <a:pt x="101" y="215"/>
                      </a:moveTo>
                      <a:lnTo>
                        <a:pt x="32" y="100"/>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9" name="Freeform 486"/>
                <p:cNvSpPr>
                  <a:spLocks noChangeAspect="1" noChangeArrowheads="1"/>
                </p:cNvSpPr>
                <p:nvPr/>
              </p:nvSpPr>
              <p:spPr bwMode="auto">
                <a:xfrm>
                  <a:off x="1641" y="2728"/>
                  <a:ext cx="6" cy="18"/>
                </a:xfrm>
                <a:custGeom>
                  <a:avLst/>
                  <a:gdLst>
                    <a:gd name="T0" fmla="*/ 51 w 51"/>
                    <a:gd name="T1" fmla="*/ 162 h 162"/>
                    <a:gd name="T2" fmla="*/ 0 w 51"/>
                    <a:gd name="T3" fmla="*/ 0 h 162"/>
                    <a:gd name="T4" fmla="*/ 1 w 51"/>
                    <a:gd name="T5" fmla="*/ 0 h 162"/>
                  </a:gdLst>
                  <a:ahLst/>
                  <a:cxnLst>
                    <a:cxn ang="0">
                      <a:pos x="T0" y="T1"/>
                    </a:cxn>
                    <a:cxn ang="0">
                      <a:pos x="T2" y="T3"/>
                    </a:cxn>
                    <a:cxn ang="0">
                      <a:pos x="T4" y="T5"/>
                    </a:cxn>
                  </a:cxnLst>
                  <a:rect l="0" t="0" r="r" b="b"/>
                  <a:pathLst>
                    <a:path w="51" h="162">
                      <a:moveTo>
                        <a:pt x="51" y="162"/>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0" name="Freeform 487"/>
                <p:cNvSpPr>
                  <a:spLocks noChangeAspect="1" noChangeArrowheads="1"/>
                </p:cNvSpPr>
                <p:nvPr/>
              </p:nvSpPr>
              <p:spPr bwMode="auto">
                <a:xfrm>
                  <a:off x="1634" y="2689"/>
                  <a:ext cx="4" cy="30"/>
                </a:xfrm>
                <a:custGeom>
                  <a:avLst/>
                  <a:gdLst>
                    <a:gd name="T0" fmla="*/ 37 w 37"/>
                    <a:gd name="T1" fmla="*/ 273 h 273"/>
                    <a:gd name="T2" fmla="*/ 5 w 37"/>
                    <a:gd name="T3" fmla="*/ 173 h 273"/>
                    <a:gd name="T4" fmla="*/ 0 w 37"/>
                    <a:gd name="T5" fmla="*/ 0 h 273"/>
                    <a:gd name="T6" fmla="*/ 1 w 37"/>
                    <a:gd name="T7" fmla="*/ 0 h 273"/>
                  </a:gdLst>
                  <a:ahLst/>
                  <a:cxnLst>
                    <a:cxn ang="0">
                      <a:pos x="T0" y="T1"/>
                    </a:cxn>
                    <a:cxn ang="0">
                      <a:pos x="T2" y="T3"/>
                    </a:cxn>
                    <a:cxn ang="0">
                      <a:pos x="T4" y="T5"/>
                    </a:cxn>
                    <a:cxn ang="0">
                      <a:pos x="T6" y="T7"/>
                    </a:cxn>
                  </a:cxnLst>
                  <a:rect l="0" t="0" r="r" b="b"/>
                  <a:pathLst>
                    <a:path w="37" h="273">
                      <a:moveTo>
                        <a:pt x="37" y="273"/>
                      </a:moveTo>
                      <a:lnTo>
                        <a:pt x="5" y="173"/>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1" name="Freeform 488"/>
                <p:cNvSpPr>
                  <a:spLocks noChangeAspect="1" noChangeArrowheads="1"/>
                </p:cNvSpPr>
                <p:nvPr/>
              </p:nvSpPr>
              <p:spPr bwMode="auto">
                <a:xfrm>
                  <a:off x="1633" y="2637"/>
                  <a:ext cx="6" cy="42"/>
                </a:xfrm>
                <a:custGeom>
                  <a:avLst/>
                  <a:gdLst>
                    <a:gd name="T0" fmla="*/ 5 w 49"/>
                    <a:gd name="T1" fmla="*/ 378 h 378"/>
                    <a:gd name="T2" fmla="*/ 0 w 49"/>
                    <a:gd name="T3" fmla="*/ 205 h 378"/>
                    <a:gd name="T4" fmla="*/ 48 w 49"/>
                    <a:gd name="T5" fmla="*/ 0 h 378"/>
                    <a:gd name="T6" fmla="*/ 49 w 49"/>
                    <a:gd name="T7" fmla="*/ 0 h 378"/>
                  </a:gdLst>
                  <a:ahLst/>
                  <a:cxnLst>
                    <a:cxn ang="0">
                      <a:pos x="T0" y="T1"/>
                    </a:cxn>
                    <a:cxn ang="0">
                      <a:pos x="T2" y="T3"/>
                    </a:cxn>
                    <a:cxn ang="0">
                      <a:pos x="T4" y="T5"/>
                    </a:cxn>
                    <a:cxn ang="0">
                      <a:pos x="T6" y="T7"/>
                    </a:cxn>
                  </a:cxnLst>
                  <a:rect l="0" t="0" r="r" b="b"/>
                  <a:pathLst>
                    <a:path w="49" h="378">
                      <a:moveTo>
                        <a:pt x="5" y="378"/>
                      </a:moveTo>
                      <a:lnTo>
                        <a:pt x="0" y="205"/>
                      </a:lnTo>
                      <a:lnTo>
                        <a:pt x="48" y="0"/>
                      </a:lnTo>
                      <a:lnTo>
                        <a:pt x="4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2" name="Freeform 489"/>
                <p:cNvSpPr>
                  <a:spLocks noChangeAspect="1" noChangeArrowheads="1"/>
                </p:cNvSpPr>
                <p:nvPr/>
              </p:nvSpPr>
              <p:spPr bwMode="auto">
                <a:xfrm>
                  <a:off x="1641" y="2596"/>
                  <a:ext cx="10" cy="32"/>
                </a:xfrm>
                <a:custGeom>
                  <a:avLst/>
                  <a:gdLst>
                    <a:gd name="T0" fmla="*/ 0 w 95"/>
                    <a:gd name="T1" fmla="*/ 287 h 287"/>
                    <a:gd name="T2" fmla="*/ 48 w 95"/>
                    <a:gd name="T3" fmla="*/ 83 h 287"/>
                    <a:gd name="T4" fmla="*/ 94 w 95"/>
                    <a:gd name="T5" fmla="*/ 0 h 287"/>
                    <a:gd name="T6" fmla="*/ 95 w 95"/>
                    <a:gd name="T7" fmla="*/ 0 h 287"/>
                  </a:gdLst>
                  <a:ahLst/>
                  <a:cxnLst>
                    <a:cxn ang="0">
                      <a:pos x="T0" y="T1"/>
                    </a:cxn>
                    <a:cxn ang="0">
                      <a:pos x="T2" y="T3"/>
                    </a:cxn>
                    <a:cxn ang="0">
                      <a:pos x="T4" y="T5"/>
                    </a:cxn>
                    <a:cxn ang="0">
                      <a:pos x="T6" y="T7"/>
                    </a:cxn>
                  </a:cxnLst>
                  <a:rect l="0" t="0" r="r" b="b"/>
                  <a:pathLst>
                    <a:path w="95" h="287">
                      <a:moveTo>
                        <a:pt x="0" y="287"/>
                      </a:moveTo>
                      <a:lnTo>
                        <a:pt x="48" y="83"/>
                      </a:lnTo>
                      <a:lnTo>
                        <a:pt x="94" y="0"/>
                      </a:lnTo>
                      <a:lnTo>
                        <a:pt x="9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3" name="Freeform 490"/>
                <p:cNvSpPr>
                  <a:spLocks noChangeAspect="1" noChangeArrowheads="1"/>
                </p:cNvSpPr>
                <p:nvPr/>
              </p:nvSpPr>
              <p:spPr bwMode="auto">
                <a:xfrm>
                  <a:off x="1655" y="2571"/>
                  <a:ext cx="10" cy="17"/>
                </a:xfrm>
                <a:custGeom>
                  <a:avLst/>
                  <a:gdLst>
                    <a:gd name="T0" fmla="*/ 0 w 84"/>
                    <a:gd name="T1" fmla="*/ 149 h 149"/>
                    <a:gd name="T2" fmla="*/ 83 w 84"/>
                    <a:gd name="T3" fmla="*/ 0 h 149"/>
                    <a:gd name="T4" fmla="*/ 84 w 84"/>
                    <a:gd name="T5" fmla="*/ 0 h 149"/>
                  </a:gdLst>
                  <a:ahLst/>
                  <a:cxnLst>
                    <a:cxn ang="0">
                      <a:pos x="T0" y="T1"/>
                    </a:cxn>
                    <a:cxn ang="0">
                      <a:pos x="T2" y="T3"/>
                    </a:cxn>
                    <a:cxn ang="0">
                      <a:pos x="T4" y="T5"/>
                    </a:cxn>
                  </a:cxnLst>
                  <a:rect l="0" t="0" r="r" b="b"/>
                  <a:pathLst>
                    <a:path w="84" h="149">
                      <a:moveTo>
                        <a:pt x="0" y="149"/>
                      </a:moveTo>
                      <a:lnTo>
                        <a:pt x="83" y="0"/>
                      </a:lnTo>
                      <a:lnTo>
                        <a:pt x="8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4" name="Freeform 491"/>
                <p:cNvSpPr>
                  <a:spLocks noChangeAspect="1" noChangeArrowheads="1"/>
                </p:cNvSpPr>
                <p:nvPr/>
              </p:nvSpPr>
              <p:spPr bwMode="auto">
                <a:xfrm>
                  <a:off x="1669" y="2542"/>
                  <a:ext cx="16" cy="21"/>
                </a:xfrm>
                <a:custGeom>
                  <a:avLst/>
                  <a:gdLst>
                    <a:gd name="T0" fmla="*/ 0 w 140"/>
                    <a:gd name="T1" fmla="*/ 191 h 191"/>
                    <a:gd name="T2" fmla="*/ 46 w 140"/>
                    <a:gd name="T3" fmla="*/ 107 h 191"/>
                    <a:gd name="T4" fmla="*/ 139 w 140"/>
                    <a:gd name="T5" fmla="*/ 0 h 191"/>
                    <a:gd name="T6" fmla="*/ 140 w 140"/>
                    <a:gd name="T7" fmla="*/ 0 h 191"/>
                  </a:gdLst>
                  <a:ahLst/>
                  <a:cxnLst>
                    <a:cxn ang="0">
                      <a:pos x="T0" y="T1"/>
                    </a:cxn>
                    <a:cxn ang="0">
                      <a:pos x="T2" y="T3"/>
                    </a:cxn>
                    <a:cxn ang="0">
                      <a:pos x="T4" y="T5"/>
                    </a:cxn>
                    <a:cxn ang="0">
                      <a:pos x="T6" y="T7"/>
                    </a:cxn>
                  </a:cxnLst>
                  <a:rect l="0" t="0" r="r" b="b"/>
                  <a:pathLst>
                    <a:path w="140" h="191">
                      <a:moveTo>
                        <a:pt x="0" y="191"/>
                      </a:moveTo>
                      <a:lnTo>
                        <a:pt x="46" y="107"/>
                      </a:lnTo>
                      <a:lnTo>
                        <a:pt x="139" y="0"/>
                      </a:lnTo>
                      <a:lnTo>
                        <a:pt x="14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5" name="Freeform 492"/>
                <p:cNvSpPr>
                  <a:spLocks noChangeAspect="1" noChangeArrowheads="1"/>
                </p:cNvSpPr>
                <p:nvPr/>
              </p:nvSpPr>
              <p:spPr bwMode="auto">
                <a:xfrm>
                  <a:off x="1691" y="2513"/>
                  <a:ext cx="22" cy="22"/>
                </a:xfrm>
                <a:custGeom>
                  <a:avLst/>
                  <a:gdLst>
                    <a:gd name="T0" fmla="*/ 0 w 198"/>
                    <a:gd name="T1" fmla="*/ 193 h 193"/>
                    <a:gd name="T2" fmla="*/ 95 w 198"/>
                    <a:gd name="T3" fmla="*/ 86 h 193"/>
                    <a:gd name="T4" fmla="*/ 197 w 198"/>
                    <a:gd name="T5" fmla="*/ 0 h 193"/>
                    <a:gd name="T6" fmla="*/ 198 w 198"/>
                    <a:gd name="T7" fmla="*/ 0 h 193"/>
                  </a:gdLst>
                  <a:ahLst/>
                  <a:cxnLst>
                    <a:cxn ang="0">
                      <a:pos x="T0" y="T1"/>
                    </a:cxn>
                    <a:cxn ang="0">
                      <a:pos x="T2" y="T3"/>
                    </a:cxn>
                    <a:cxn ang="0">
                      <a:pos x="T4" y="T5"/>
                    </a:cxn>
                    <a:cxn ang="0">
                      <a:pos x="T6" y="T7"/>
                    </a:cxn>
                  </a:cxnLst>
                  <a:rect l="0" t="0" r="r" b="b"/>
                  <a:pathLst>
                    <a:path w="198" h="193">
                      <a:moveTo>
                        <a:pt x="0" y="193"/>
                      </a:moveTo>
                      <a:lnTo>
                        <a:pt x="95" y="86"/>
                      </a:lnTo>
                      <a:lnTo>
                        <a:pt x="197" y="0"/>
                      </a:lnTo>
                      <a:lnTo>
                        <a:pt x="19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6" name="Freeform 493"/>
                <p:cNvSpPr>
                  <a:spLocks noChangeAspect="1" noChangeArrowheads="1"/>
                </p:cNvSpPr>
                <p:nvPr/>
              </p:nvSpPr>
              <p:spPr bwMode="auto">
                <a:xfrm>
                  <a:off x="1720" y="2493"/>
                  <a:ext cx="21" cy="14"/>
                </a:xfrm>
                <a:custGeom>
                  <a:avLst/>
                  <a:gdLst>
                    <a:gd name="T0" fmla="*/ 0 w 189"/>
                    <a:gd name="T1" fmla="*/ 133 h 133"/>
                    <a:gd name="T2" fmla="*/ 102 w 189"/>
                    <a:gd name="T3" fmla="*/ 48 h 133"/>
                    <a:gd name="T4" fmla="*/ 188 w 189"/>
                    <a:gd name="T5" fmla="*/ 0 h 133"/>
                    <a:gd name="T6" fmla="*/ 189 w 189"/>
                    <a:gd name="T7" fmla="*/ 0 h 133"/>
                  </a:gdLst>
                  <a:ahLst/>
                  <a:cxnLst>
                    <a:cxn ang="0">
                      <a:pos x="T0" y="T1"/>
                    </a:cxn>
                    <a:cxn ang="0">
                      <a:pos x="T2" y="T3"/>
                    </a:cxn>
                    <a:cxn ang="0">
                      <a:pos x="T4" y="T5"/>
                    </a:cxn>
                    <a:cxn ang="0">
                      <a:pos x="T6" y="T7"/>
                    </a:cxn>
                  </a:cxnLst>
                  <a:rect l="0" t="0" r="r" b="b"/>
                  <a:pathLst>
                    <a:path w="189" h="133">
                      <a:moveTo>
                        <a:pt x="0" y="133"/>
                      </a:moveTo>
                      <a:lnTo>
                        <a:pt x="102" y="48"/>
                      </a:lnTo>
                      <a:lnTo>
                        <a:pt x="188" y="0"/>
                      </a:lnTo>
                      <a:lnTo>
                        <a:pt x="18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7" name="Freeform 494"/>
                <p:cNvSpPr>
                  <a:spLocks noChangeAspect="1" noChangeArrowheads="1"/>
                </p:cNvSpPr>
                <p:nvPr/>
              </p:nvSpPr>
              <p:spPr bwMode="auto">
                <a:xfrm>
                  <a:off x="1749" y="2478"/>
                  <a:ext cx="16" cy="10"/>
                </a:xfrm>
                <a:custGeom>
                  <a:avLst/>
                  <a:gdLst>
                    <a:gd name="T0" fmla="*/ 0 w 148"/>
                    <a:gd name="T1" fmla="*/ 84 h 84"/>
                    <a:gd name="T2" fmla="*/ 147 w 148"/>
                    <a:gd name="T3" fmla="*/ 0 h 84"/>
                    <a:gd name="T4" fmla="*/ 148 w 148"/>
                    <a:gd name="T5" fmla="*/ 0 h 84"/>
                  </a:gdLst>
                  <a:ahLst/>
                  <a:cxnLst>
                    <a:cxn ang="0">
                      <a:pos x="T0" y="T1"/>
                    </a:cxn>
                    <a:cxn ang="0">
                      <a:pos x="T2" y="T3"/>
                    </a:cxn>
                    <a:cxn ang="0">
                      <a:pos x="T4" y="T5"/>
                    </a:cxn>
                  </a:cxnLst>
                  <a:rect l="0" t="0" r="r" b="b"/>
                  <a:pathLst>
                    <a:path w="148" h="84">
                      <a:moveTo>
                        <a:pt x="0" y="84"/>
                      </a:moveTo>
                      <a:lnTo>
                        <a:pt x="147" y="0"/>
                      </a:lnTo>
                      <a:lnTo>
                        <a:pt x="14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8" name="Freeform 495"/>
                <p:cNvSpPr>
                  <a:spLocks noChangeAspect="1" noChangeArrowheads="1"/>
                </p:cNvSpPr>
                <p:nvPr/>
              </p:nvSpPr>
              <p:spPr bwMode="auto">
                <a:xfrm>
                  <a:off x="1774" y="2465"/>
                  <a:ext cx="20" cy="9"/>
                </a:xfrm>
                <a:custGeom>
                  <a:avLst/>
                  <a:gdLst>
                    <a:gd name="T0" fmla="*/ 0 w 188"/>
                    <a:gd name="T1" fmla="*/ 83 h 83"/>
                    <a:gd name="T2" fmla="*/ 85 w 188"/>
                    <a:gd name="T3" fmla="*/ 34 h 83"/>
                    <a:gd name="T4" fmla="*/ 187 w 188"/>
                    <a:gd name="T5" fmla="*/ 0 h 83"/>
                    <a:gd name="T6" fmla="*/ 188 w 188"/>
                    <a:gd name="T7" fmla="*/ 0 h 83"/>
                  </a:gdLst>
                  <a:ahLst/>
                  <a:cxnLst>
                    <a:cxn ang="0">
                      <a:pos x="T0" y="T1"/>
                    </a:cxn>
                    <a:cxn ang="0">
                      <a:pos x="T2" y="T3"/>
                    </a:cxn>
                    <a:cxn ang="0">
                      <a:pos x="T4" y="T5"/>
                    </a:cxn>
                    <a:cxn ang="0">
                      <a:pos x="T6" y="T7"/>
                    </a:cxn>
                  </a:cxnLst>
                  <a:rect l="0" t="0" r="r" b="b"/>
                  <a:pathLst>
                    <a:path w="188" h="83">
                      <a:moveTo>
                        <a:pt x="0" y="83"/>
                      </a:moveTo>
                      <a:lnTo>
                        <a:pt x="85" y="34"/>
                      </a:lnTo>
                      <a:lnTo>
                        <a:pt x="187" y="0"/>
                      </a:lnTo>
                      <a:lnTo>
                        <a:pt x="18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9" name="Freeform 496"/>
                <p:cNvSpPr>
                  <a:spLocks noChangeAspect="1" noChangeArrowheads="1"/>
                </p:cNvSpPr>
                <p:nvPr/>
              </p:nvSpPr>
              <p:spPr bwMode="auto">
                <a:xfrm>
                  <a:off x="1803" y="2456"/>
                  <a:ext cx="18" cy="6"/>
                </a:xfrm>
                <a:custGeom>
                  <a:avLst/>
                  <a:gdLst>
                    <a:gd name="T0" fmla="*/ 0 w 162"/>
                    <a:gd name="T1" fmla="*/ 54 h 54"/>
                    <a:gd name="T2" fmla="*/ 161 w 162"/>
                    <a:gd name="T3" fmla="*/ 0 h 54"/>
                    <a:gd name="T4" fmla="*/ 162 w 162"/>
                    <a:gd name="T5" fmla="*/ 0 h 54"/>
                  </a:gdLst>
                  <a:ahLst/>
                  <a:cxnLst>
                    <a:cxn ang="0">
                      <a:pos x="T0" y="T1"/>
                    </a:cxn>
                    <a:cxn ang="0">
                      <a:pos x="T2" y="T3"/>
                    </a:cxn>
                    <a:cxn ang="0">
                      <a:pos x="T4" y="T5"/>
                    </a:cxn>
                  </a:cxnLst>
                  <a:rect l="0" t="0" r="r" b="b"/>
                  <a:pathLst>
                    <a:path w="162" h="54">
                      <a:moveTo>
                        <a:pt x="0" y="54"/>
                      </a:moveTo>
                      <a:lnTo>
                        <a:pt x="161" y="0"/>
                      </a:lnTo>
                      <a:lnTo>
                        <a:pt x="16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0" name="Freeform 497"/>
                <p:cNvSpPr>
                  <a:spLocks noChangeAspect="1" noChangeArrowheads="1"/>
                </p:cNvSpPr>
                <p:nvPr/>
              </p:nvSpPr>
              <p:spPr bwMode="auto">
                <a:xfrm>
                  <a:off x="1830" y="2446"/>
                  <a:ext cx="32" cy="6"/>
                </a:xfrm>
                <a:custGeom>
                  <a:avLst/>
                  <a:gdLst>
                    <a:gd name="T0" fmla="*/ 0 w 287"/>
                    <a:gd name="T1" fmla="*/ 55 h 55"/>
                    <a:gd name="T2" fmla="*/ 101 w 287"/>
                    <a:gd name="T3" fmla="*/ 22 h 55"/>
                    <a:gd name="T4" fmla="*/ 286 w 287"/>
                    <a:gd name="T5" fmla="*/ 0 h 55"/>
                    <a:gd name="T6" fmla="*/ 287 w 287"/>
                    <a:gd name="T7" fmla="*/ 0 h 55"/>
                  </a:gdLst>
                  <a:ahLst/>
                  <a:cxnLst>
                    <a:cxn ang="0">
                      <a:pos x="T0" y="T1"/>
                    </a:cxn>
                    <a:cxn ang="0">
                      <a:pos x="T2" y="T3"/>
                    </a:cxn>
                    <a:cxn ang="0">
                      <a:pos x="T4" y="T5"/>
                    </a:cxn>
                    <a:cxn ang="0">
                      <a:pos x="T6" y="T7"/>
                    </a:cxn>
                  </a:cxnLst>
                  <a:rect l="0" t="0" r="r" b="b"/>
                  <a:pathLst>
                    <a:path w="287" h="55">
                      <a:moveTo>
                        <a:pt x="0" y="55"/>
                      </a:moveTo>
                      <a:lnTo>
                        <a:pt x="101" y="22"/>
                      </a:lnTo>
                      <a:lnTo>
                        <a:pt x="286" y="0"/>
                      </a:lnTo>
                      <a:lnTo>
                        <a:pt x="28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1" name="Freeform 498"/>
                <p:cNvSpPr>
                  <a:spLocks noChangeAspect="1" noChangeArrowheads="1"/>
                </p:cNvSpPr>
                <p:nvPr/>
              </p:nvSpPr>
              <p:spPr bwMode="auto">
                <a:xfrm>
                  <a:off x="1871" y="2443"/>
                  <a:ext cx="19" cy="2"/>
                </a:xfrm>
                <a:custGeom>
                  <a:avLst/>
                  <a:gdLst>
                    <a:gd name="T0" fmla="*/ 0 w 171"/>
                    <a:gd name="T1" fmla="*/ 19 h 19"/>
                    <a:gd name="T2" fmla="*/ 170 w 171"/>
                    <a:gd name="T3" fmla="*/ 0 h 19"/>
                    <a:gd name="T4" fmla="*/ 171 w 171"/>
                    <a:gd name="T5" fmla="*/ 0 h 19"/>
                  </a:gdLst>
                  <a:ahLst/>
                  <a:cxnLst>
                    <a:cxn ang="0">
                      <a:pos x="T0" y="T1"/>
                    </a:cxn>
                    <a:cxn ang="0">
                      <a:pos x="T2" y="T3"/>
                    </a:cxn>
                    <a:cxn ang="0">
                      <a:pos x="T4" y="T5"/>
                    </a:cxn>
                  </a:cxnLst>
                  <a:rect l="0" t="0" r="r" b="b"/>
                  <a:pathLst>
                    <a:path w="171" h="19">
                      <a:moveTo>
                        <a:pt x="0" y="19"/>
                      </a:moveTo>
                      <a:lnTo>
                        <a:pt x="170" y="0"/>
                      </a:lnTo>
                      <a:lnTo>
                        <a:pt x="17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2" name="Freeform 499"/>
                <p:cNvSpPr>
                  <a:spLocks noChangeAspect="1" noChangeArrowheads="1"/>
                </p:cNvSpPr>
                <p:nvPr/>
              </p:nvSpPr>
              <p:spPr bwMode="auto">
                <a:xfrm>
                  <a:off x="1899" y="2440"/>
                  <a:ext cx="21" cy="2"/>
                </a:xfrm>
                <a:custGeom>
                  <a:avLst/>
                  <a:gdLst>
                    <a:gd name="T0" fmla="*/ 0 w 187"/>
                    <a:gd name="T1" fmla="*/ 22 h 22"/>
                    <a:gd name="T2" fmla="*/ 185 w 187"/>
                    <a:gd name="T3" fmla="*/ 0 h 22"/>
                    <a:gd name="T4" fmla="*/ 187 w 187"/>
                    <a:gd name="T5" fmla="*/ 0 h 22"/>
                  </a:gdLst>
                  <a:ahLst/>
                  <a:cxnLst>
                    <a:cxn ang="0">
                      <a:pos x="T0" y="T1"/>
                    </a:cxn>
                    <a:cxn ang="0">
                      <a:pos x="T2" y="T3"/>
                    </a:cxn>
                    <a:cxn ang="0">
                      <a:pos x="T4" y="T5"/>
                    </a:cxn>
                  </a:cxnLst>
                  <a:rect l="0" t="0" r="r" b="b"/>
                  <a:pathLst>
                    <a:path w="187" h="22">
                      <a:moveTo>
                        <a:pt x="0" y="22"/>
                      </a:moveTo>
                      <a:lnTo>
                        <a:pt x="185" y="0"/>
                      </a:lnTo>
                      <a:lnTo>
                        <a:pt x="18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3" name="Freeform 500"/>
                <p:cNvSpPr>
                  <a:spLocks noChangeAspect="1" noChangeArrowheads="1"/>
                </p:cNvSpPr>
                <p:nvPr/>
              </p:nvSpPr>
              <p:spPr bwMode="auto">
                <a:xfrm>
                  <a:off x="1507" y="2904"/>
                  <a:ext cx="14" cy="11"/>
                </a:xfrm>
                <a:custGeom>
                  <a:avLst/>
                  <a:gdLst>
                    <a:gd name="T0" fmla="*/ 0 w 130"/>
                    <a:gd name="T1" fmla="*/ 101 h 101"/>
                    <a:gd name="T2" fmla="*/ 81 w 130"/>
                    <a:gd name="T3" fmla="*/ 65 h 101"/>
                    <a:gd name="T4" fmla="*/ 129 w 130"/>
                    <a:gd name="T5" fmla="*/ 0 h 101"/>
                    <a:gd name="T6" fmla="*/ 130 w 130"/>
                    <a:gd name="T7" fmla="*/ 0 h 101"/>
                  </a:gdLst>
                  <a:ahLst/>
                  <a:cxnLst>
                    <a:cxn ang="0">
                      <a:pos x="T0" y="T1"/>
                    </a:cxn>
                    <a:cxn ang="0">
                      <a:pos x="T2" y="T3"/>
                    </a:cxn>
                    <a:cxn ang="0">
                      <a:pos x="T4" y="T5"/>
                    </a:cxn>
                    <a:cxn ang="0">
                      <a:pos x="T6" y="T7"/>
                    </a:cxn>
                  </a:cxnLst>
                  <a:rect l="0" t="0" r="r" b="b"/>
                  <a:pathLst>
                    <a:path w="130" h="101">
                      <a:moveTo>
                        <a:pt x="0" y="101"/>
                      </a:moveTo>
                      <a:lnTo>
                        <a:pt x="81" y="65"/>
                      </a:lnTo>
                      <a:lnTo>
                        <a:pt x="129" y="0"/>
                      </a:lnTo>
                      <a:lnTo>
                        <a:pt x="13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4" name="Freeform 501"/>
                <p:cNvSpPr>
                  <a:spLocks noChangeAspect="1" noChangeArrowheads="1"/>
                </p:cNvSpPr>
                <p:nvPr/>
              </p:nvSpPr>
              <p:spPr bwMode="auto">
                <a:xfrm>
                  <a:off x="1526" y="2879"/>
                  <a:ext cx="7" cy="17"/>
                </a:xfrm>
                <a:custGeom>
                  <a:avLst/>
                  <a:gdLst>
                    <a:gd name="T0" fmla="*/ 0 w 65"/>
                    <a:gd name="T1" fmla="*/ 158 h 158"/>
                    <a:gd name="T2" fmla="*/ 61 w 65"/>
                    <a:gd name="T3" fmla="*/ 11 h 158"/>
                    <a:gd name="T4" fmla="*/ 64 w 65"/>
                    <a:gd name="T5" fmla="*/ 0 h 158"/>
                    <a:gd name="T6" fmla="*/ 65 w 65"/>
                    <a:gd name="T7" fmla="*/ 0 h 158"/>
                  </a:gdLst>
                  <a:ahLst/>
                  <a:cxnLst>
                    <a:cxn ang="0">
                      <a:pos x="T0" y="T1"/>
                    </a:cxn>
                    <a:cxn ang="0">
                      <a:pos x="T2" y="T3"/>
                    </a:cxn>
                    <a:cxn ang="0">
                      <a:pos x="T4" y="T5"/>
                    </a:cxn>
                    <a:cxn ang="0">
                      <a:pos x="T6" y="T7"/>
                    </a:cxn>
                  </a:cxnLst>
                  <a:rect l="0" t="0" r="r" b="b"/>
                  <a:pathLst>
                    <a:path w="65" h="158">
                      <a:moveTo>
                        <a:pt x="0" y="158"/>
                      </a:moveTo>
                      <a:lnTo>
                        <a:pt x="61" y="11"/>
                      </a:lnTo>
                      <a:lnTo>
                        <a:pt x="64" y="0"/>
                      </a:lnTo>
                      <a:lnTo>
                        <a:pt x="6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5" name="Freeform 502"/>
                <p:cNvSpPr>
                  <a:spLocks noChangeAspect="1" noChangeArrowheads="1"/>
                </p:cNvSpPr>
                <p:nvPr/>
              </p:nvSpPr>
              <p:spPr bwMode="auto">
                <a:xfrm>
                  <a:off x="1536" y="2851"/>
                  <a:ext cx="5" cy="19"/>
                </a:xfrm>
                <a:custGeom>
                  <a:avLst/>
                  <a:gdLst>
                    <a:gd name="T0" fmla="*/ 0 w 44"/>
                    <a:gd name="T1" fmla="*/ 164 h 164"/>
                    <a:gd name="T2" fmla="*/ 40 w 44"/>
                    <a:gd name="T3" fmla="*/ 19 h 164"/>
                    <a:gd name="T4" fmla="*/ 43 w 44"/>
                    <a:gd name="T5" fmla="*/ 0 h 164"/>
                    <a:gd name="T6" fmla="*/ 44 w 44"/>
                    <a:gd name="T7" fmla="*/ 0 h 164"/>
                  </a:gdLst>
                  <a:ahLst/>
                  <a:cxnLst>
                    <a:cxn ang="0">
                      <a:pos x="T0" y="T1"/>
                    </a:cxn>
                    <a:cxn ang="0">
                      <a:pos x="T2" y="T3"/>
                    </a:cxn>
                    <a:cxn ang="0">
                      <a:pos x="T4" y="T5"/>
                    </a:cxn>
                    <a:cxn ang="0">
                      <a:pos x="T6" y="T7"/>
                    </a:cxn>
                  </a:cxnLst>
                  <a:rect l="0" t="0" r="r" b="b"/>
                  <a:pathLst>
                    <a:path w="44" h="164">
                      <a:moveTo>
                        <a:pt x="0" y="164"/>
                      </a:moveTo>
                      <a:lnTo>
                        <a:pt x="40" y="19"/>
                      </a:lnTo>
                      <a:lnTo>
                        <a:pt x="43" y="0"/>
                      </a:lnTo>
                      <a:lnTo>
                        <a:pt x="4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6" name="Freeform 503"/>
                <p:cNvSpPr>
                  <a:spLocks noChangeAspect="1" noChangeArrowheads="1"/>
                </p:cNvSpPr>
                <p:nvPr/>
              </p:nvSpPr>
              <p:spPr bwMode="auto">
                <a:xfrm>
                  <a:off x="1542" y="2823"/>
                  <a:ext cx="4" cy="19"/>
                </a:xfrm>
                <a:custGeom>
                  <a:avLst/>
                  <a:gdLst>
                    <a:gd name="T0" fmla="*/ 0 w 32"/>
                    <a:gd name="T1" fmla="*/ 167 h 167"/>
                    <a:gd name="T2" fmla="*/ 31 w 32"/>
                    <a:gd name="T3" fmla="*/ 0 h 167"/>
                    <a:gd name="T4" fmla="*/ 32 w 32"/>
                    <a:gd name="T5" fmla="*/ 0 h 167"/>
                  </a:gdLst>
                  <a:ahLst/>
                  <a:cxnLst>
                    <a:cxn ang="0">
                      <a:pos x="T0" y="T1"/>
                    </a:cxn>
                    <a:cxn ang="0">
                      <a:pos x="T2" y="T3"/>
                    </a:cxn>
                    <a:cxn ang="0">
                      <a:pos x="T4" y="T5"/>
                    </a:cxn>
                  </a:cxnLst>
                  <a:rect l="0" t="0" r="r" b="b"/>
                  <a:pathLst>
                    <a:path w="32" h="167">
                      <a:moveTo>
                        <a:pt x="0" y="167"/>
                      </a:moveTo>
                      <a:lnTo>
                        <a:pt x="31" y="0"/>
                      </a:lnTo>
                      <a:lnTo>
                        <a:pt x="3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7" name="Freeform 504"/>
                <p:cNvSpPr>
                  <a:spLocks noChangeAspect="1" noChangeArrowheads="1"/>
                </p:cNvSpPr>
                <p:nvPr/>
              </p:nvSpPr>
              <p:spPr bwMode="auto">
                <a:xfrm>
                  <a:off x="1547" y="2795"/>
                  <a:ext cx="3" cy="19"/>
                </a:xfrm>
                <a:custGeom>
                  <a:avLst/>
                  <a:gdLst>
                    <a:gd name="T0" fmla="*/ 0 w 23"/>
                    <a:gd name="T1" fmla="*/ 169 h 169"/>
                    <a:gd name="T2" fmla="*/ 22 w 23"/>
                    <a:gd name="T3" fmla="*/ 0 h 169"/>
                    <a:gd name="T4" fmla="*/ 23 w 23"/>
                    <a:gd name="T5" fmla="*/ 0 h 169"/>
                  </a:gdLst>
                  <a:ahLst/>
                  <a:cxnLst>
                    <a:cxn ang="0">
                      <a:pos x="T0" y="T1"/>
                    </a:cxn>
                    <a:cxn ang="0">
                      <a:pos x="T2" y="T3"/>
                    </a:cxn>
                    <a:cxn ang="0">
                      <a:pos x="T4" y="T5"/>
                    </a:cxn>
                  </a:cxnLst>
                  <a:rect l="0" t="0" r="r" b="b"/>
                  <a:pathLst>
                    <a:path w="23" h="169">
                      <a:moveTo>
                        <a:pt x="0" y="169"/>
                      </a:moveTo>
                      <a:lnTo>
                        <a:pt x="22" y="0"/>
                      </a:lnTo>
                      <a:lnTo>
                        <a:pt x="23"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8" name="Freeform 505"/>
                <p:cNvSpPr>
                  <a:spLocks noChangeAspect="1" noChangeArrowheads="1"/>
                </p:cNvSpPr>
                <p:nvPr/>
              </p:nvSpPr>
              <p:spPr bwMode="auto">
                <a:xfrm>
                  <a:off x="1551" y="2767"/>
                  <a:ext cx="1" cy="19"/>
                </a:xfrm>
                <a:custGeom>
                  <a:avLst/>
                  <a:gdLst>
                    <a:gd name="T0" fmla="*/ 0 w 15"/>
                    <a:gd name="T1" fmla="*/ 169 h 169"/>
                    <a:gd name="T2" fmla="*/ 3 w 15"/>
                    <a:gd name="T3" fmla="*/ 147 h 169"/>
                    <a:gd name="T4" fmla="*/ 14 w 15"/>
                    <a:gd name="T5" fmla="*/ 0 h 169"/>
                    <a:gd name="T6" fmla="*/ 15 w 15"/>
                    <a:gd name="T7" fmla="*/ 0 h 169"/>
                  </a:gdLst>
                  <a:ahLst/>
                  <a:cxnLst>
                    <a:cxn ang="0">
                      <a:pos x="T0" y="T1"/>
                    </a:cxn>
                    <a:cxn ang="0">
                      <a:pos x="T2" y="T3"/>
                    </a:cxn>
                    <a:cxn ang="0">
                      <a:pos x="T4" y="T5"/>
                    </a:cxn>
                    <a:cxn ang="0">
                      <a:pos x="T6" y="T7"/>
                    </a:cxn>
                  </a:cxnLst>
                  <a:rect l="0" t="0" r="r" b="b"/>
                  <a:pathLst>
                    <a:path w="15" h="169">
                      <a:moveTo>
                        <a:pt x="0" y="169"/>
                      </a:moveTo>
                      <a:lnTo>
                        <a:pt x="3" y="147"/>
                      </a:lnTo>
                      <a:lnTo>
                        <a:pt x="14" y="0"/>
                      </a:lnTo>
                      <a:lnTo>
                        <a:pt x="1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9" name="Freeform 506"/>
                <p:cNvSpPr>
                  <a:spLocks noChangeAspect="1" noChangeArrowheads="1"/>
                </p:cNvSpPr>
                <p:nvPr/>
              </p:nvSpPr>
              <p:spPr bwMode="auto">
                <a:xfrm>
                  <a:off x="1553" y="2739"/>
                  <a:ext cx="2" cy="19"/>
                </a:xfrm>
                <a:custGeom>
                  <a:avLst/>
                  <a:gdLst>
                    <a:gd name="T0" fmla="*/ 0 w 14"/>
                    <a:gd name="T1" fmla="*/ 170 h 170"/>
                    <a:gd name="T2" fmla="*/ 12 w 14"/>
                    <a:gd name="T3" fmla="*/ 35 h 170"/>
                    <a:gd name="T4" fmla="*/ 13 w 14"/>
                    <a:gd name="T5" fmla="*/ 0 h 170"/>
                    <a:gd name="T6" fmla="*/ 14 w 14"/>
                    <a:gd name="T7" fmla="*/ 0 h 170"/>
                  </a:gdLst>
                  <a:ahLst/>
                  <a:cxnLst>
                    <a:cxn ang="0">
                      <a:pos x="T0" y="T1"/>
                    </a:cxn>
                    <a:cxn ang="0">
                      <a:pos x="T2" y="T3"/>
                    </a:cxn>
                    <a:cxn ang="0">
                      <a:pos x="T4" y="T5"/>
                    </a:cxn>
                    <a:cxn ang="0">
                      <a:pos x="T6" y="T7"/>
                    </a:cxn>
                  </a:cxnLst>
                  <a:rect l="0" t="0" r="r" b="b"/>
                  <a:pathLst>
                    <a:path w="14" h="170">
                      <a:moveTo>
                        <a:pt x="0" y="170"/>
                      </a:moveTo>
                      <a:lnTo>
                        <a:pt x="12" y="35"/>
                      </a:lnTo>
                      <a:lnTo>
                        <a:pt x="13" y="0"/>
                      </a:lnTo>
                      <a:lnTo>
                        <a:pt x="1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0" name="Freeform 507"/>
                <p:cNvSpPr>
                  <a:spLocks noChangeAspect="1" noChangeArrowheads="1"/>
                </p:cNvSpPr>
                <p:nvPr/>
              </p:nvSpPr>
              <p:spPr bwMode="auto">
                <a:xfrm>
                  <a:off x="1555" y="2711"/>
                  <a:ext cx="1" cy="18"/>
                </a:xfrm>
                <a:custGeom>
                  <a:avLst/>
                  <a:gdLst>
                    <a:gd name="T0" fmla="*/ 0 w 8"/>
                    <a:gd name="T1" fmla="*/ 170 h 170"/>
                    <a:gd name="T2" fmla="*/ 7 w 8"/>
                    <a:gd name="T3" fmla="*/ 0 h 170"/>
                    <a:gd name="T4" fmla="*/ 8 w 8"/>
                    <a:gd name="T5" fmla="*/ 0 h 170"/>
                  </a:gdLst>
                  <a:ahLst/>
                  <a:cxnLst>
                    <a:cxn ang="0">
                      <a:pos x="T0" y="T1"/>
                    </a:cxn>
                    <a:cxn ang="0">
                      <a:pos x="T2" y="T3"/>
                    </a:cxn>
                    <a:cxn ang="0">
                      <a:pos x="T4" y="T5"/>
                    </a:cxn>
                  </a:cxnLst>
                  <a:rect l="0" t="0" r="r" b="b"/>
                  <a:pathLst>
                    <a:path w="8" h="170">
                      <a:moveTo>
                        <a:pt x="0" y="170"/>
                      </a:moveTo>
                      <a:lnTo>
                        <a:pt x="7" y="0"/>
                      </a:lnTo>
                      <a:lnTo>
                        <a:pt x="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1" name="Freeform 508"/>
                <p:cNvSpPr>
                  <a:spLocks noChangeAspect="1" noChangeArrowheads="1"/>
                </p:cNvSpPr>
                <p:nvPr/>
              </p:nvSpPr>
              <p:spPr bwMode="auto">
                <a:xfrm>
                  <a:off x="1556" y="2682"/>
                  <a:ext cx="1" cy="19"/>
                </a:xfrm>
                <a:custGeom>
                  <a:avLst/>
                  <a:gdLst>
                    <a:gd name="T0" fmla="*/ 0 w 1"/>
                    <a:gd name="T1" fmla="*/ 170 h 170"/>
                    <a:gd name="T2" fmla="*/ 0 w 1"/>
                    <a:gd name="T3" fmla="*/ 154 h 170"/>
                    <a:gd name="T4" fmla="*/ 0 w 1"/>
                    <a:gd name="T5" fmla="*/ 0 h 170"/>
                    <a:gd name="T6" fmla="*/ 1 w 1"/>
                    <a:gd name="T7" fmla="*/ 0 h 170"/>
                  </a:gdLst>
                  <a:ahLst/>
                  <a:cxnLst>
                    <a:cxn ang="0">
                      <a:pos x="T0" y="T1"/>
                    </a:cxn>
                    <a:cxn ang="0">
                      <a:pos x="T2" y="T3"/>
                    </a:cxn>
                    <a:cxn ang="0">
                      <a:pos x="T4" y="T5"/>
                    </a:cxn>
                    <a:cxn ang="0">
                      <a:pos x="T6" y="T7"/>
                    </a:cxn>
                  </a:cxnLst>
                  <a:rect l="0" t="0" r="r" b="b"/>
                  <a:pathLst>
                    <a:path w="1" h="170">
                      <a:moveTo>
                        <a:pt x="0" y="170"/>
                      </a:moveTo>
                      <a:lnTo>
                        <a:pt x="0" y="154"/>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2" name="Freeform 509"/>
                <p:cNvSpPr>
                  <a:spLocks noChangeAspect="1" noChangeArrowheads="1"/>
                </p:cNvSpPr>
                <p:nvPr/>
              </p:nvSpPr>
              <p:spPr bwMode="auto">
                <a:xfrm>
                  <a:off x="1556" y="2654"/>
                  <a:ext cx="1" cy="19"/>
                </a:xfrm>
                <a:custGeom>
                  <a:avLst/>
                  <a:gdLst>
                    <a:gd name="T0" fmla="*/ 0 w 1"/>
                    <a:gd name="T1" fmla="*/ 170 h 170"/>
                    <a:gd name="T2" fmla="*/ 0 w 1"/>
                    <a:gd name="T3" fmla="*/ 15 h 170"/>
                    <a:gd name="T4" fmla="*/ 0 w 1"/>
                    <a:gd name="T5" fmla="*/ 0 h 170"/>
                    <a:gd name="T6" fmla="*/ 1 w 1"/>
                    <a:gd name="T7" fmla="*/ 0 h 170"/>
                  </a:gdLst>
                  <a:ahLst/>
                  <a:cxnLst>
                    <a:cxn ang="0">
                      <a:pos x="T0" y="T1"/>
                    </a:cxn>
                    <a:cxn ang="0">
                      <a:pos x="T2" y="T3"/>
                    </a:cxn>
                    <a:cxn ang="0">
                      <a:pos x="T4" y="T5"/>
                    </a:cxn>
                    <a:cxn ang="0">
                      <a:pos x="T6" y="T7"/>
                    </a:cxn>
                  </a:cxnLst>
                  <a:rect l="0" t="0" r="r" b="b"/>
                  <a:pathLst>
                    <a:path w="1" h="170">
                      <a:moveTo>
                        <a:pt x="0" y="170"/>
                      </a:moveTo>
                      <a:lnTo>
                        <a:pt x="0" y="15"/>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3" name="Freeform 510"/>
                <p:cNvSpPr>
                  <a:spLocks noChangeAspect="1" noChangeArrowheads="1"/>
                </p:cNvSpPr>
                <p:nvPr/>
              </p:nvSpPr>
              <p:spPr bwMode="auto">
                <a:xfrm>
                  <a:off x="1555" y="2626"/>
                  <a:ext cx="1" cy="19"/>
                </a:xfrm>
                <a:custGeom>
                  <a:avLst/>
                  <a:gdLst>
                    <a:gd name="T0" fmla="*/ 7 w 7"/>
                    <a:gd name="T1" fmla="*/ 170 h 170"/>
                    <a:gd name="T2" fmla="*/ 0 w 7"/>
                    <a:gd name="T3" fmla="*/ 0 h 170"/>
                    <a:gd name="T4" fmla="*/ 1 w 7"/>
                    <a:gd name="T5" fmla="*/ 0 h 170"/>
                  </a:gdLst>
                  <a:ahLst/>
                  <a:cxnLst>
                    <a:cxn ang="0">
                      <a:pos x="T0" y="T1"/>
                    </a:cxn>
                    <a:cxn ang="0">
                      <a:pos x="T2" y="T3"/>
                    </a:cxn>
                    <a:cxn ang="0">
                      <a:pos x="T4" y="T5"/>
                    </a:cxn>
                  </a:cxnLst>
                  <a:rect l="0" t="0" r="r" b="b"/>
                  <a:pathLst>
                    <a:path w="7" h="170">
                      <a:moveTo>
                        <a:pt x="7" y="170"/>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4" name="Freeform 511"/>
                <p:cNvSpPr>
                  <a:spLocks noChangeAspect="1" noChangeArrowheads="1"/>
                </p:cNvSpPr>
                <p:nvPr/>
              </p:nvSpPr>
              <p:spPr bwMode="auto">
                <a:xfrm>
                  <a:off x="1553" y="2597"/>
                  <a:ext cx="2" cy="19"/>
                </a:xfrm>
                <a:custGeom>
                  <a:avLst/>
                  <a:gdLst>
                    <a:gd name="T0" fmla="*/ 13 w 13"/>
                    <a:gd name="T1" fmla="*/ 171 h 171"/>
                    <a:gd name="T2" fmla="*/ 12 w 13"/>
                    <a:gd name="T3" fmla="*/ 136 h 171"/>
                    <a:gd name="T4" fmla="*/ 0 w 13"/>
                    <a:gd name="T5" fmla="*/ 0 h 171"/>
                    <a:gd name="T6" fmla="*/ 1 w 13"/>
                    <a:gd name="T7" fmla="*/ 0 h 171"/>
                  </a:gdLst>
                  <a:ahLst/>
                  <a:cxnLst>
                    <a:cxn ang="0">
                      <a:pos x="T0" y="T1"/>
                    </a:cxn>
                    <a:cxn ang="0">
                      <a:pos x="T2" y="T3"/>
                    </a:cxn>
                    <a:cxn ang="0">
                      <a:pos x="T4" y="T5"/>
                    </a:cxn>
                    <a:cxn ang="0">
                      <a:pos x="T6" y="T7"/>
                    </a:cxn>
                  </a:cxnLst>
                  <a:rect l="0" t="0" r="r" b="b"/>
                  <a:pathLst>
                    <a:path w="13" h="171">
                      <a:moveTo>
                        <a:pt x="13" y="171"/>
                      </a:moveTo>
                      <a:lnTo>
                        <a:pt x="12" y="136"/>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5" name="Freeform 512"/>
                <p:cNvSpPr>
                  <a:spLocks noChangeAspect="1" noChangeArrowheads="1"/>
                </p:cNvSpPr>
                <p:nvPr/>
              </p:nvSpPr>
              <p:spPr bwMode="auto">
                <a:xfrm>
                  <a:off x="1551" y="2569"/>
                  <a:ext cx="1" cy="19"/>
                </a:xfrm>
                <a:custGeom>
                  <a:avLst/>
                  <a:gdLst>
                    <a:gd name="T0" fmla="*/ 14 w 14"/>
                    <a:gd name="T1" fmla="*/ 169 h 169"/>
                    <a:gd name="T2" fmla="*/ 3 w 14"/>
                    <a:gd name="T3" fmla="*/ 21 h 169"/>
                    <a:gd name="T4" fmla="*/ 0 w 14"/>
                    <a:gd name="T5" fmla="*/ 0 h 169"/>
                    <a:gd name="T6" fmla="*/ 1 w 14"/>
                    <a:gd name="T7" fmla="*/ 0 h 169"/>
                  </a:gdLst>
                  <a:ahLst/>
                  <a:cxnLst>
                    <a:cxn ang="0">
                      <a:pos x="T0" y="T1"/>
                    </a:cxn>
                    <a:cxn ang="0">
                      <a:pos x="T2" y="T3"/>
                    </a:cxn>
                    <a:cxn ang="0">
                      <a:pos x="T4" y="T5"/>
                    </a:cxn>
                    <a:cxn ang="0">
                      <a:pos x="T6" y="T7"/>
                    </a:cxn>
                  </a:cxnLst>
                  <a:rect l="0" t="0" r="r" b="b"/>
                  <a:pathLst>
                    <a:path w="14" h="169">
                      <a:moveTo>
                        <a:pt x="14" y="169"/>
                      </a:moveTo>
                      <a:lnTo>
                        <a:pt x="3" y="21"/>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6" name="Freeform 513"/>
                <p:cNvSpPr>
                  <a:spLocks noChangeAspect="1" noChangeArrowheads="1"/>
                </p:cNvSpPr>
                <p:nvPr/>
              </p:nvSpPr>
              <p:spPr bwMode="auto">
                <a:xfrm>
                  <a:off x="1547" y="2541"/>
                  <a:ext cx="3" cy="19"/>
                </a:xfrm>
                <a:custGeom>
                  <a:avLst/>
                  <a:gdLst>
                    <a:gd name="T0" fmla="*/ 22 w 22"/>
                    <a:gd name="T1" fmla="*/ 168 h 168"/>
                    <a:gd name="T2" fmla="*/ 0 w 22"/>
                    <a:gd name="T3" fmla="*/ 0 h 168"/>
                    <a:gd name="T4" fmla="*/ 1 w 22"/>
                    <a:gd name="T5" fmla="*/ 0 h 168"/>
                  </a:gdLst>
                  <a:ahLst/>
                  <a:cxnLst>
                    <a:cxn ang="0">
                      <a:pos x="T0" y="T1"/>
                    </a:cxn>
                    <a:cxn ang="0">
                      <a:pos x="T2" y="T3"/>
                    </a:cxn>
                    <a:cxn ang="0">
                      <a:pos x="T4" y="T5"/>
                    </a:cxn>
                  </a:cxnLst>
                  <a:rect l="0" t="0" r="r" b="b"/>
                  <a:pathLst>
                    <a:path w="22" h="168">
                      <a:moveTo>
                        <a:pt x="22" y="168"/>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7" name="Freeform 514"/>
                <p:cNvSpPr>
                  <a:spLocks noChangeAspect="1" noChangeArrowheads="1"/>
                </p:cNvSpPr>
                <p:nvPr/>
              </p:nvSpPr>
              <p:spPr bwMode="auto">
                <a:xfrm>
                  <a:off x="1542" y="2513"/>
                  <a:ext cx="4" cy="19"/>
                </a:xfrm>
                <a:custGeom>
                  <a:avLst/>
                  <a:gdLst>
                    <a:gd name="T0" fmla="*/ 31 w 31"/>
                    <a:gd name="T1" fmla="*/ 167 h 167"/>
                    <a:gd name="T2" fmla="*/ 0 w 31"/>
                    <a:gd name="T3" fmla="*/ 0 h 167"/>
                    <a:gd name="T4" fmla="*/ 1 w 31"/>
                    <a:gd name="T5" fmla="*/ 0 h 167"/>
                  </a:gdLst>
                  <a:ahLst/>
                  <a:cxnLst>
                    <a:cxn ang="0">
                      <a:pos x="T0" y="T1"/>
                    </a:cxn>
                    <a:cxn ang="0">
                      <a:pos x="T2" y="T3"/>
                    </a:cxn>
                    <a:cxn ang="0">
                      <a:pos x="T4" y="T5"/>
                    </a:cxn>
                  </a:cxnLst>
                  <a:rect l="0" t="0" r="r" b="b"/>
                  <a:pathLst>
                    <a:path w="31" h="167">
                      <a:moveTo>
                        <a:pt x="31" y="167"/>
                      </a:move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8" name="Freeform 515"/>
                <p:cNvSpPr>
                  <a:spLocks noChangeAspect="1" noChangeArrowheads="1"/>
                </p:cNvSpPr>
                <p:nvPr/>
              </p:nvSpPr>
              <p:spPr bwMode="auto">
                <a:xfrm>
                  <a:off x="1536" y="2486"/>
                  <a:ext cx="4" cy="18"/>
                </a:xfrm>
                <a:custGeom>
                  <a:avLst/>
                  <a:gdLst>
                    <a:gd name="T0" fmla="*/ 43 w 43"/>
                    <a:gd name="T1" fmla="*/ 164 h 164"/>
                    <a:gd name="T2" fmla="*/ 40 w 43"/>
                    <a:gd name="T3" fmla="*/ 144 h 164"/>
                    <a:gd name="T4" fmla="*/ 0 w 43"/>
                    <a:gd name="T5" fmla="*/ 0 h 164"/>
                    <a:gd name="T6" fmla="*/ 1 w 43"/>
                    <a:gd name="T7" fmla="*/ 0 h 164"/>
                  </a:gdLst>
                  <a:ahLst/>
                  <a:cxnLst>
                    <a:cxn ang="0">
                      <a:pos x="T0" y="T1"/>
                    </a:cxn>
                    <a:cxn ang="0">
                      <a:pos x="T2" y="T3"/>
                    </a:cxn>
                    <a:cxn ang="0">
                      <a:pos x="T4" y="T5"/>
                    </a:cxn>
                    <a:cxn ang="0">
                      <a:pos x="T6" y="T7"/>
                    </a:cxn>
                  </a:cxnLst>
                  <a:rect l="0" t="0" r="r" b="b"/>
                  <a:pathLst>
                    <a:path w="43" h="164">
                      <a:moveTo>
                        <a:pt x="43" y="164"/>
                      </a:moveTo>
                      <a:lnTo>
                        <a:pt x="40" y="144"/>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9" name="Freeform 516"/>
                <p:cNvSpPr>
                  <a:spLocks noChangeAspect="1" noChangeArrowheads="1"/>
                </p:cNvSpPr>
                <p:nvPr/>
              </p:nvSpPr>
              <p:spPr bwMode="auto">
                <a:xfrm>
                  <a:off x="1526" y="2459"/>
                  <a:ext cx="7" cy="18"/>
                </a:xfrm>
                <a:custGeom>
                  <a:avLst/>
                  <a:gdLst>
                    <a:gd name="T0" fmla="*/ 64 w 64"/>
                    <a:gd name="T1" fmla="*/ 158 h 158"/>
                    <a:gd name="T2" fmla="*/ 61 w 64"/>
                    <a:gd name="T3" fmla="*/ 147 h 158"/>
                    <a:gd name="T4" fmla="*/ 0 w 64"/>
                    <a:gd name="T5" fmla="*/ 0 h 158"/>
                    <a:gd name="T6" fmla="*/ 1 w 64"/>
                    <a:gd name="T7" fmla="*/ 0 h 158"/>
                  </a:gdLst>
                  <a:ahLst/>
                  <a:cxnLst>
                    <a:cxn ang="0">
                      <a:pos x="T0" y="T1"/>
                    </a:cxn>
                    <a:cxn ang="0">
                      <a:pos x="T2" y="T3"/>
                    </a:cxn>
                    <a:cxn ang="0">
                      <a:pos x="T4" y="T5"/>
                    </a:cxn>
                    <a:cxn ang="0">
                      <a:pos x="T6" y="T7"/>
                    </a:cxn>
                  </a:cxnLst>
                  <a:rect l="0" t="0" r="r" b="b"/>
                  <a:pathLst>
                    <a:path w="64" h="158">
                      <a:moveTo>
                        <a:pt x="64" y="158"/>
                      </a:moveTo>
                      <a:lnTo>
                        <a:pt x="61" y="147"/>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0" name="Freeform 517"/>
                <p:cNvSpPr>
                  <a:spLocks noChangeAspect="1" noChangeArrowheads="1"/>
                </p:cNvSpPr>
                <p:nvPr/>
              </p:nvSpPr>
              <p:spPr bwMode="auto">
                <a:xfrm>
                  <a:off x="1507" y="2440"/>
                  <a:ext cx="14" cy="11"/>
                </a:xfrm>
                <a:custGeom>
                  <a:avLst/>
                  <a:gdLst>
                    <a:gd name="T0" fmla="*/ 129 w 129"/>
                    <a:gd name="T1" fmla="*/ 102 h 102"/>
                    <a:gd name="T2" fmla="*/ 81 w 129"/>
                    <a:gd name="T3" fmla="*/ 37 h 102"/>
                    <a:gd name="T4" fmla="*/ 0 w 129"/>
                    <a:gd name="T5" fmla="*/ 0 h 102"/>
                    <a:gd name="T6" fmla="*/ 1 w 129"/>
                    <a:gd name="T7" fmla="*/ 0 h 102"/>
                  </a:gdLst>
                  <a:ahLst/>
                  <a:cxnLst>
                    <a:cxn ang="0">
                      <a:pos x="T0" y="T1"/>
                    </a:cxn>
                    <a:cxn ang="0">
                      <a:pos x="T2" y="T3"/>
                    </a:cxn>
                    <a:cxn ang="0">
                      <a:pos x="T4" y="T5"/>
                    </a:cxn>
                    <a:cxn ang="0">
                      <a:pos x="T6" y="T7"/>
                    </a:cxn>
                  </a:cxnLst>
                  <a:rect l="0" t="0" r="r" b="b"/>
                  <a:pathLst>
                    <a:path w="129" h="102">
                      <a:moveTo>
                        <a:pt x="129" y="102"/>
                      </a:moveTo>
                      <a:lnTo>
                        <a:pt x="81" y="37"/>
                      </a:lnTo>
                      <a:lnTo>
                        <a:pt x="0" y="0"/>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1" name="Freeform 518"/>
                <p:cNvSpPr>
                  <a:spLocks noChangeAspect="1" noChangeArrowheads="1"/>
                </p:cNvSpPr>
                <p:nvPr/>
              </p:nvSpPr>
              <p:spPr bwMode="auto">
                <a:xfrm>
                  <a:off x="2182" y="2440"/>
                  <a:ext cx="11" cy="1"/>
                </a:xfrm>
                <a:custGeom>
                  <a:avLst/>
                  <a:gdLst>
                    <a:gd name="T0" fmla="*/ 0 w 96"/>
                    <a:gd name="T1" fmla="*/ 0 h 10"/>
                    <a:gd name="T2" fmla="*/ 95 w 96"/>
                    <a:gd name="T3" fmla="*/ 10 h 10"/>
                    <a:gd name="T4" fmla="*/ 96 w 96"/>
                    <a:gd name="T5" fmla="*/ 10 h 10"/>
                  </a:gdLst>
                  <a:ahLst/>
                  <a:cxnLst>
                    <a:cxn ang="0">
                      <a:pos x="T0" y="T1"/>
                    </a:cxn>
                    <a:cxn ang="0">
                      <a:pos x="T2" y="T3"/>
                    </a:cxn>
                    <a:cxn ang="0">
                      <a:pos x="T4" y="T5"/>
                    </a:cxn>
                  </a:cxnLst>
                  <a:rect l="0" t="0" r="r" b="b"/>
                  <a:pathLst>
                    <a:path w="96" h="10">
                      <a:moveTo>
                        <a:pt x="0" y="0"/>
                      </a:moveTo>
                      <a:lnTo>
                        <a:pt x="95" y="10"/>
                      </a:lnTo>
                      <a:lnTo>
                        <a:pt x="96" y="1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2" name="Freeform 519"/>
                <p:cNvSpPr>
                  <a:spLocks noChangeAspect="1" noChangeArrowheads="1"/>
                </p:cNvSpPr>
                <p:nvPr/>
              </p:nvSpPr>
              <p:spPr bwMode="auto">
                <a:xfrm>
                  <a:off x="2202" y="2442"/>
                  <a:ext cx="19" cy="2"/>
                </a:xfrm>
                <a:custGeom>
                  <a:avLst/>
                  <a:gdLst>
                    <a:gd name="T0" fmla="*/ 0 w 169"/>
                    <a:gd name="T1" fmla="*/ 0 h 19"/>
                    <a:gd name="T2" fmla="*/ 168 w 169"/>
                    <a:gd name="T3" fmla="*/ 19 h 19"/>
                    <a:gd name="T4" fmla="*/ 169 w 169"/>
                    <a:gd name="T5" fmla="*/ 19 h 19"/>
                  </a:gdLst>
                  <a:ahLst/>
                  <a:cxnLst>
                    <a:cxn ang="0">
                      <a:pos x="T0" y="T1"/>
                    </a:cxn>
                    <a:cxn ang="0">
                      <a:pos x="T2" y="T3"/>
                    </a:cxn>
                    <a:cxn ang="0">
                      <a:pos x="T4" y="T5"/>
                    </a:cxn>
                  </a:cxnLst>
                  <a:rect l="0" t="0" r="r" b="b"/>
                  <a:pathLst>
                    <a:path w="169" h="19">
                      <a:moveTo>
                        <a:pt x="0" y="0"/>
                      </a:moveTo>
                      <a:lnTo>
                        <a:pt x="168" y="19"/>
                      </a:lnTo>
                      <a:lnTo>
                        <a:pt x="169" y="1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3" name="Freeform 520"/>
                <p:cNvSpPr>
                  <a:spLocks noChangeAspect="1" noChangeArrowheads="1"/>
                </p:cNvSpPr>
                <p:nvPr/>
              </p:nvSpPr>
              <p:spPr bwMode="auto">
                <a:xfrm>
                  <a:off x="2230" y="2445"/>
                  <a:ext cx="21" cy="4"/>
                </a:xfrm>
                <a:custGeom>
                  <a:avLst/>
                  <a:gdLst>
                    <a:gd name="T0" fmla="*/ 0 w 189"/>
                    <a:gd name="T1" fmla="*/ 0 h 41"/>
                    <a:gd name="T2" fmla="*/ 95 w 189"/>
                    <a:gd name="T3" fmla="*/ 10 h 41"/>
                    <a:gd name="T4" fmla="*/ 188 w 189"/>
                    <a:gd name="T5" fmla="*/ 41 h 41"/>
                    <a:gd name="T6" fmla="*/ 189 w 189"/>
                    <a:gd name="T7" fmla="*/ 41 h 41"/>
                  </a:gdLst>
                  <a:ahLst/>
                  <a:cxnLst>
                    <a:cxn ang="0">
                      <a:pos x="T0" y="T1"/>
                    </a:cxn>
                    <a:cxn ang="0">
                      <a:pos x="T2" y="T3"/>
                    </a:cxn>
                    <a:cxn ang="0">
                      <a:pos x="T4" y="T5"/>
                    </a:cxn>
                    <a:cxn ang="0">
                      <a:pos x="T6" y="T7"/>
                    </a:cxn>
                  </a:cxnLst>
                  <a:rect l="0" t="0" r="r" b="b"/>
                  <a:pathLst>
                    <a:path w="189" h="41">
                      <a:moveTo>
                        <a:pt x="0" y="0"/>
                      </a:moveTo>
                      <a:lnTo>
                        <a:pt x="95" y="10"/>
                      </a:lnTo>
                      <a:lnTo>
                        <a:pt x="188" y="41"/>
                      </a:lnTo>
                      <a:lnTo>
                        <a:pt x="189" y="4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4" name="Freeform 521"/>
                <p:cNvSpPr>
                  <a:spLocks noChangeAspect="1" noChangeArrowheads="1"/>
                </p:cNvSpPr>
                <p:nvPr/>
              </p:nvSpPr>
              <p:spPr bwMode="auto">
                <a:xfrm>
                  <a:off x="2260" y="2452"/>
                  <a:ext cx="18" cy="6"/>
                </a:xfrm>
                <a:custGeom>
                  <a:avLst/>
                  <a:gdLst>
                    <a:gd name="T0" fmla="*/ 0 w 162"/>
                    <a:gd name="T1" fmla="*/ 0 h 54"/>
                    <a:gd name="T2" fmla="*/ 161 w 162"/>
                    <a:gd name="T3" fmla="*/ 54 h 54"/>
                    <a:gd name="T4" fmla="*/ 162 w 162"/>
                    <a:gd name="T5" fmla="*/ 54 h 54"/>
                  </a:gdLst>
                  <a:ahLst/>
                  <a:cxnLst>
                    <a:cxn ang="0">
                      <a:pos x="T0" y="T1"/>
                    </a:cxn>
                    <a:cxn ang="0">
                      <a:pos x="T2" y="T3"/>
                    </a:cxn>
                    <a:cxn ang="0">
                      <a:pos x="T4" y="T5"/>
                    </a:cxn>
                  </a:cxnLst>
                  <a:rect l="0" t="0" r="r" b="b"/>
                  <a:pathLst>
                    <a:path w="162" h="54">
                      <a:moveTo>
                        <a:pt x="0" y="0"/>
                      </a:moveTo>
                      <a:lnTo>
                        <a:pt x="161" y="54"/>
                      </a:lnTo>
                      <a:lnTo>
                        <a:pt x="162" y="5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5" name="Freeform 522"/>
                <p:cNvSpPr>
                  <a:spLocks noChangeAspect="1" noChangeArrowheads="1"/>
                </p:cNvSpPr>
                <p:nvPr/>
              </p:nvSpPr>
              <p:spPr bwMode="auto">
                <a:xfrm>
                  <a:off x="2287" y="2461"/>
                  <a:ext cx="29" cy="14"/>
                </a:xfrm>
                <a:custGeom>
                  <a:avLst/>
                  <a:gdLst>
                    <a:gd name="T0" fmla="*/ 0 w 261"/>
                    <a:gd name="T1" fmla="*/ 0 h 128"/>
                    <a:gd name="T2" fmla="*/ 92 w 261"/>
                    <a:gd name="T3" fmla="*/ 30 h 128"/>
                    <a:gd name="T4" fmla="*/ 260 w 261"/>
                    <a:gd name="T5" fmla="*/ 128 h 128"/>
                    <a:gd name="T6" fmla="*/ 261 w 261"/>
                    <a:gd name="T7" fmla="*/ 128 h 128"/>
                  </a:gdLst>
                  <a:ahLst/>
                  <a:cxnLst>
                    <a:cxn ang="0">
                      <a:pos x="T0" y="T1"/>
                    </a:cxn>
                    <a:cxn ang="0">
                      <a:pos x="T2" y="T3"/>
                    </a:cxn>
                    <a:cxn ang="0">
                      <a:pos x="T4" y="T5"/>
                    </a:cxn>
                    <a:cxn ang="0">
                      <a:pos x="T6" y="T7"/>
                    </a:cxn>
                  </a:cxnLst>
                  <a:rect l="0" t="0" r="r" b="b"/>
                  <a:pathLst>
                    <a:path w="261" h="128">
                      <a:moveTo>
                        <a:pt x="0" y="0"/>
                      </a:moveTo>
                      <a:lnTo>
                        <a:pt x="92" y="30"/>
                      </a:lnTo>
                      <a:lnTo>
                        <a:pt x="260" y="128"/>
                      </a:lnTo>
                      <a:lnTo>
                        <a:pt x="261" y="12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6" name="Freeform 523"/>
                <p:cNvSpPr>
                  <a:spLocks noChangeAspect="1" noChangeArrowheads="1"/>
                </p:cNvSpPr>
                <p:nvPr/>
              </p:nvSpPr>
              <p:spPr bwMode="auto">
                <a:xfrm>
                  <a:off x="2324" y="2480"/>
                  <a:ext cx="35" cy="25"/>
                </a:xfrm>
                <a:custGeom>
                  <a:avLst/>
                  <a:gdLst>
                    <a:gd name="T0" fmla="*/ 0 w 309"/>
                    <a:gd name="T1" fmla="*/ 0 h 225"/>
                    <a:gd name="T2" fmla="*/ 166 w 309"/>
                    <a:gd name="T3" fmla="*/ 98 h 225"/>
                    <a:gd name="T4" fmla="*/ 308 w 309"/>
                    <a:gd name="T5" fmla="*/ 225 h 225"/>
                    <a:gd name="T6" fmla="*/ 309 w 309"/>
                    <a:gd name="T7" fmla="*/ 225 h 225"/>
                  </a:gdLst>
                  <a:ahLst/>
                  <a:cxnLst>
                    <a:cxn ang="0">
                      <a:pos x="T0" y="T1"/>
                    </a:cxn>
                    <a:cxn ang="0">
                      <a:pos x="T2" y="T3"/>
                    </a:cxn>
                    <a:cxn ang="0">
                      <a:pos x="T4" y="T5"/>
                    </a:cxn>
                    <a:cxn ang="0">
                      <a:pos x="T6" y="T7"/>
                    </a:cxn>
                  </a:cxnLst>
                  <a:rect l="0" t="0" r="r" b="b"/>
                  <a:pathLst>
                    <a:path w="309" h="225">
                      <a:moveTo>
                        <a:pt x="0" y="0"/>
                      </a:moveTo>
                      <a:lnTo>
                        <a:pt x="166" y="98"/>
                      </a:lnTo>
                      <a:lnTo>
                        <a:pt x="308" y="225"/>
                      </a:lnTo>
                      <a:lnTo>
                        <a:pt x="309" y="22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7" name="Freeform 524"/>
                <p:cNvSpPr>
                  <a:spLocks noChangeAspect="1" noChangeArrowheads="1"/>
                </p:cNvSpPr>
                <p:nvPr/>
              </p:nvSpPr>
              <p:spPr bwMode="auto">
                <a:xfrm>
                  <a:off x="2365" y="2512"/>
                  <a:ext cx="26" cy="26"/>
                </a:xfrm>
                <a:custGeom>
                  <a:avLst/>
                  <a:gdLst>
                    <a:gd name="T0" fmla="*/ 0 w 227"/>
                    <a:gd name="T1" fmla="*/ 0 h 239"/>
                    <a:gd name="T2" fmla="*/ 141 w 227"/>
                    <a:gd name="T3" fmla="*/ 126 h 239"/>
                    <a:gd name="T4" fmla="*/ 226 w 227"/>
                    <a:gd name="T5" fmla="*/ 239 h 239"/>
                    <a:gd name="T6" fmla="*/ 227 w 227"/>
                    <a:gd name="T7" fmla="*/ 239 h 239"/>
                  </a:gdLst>
                  <a:ahLst/>
                  <a:cxnLst>
                    <a:cxn ang="0">
                      <a:pos x="T0" y="T1"/>
                    </a:cxn>
                    <a:cxn ang="0">
                      <a:pos x="T2" y="T3"/>
                    </a:cxn>
                    <a:cxn ang="0">
                      <a:pos x="T4" y="T5"/>
                    </a:cxn>
                    <a:cxn ang="0">
                      <a:pos x="T6" y="T7"/>
                    </a:cxn>
                  </a:cxnLst>
                  <a:rect l="0" t="0" r="r" b="b"/>
                  <a:pathLst>
                    <a:path w="227" h="239">
                      <a:moveTo>
                        <a:pt x="0" y="0"/>
                      </a:moveTo>
                      <a:lnTo>
                        <a:pt x="141" y="126"/>
                      </a:lnTo>
                      <a:lnTo>
                        <a:pt x="226" y="239"/>
                      </a:lnTo>
                      <a:lnTo>
                        <a:pt x="227" y="23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8" name="Freeform 525"/>
                <p:cNvSpPr>
                  <a:spLocks noChangeAspect="1" noChangeArrowheads="1"/>
                </p:cNvSpPr>
                <p:nvPr/>
              </p:nvSpPr>
              <p:spPr bwMode="auto">
                <a:xfrm>
                  <a:off x="2396" y="2546"/>
                  <a:ext cx="17" cy="27"/>
                </a:xfrm>
                <a:custGeom>
                  <a:avLst/>
                  <a:gdLst>
                    <a:gd name="T0" fmla="*/ 0 w 153"/>
                    <a:gd name="T1" fmla="*/ 0 h 242"/>
                    <a:gd name="T2" fmla="*/ 84 w 153"/>
                    <a:gd name="T3" fmla="*/ 112 h 242"/>
                    <a:gd name="T4" fmla="*/ 152 w 153"/>
                    <a:gd name="T5" fmla="*/ 242 h 242"/>
                    <a:gd name="T6" fmla="*/ 153 w 153"/>
                    <a:gd name="T7" fmla="*/ 242 h 242"/>
                  </a:gdLst>
                  <a:ahLst/>
                  <a:cxnLst>
                    <a:cxn ang="0">
                      <a:pos x="T0" y="T1"/>
                    </a:cxn>
                    <a:cxn ang="0">
                      <a:pos x="T2" y="T3"/>
                    </a:cxn>
                    <a:cxn ang="0">
                      <a:pos x="T4" y="T5"/>
                    </a:cxn>
                    <a:cxn ang="0">
                      <a:pos x="T6" y="T7"/>
                    </a:cxn>
                  </a:cxnLst>
                  <a:rect l="0" t="0" r="r" b="b"/>
                  <a:pathLst>
                    <a:path w="153" h="242">
                      <a:moveTo>
                        <a:pt x="0" y="0"/>
                      </a:moveTo>
                      <a:lnTo>
                        <a:pt x="84" y="112"/>
                      </a:lnTo>
                      <a:lnTo>
                        <a:pt x="152" y="242"/>
                      </a:lnTo>
                      <a:lnTo>
                        <a:pt x="153" y="24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9" name="Freeform 526"/>
                <p:cNvSpPr>
                  <a:spLocks noChangeAspect="1" noChangeArrowheads="1"/>
                </p:cNvSpPr>
                <p:nvPr/>
              </p:nvSpPr>
              <p:spPr bwMode="auto">
                <a:xfrm>
                  <a:off x="2417" y="2581"/>
                  <a:ext cx="12" cy="27"/>
                </a:xfrm>
                <a:custGeom>
                  <a:avLst/>
                  <a:gdLst>
                    <a:gd name="T0" fmla="*/ 0 w 103"/>
                    <a:gd name="T1" fmla="*/ 0 h 245"/>
                    <a:gd name="T2" fmla="*/ 67 w 103"/>
                    <a:gd name="T3" fmla="*/ 131 h 245"/>
                    <a:gd name="T4" fmla="*/ 102 w 103"/>
                    <a:gd name="T5" fmla="*/ 245 h 245"/>
                    <a:gd name="T6" fmla="*/ 103 w 103"/>
                    <a:gd name="T7" fmla="*/ 245 h 245"/>
                  </a:gdLst>
                  <a:ahLst/>
                  <a:cxnLst>
                    <a:cxn ang="0">
                      <a:pos x="T0" y="T1"/>
                    </a:cxn>
                    <a:cxn ang="0">
                      <a:pos x="T2" y="T3"/>
                    </a:cxn>
                    <a:cxn ang="0">
                      <a:pos x="T4" y="T5"/>
                    </a:cxn>
                    <a:cxn ang="0">
                      <a:pos x="T6" y="T7"/>
                    </a:cxn>
                  </a:cxnLst>
                  <a:rect l="0" t="0" r="r" b="b"/>
                  <a:pathLst>
                    <a:path w="103" h="245">
                      <a:moveTo>
                        <a:pt x="0" y="0"/>
                      </a:moveTo>
                      <a:lnTo>
                        <a:pt x="67" y="131"/>
                      </a:lnTo>
                      <a:lnTo>
                        <a:pt x="102" y="245"/>
                      </a:lnTo>
                      <a:lnTo>
                        <a:pt x="103" y="24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0" name="Freeform 527"/>
                <p:cNvSpPr>
                  <a:spLocks noChangeAspect="1" noChangeArrowheads="1"/>
                </p:cNvSpPr>
                <p:nvPr/>
              </p:nvSpPr>
              <p:spPr bwMode="auto">
                <a:xfrm>
                  <a:off x="2431" y="2617"/>
                  <a:ext cx="6" cy="26"/>
                </a:xfrm>
                <a:custGeom>
                  <a:avLst/>
                  <a:gdLst>
                    <a:gd name="T0" fmla="*/ 0 w 53"/>
                    <a:gd name="T1" fmla="*/ 0 h 235"/>
                    <a:gd name="T2" fmla="*/ 35 w 53"/>
                    <a:gd name="T3" fmla="*/ 115 h 235"/>
                    <a:gd name="T4" fmla="*/ 52 w 53"/>
                    <a:gd name="T5" fmla="*/ 235 h 235"/>
                    <a:gd name="T6" fmla="*/ 53 w 53"/>
                    <a:gd name="T7" fmla="*/ 235 h 235"/>
                  </a:gdLst>
                  <a:ahLst/>
                  <a:cxnLst>
                    <a:cxn ang="0">
                      <a:pos x="T0" y="T1"/>
                    </a:cxn>
                    <a:cxn ang="0">
                      <a:pos x="T2" y="T3"/>
                    </a:cxn>
                    <a:cxn ang="0">
                      <a:pos x="T4" y="T5"/>
                    </a:cxn>
                    <a:cxn ang="0">
                      <a:pos x="T6" y="T7"/>
                    </a:cxn>
                  </a:cxnLst>
                  <a:rect l="0" t="0" r="r" b="b"/>
                  <a:pathLst>
                    <a:path w="53" h="235">
                      <a:moveTo>
                        <a:pt x="0" y="0"/>
                      </a:moveTo>
                      <a:lnTo>
                        <a:pt x="35" y="115"/>
                      </a:lnTo>
                      <a:lnTo>
                        <a:pt x="52" y="235"/>
                      </a:lnTo>
                      <a:lnTo>
                        <a:pt x="53" y="23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1" name="Freeform 528"/>
                <p:cNvSpPr>
                  <a:spLocks noChangeAspect="1" noChangeArrowheads="1"/>
                </p:cNvSpPr>
                <p:nvPr/>
              </p:nvSpPr>
              <p:spPr bwMode="auto">
                <a:xfrm>
                  <a:off x="2438" y="2653"/>
                  <a:ext cx="2" cy="28"/>
                </a:xfrm>
                <a:custGeom>
                  <a:avLst/>
                  <a:gdLst>
                    <a:gd name="T0" fmla="*/ 0 w 16"/>
                    <a:gd name="T1" fmla="*/ 0 h 258"/>
                    <a:gd name="T2" fmla="*/ 16 w 16"/>
                    <a:gd name="T3" fmla="*/ 121 h 258"/>
                    <a:gd name="T4" fmla="*/ 2 w 16"/>
                    <a:gd name="T5" fmla="*/ 258 h 258"/>
                    <a:gd name="T6" fmla="*/ 3 w 16"/>
                    <a:gd name="T7" fmla="*/ 258 h 258"/>
                  </a:gdLst>
                  <a:ahLst/>
                  <a:cxnLst>
                    <a:cxn ang="0">
                      <a:pos x="T0" y="T1"/>
                    </a:cxn>
                    <a:cxn ang="0">
                      <a:pos x="T2" y="T3"/>
                    </a:cxn>
                    <a:cxn ang="0">
                      <a:pos x="T4" y="T5"/>
                    </a:cxn>
                    <a:cxn ang="0">
                      <a:pos x="T6" y="T7"/>
                    </a:cxn>
                  </a:cxnLst>
                  <a:rect l="0" t="0" r="r" b="b"/>
                  <a:pathLst>
                    <a:path w="16" h="258">
                      <a:moveTo>
                        <a:pt x="0" y="0"/>
                      </a:moveTo>
                      <a:lnTo>
                        <a:pt x="16" y="121"/>
                      </a:lnTo>
                      <a:lnTo>
                        <a:pt x="2" y="258"/>
                      </a:lnTo>
                      <a:lnTo>
                        <a:pt x="3" y="25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2" name="Freeform 529"/>
                <p:cNvSpPr>
                  <a:spLocks noChangeAspect="1" noChangeArrowheads="1"/>
                </p:cNvSpPr>
                <p:nvPr/>
              </p:nvSpPr>
              <p:spPr bwMode="auto">
                <a:xfrm>
                  <a:off x="2436" y="2691"/>
                  <a:ext cx="2" cy="19"/>
                </a:xfrm>
                <a:custGeom>
                  <a:avLst/>
                  <a:gdLst>
                    <a:gd name="T0" fmla="*/ 18 w 18"/>
                    <a:gd name="T1" fmla="*/ 0 h 169"/>
                    <a:gd name="T2" fmla="*/ 0 w 18"/>
                    <a:gd name="T3" fmla="*/ 169 h 169"/>
                    <a:gd name="T4" fmla="*/ 1 w 18"/>
                    <a:gd name="T5" fmla="*/ 169 h 169"/>
                  </a:gdLst>
                  <a:ahLst/>
                  <a:cxnLst>
                    <a:cxn ang="0">
                      <a:pos x="T0" y="T1"/>
                    </a:cxn>
                    <a:cxn ang="0">
                      <a:pos x="T2" y="T3"/>
                    </a:cxn>
                    <a:cxn ang="0">
                      <a:pos x="T4" y="T5"/>
                    </a:cxn>
                  </a:cxnLst>
                  <a:rect l="0" t="0" r="r" b="b"/>
                  <a:pathLst>
                    <a:path w="18" h="169">
                      <a:moveTo>
                        <a:pt x="18" y="0"/>
                      </a:moveTo>
                      <a:lnTo>
                        <a:pt x="0" y="169"/>
                      </a:lnTo>
                      <a:lnTo>
                        <a:pt x="1" y="16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3" name="Freeform 530"/>
                <p:cNvSpPr>
                  <a:spLocks noChangeAspect="1" noChangeArrowheads="1"/>
                </p:cNvSpPr>
                <p:nvPr/>
              </p:nvSpPr>
              <p:spPr bwMode="auto">
                <a:xfrm>
                  <a:off x="2427" y="2719"/>
                  <a:ext cx="8" cy="30"/>
                </a:xfrm>
                <a:custGeom>
                  <a:avLst/>
                  <a:gdLst>
                    <a:gd name="T0" fmla="*/ 70 w 70"/>
                    <a:gd name="T1" fmla="*/ 0 h 266"/>
                    <a:gd name="T2" fmla="*/ 56 w 70"/>
                    <a:gd name="T3" fmla="*/ 137 h 266"/>
                    <a:gd name="T4" fmla="*/ 0 w 70"/>
                    <a:gd name="T5" fmla="*/ 266 h 266"/>
                    <a:gd name="T6" fmla="*/ 1 w 70"/>
                    <a:gd name="T7" fmla="*/ 266 h 266"/>
                  </a:gdLst>
                  <a:ahLst/>
                  <a:cxnLst>
                    <a:cxn ang="0">
                      <a:pos x="T0" y="T1"/>
                    </a:cxn>
                    <a:cxn ang="0">
                      <a:pos x="T2" y="T3"/>
                    </a:cxn>
                    <a:cxn ang="0">
                      <a:pos x="T4" y="T5"/>
                    </a:cxn>
                    <a:cxn ang="0">
                      <a:pos x="T6" y="T7"/>
                    </a:cxn>
                  </a:cxnLst>
                  <a:rect l="0" t="0" r="r" b="b"/>
                  <a:pathLst>
                    <a:path w="70" h="266">
                      <a:moveTo>
                        <a:pt x="70" y="0"/>
                      </a:moveTo>
                      <a:lnTo>
                        <a:pt x="56" y="137"/>
                      </a:lnTo>
                      <a:lnTo>
                        <a:pt x="0" y="266"/>
                      </a:lnTo>
                      <a:lnTo>
                        <a:pt x="1" y="26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4" name="Freeform 531"/>
                <p:cNvSpPr>
                  <a:spLocks noChangeAspect="1" noChangeArrowheads="1"/>
                </p:cNvSpPr>
                <p:nvPr/>
              </p:nvSpPr>
              <p:spPr bwMode="auto">
                <a:xfrm>
                  <a:off x="2415" y="2757"/>
                  <a:ext cx="8" cy="18"/>
                </a:xfrm>
                <a:custGeom>
                  <a:avLst/>
                  <a:gdLst>
                    <a:gd name="T0" fmla="*/ 68 w 68"/>
                    <a:gd name="T1" fmla="*/ 0 h 155"/>
                    <a:gd name="T2" fmla="*/ 0 w 68"/>
                    <a:gd name="T3" fmla="*/ 155 h 155"/>
                    <a:gd name="T4" fmla="*/ 1 w 68"/>
                    <a:gd name="T5" fmla="*/ 155 h 155"/>
                  </a:gdLst>
                  <a:ahLst/>
                  <a:cxnLst>
                    <a:cxn ang="0">
                      <a:pos x="T0" y="T1"/>
                    </a:cxn>
                    <a:cxn ang="0">
                      <a:pos x="T2" y="T3"/>
                    </a:cxn>
                    <a:cxn ang="0">
                      <a:pos x="T4" y="T5"/>
                    </a:cxn>
                  </a:cxnLst>
                  <a:rect l="0" t="0" r="r" b="b"/>
                  <a:pathLst>
                    <a:path w="68" h="155">
                      <a:moveTo>
                        <a:pt x="68" y="0"/>
                      </a:moveTo>
                      <a:lnTo>
                        <a:pt x="0" y="155"/>
                      </a:lnTo>
                      <a:lnTo>
                        <a:pt x="1" y="15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5" name="Freeform 532"/>
                <p:cNvSpPr>
                  <a:spLocks noChangeAspect="1" noChangeArrowheads="1"/>
                </p:cNvSpPr>
                <p:nvPr/>
              </p:nvSpPr>
              <p:spPr bwMode="auto">
                <a:xfrm>
                  <a:off x="2396" y="2783"/>
                  <a:ext cx="16" cy="27"/>
                </a:xfrm>
                <a:custGeom>
                  <a:avLst/>
                  <a:gdLst>
                    <a:gd name="T0" fmla="*/ 141 w 141"/>
                    <a:gd name="T1" fmla="*/ 0 h 240"/>
                    <a:gd name="T2" fmla="*/ 84 w 141"/>
                    <a:gd name="T3" fmla="*/ 129 h 240"/>
                    <a:gd name="T4" fmla="*/ 0 w 141"/>
                    <a:gd name="T5" fmla="*/ 240 h 240"/>
                    <a:gd name="T6" fmla="*/ 1 w 141"/>
                    <a:gd name="T7" fmla="*/ 240 h 240"/>
                  </a:gdLst>
                  <a:ahLst/>
                  <a:cxnLst>
                    <a:cxn ang="0">
                      <a:pos x="T0" y="T1"/>
                    </a:cxn>
                    <a:cxn ang="0">
                      <a:pos x="T2" y="T3"/>
                    </a:cxn>
                    <a:cxn ang="0">
                      <a:pos x="T4" y="T5"/>
                    </a:cxn>
                    <a:cxn ang="0">
                      <a:pos x="T6" y="T7"/>
                    </a:cxn>
                  </a:cxnLst>
                  <a:rect l="0" t="0" r="r" b="b"/>
                  <a:pathLst>
                    <a:path w="141" h="240">
                      <a:moveTo>
                        <a:pt x="141" y="0"/>
                      </a:moveTo>
                      <a:lnTo>
                        <a:pt x="84" y="129"/>
                      </a:lnTo>
                      <a:lnTo>
                        <a:pt x="0" y="240"/>
                      </a:lnTo>
                      <a:lnTo>
                        <a:pt x="1" y="24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6" name="Freeform 533"/>
                <p:cNvSpPr>
                  <a:spLocks noChangeAspect="1" noChangeArrowheads="1"/>
                </p:cNvSpPr>
                <p:nvPr/>
              </p:nvSpPr>
              <p:spPr bwMode="auto">
                <a:xfrm>
                  <a:off x="2370" y="2817"/>
                  <a:ext cx="20" cy="23"/>
                </a:xfrm>
                <a:custGeom>
                  <a:avLst/>
                  <a:gdLst>
                    <a:gd name="T0" fmla="*/ 183 w 183"/>
                    <a:gd name="T1" fmla="*/ 0 h 203"/>
                    <a:gd name="T2" fmla="*/ 98 w 183"/>
                    <a:gd name="T3" fmla="*/ 111 h 203"/>
                    <a:gd name="T4" fmla="*/ 0 w 183"/>
                    <a:gd name="T5" fmla="*/ 203 h 203"/>
                    <a:gd name="T6" fmla="*/ 2 w 183"/>
                    <a:gd name="T7" fmla="*/ 203 h 203"/>
                  </a:gdLst>
                  <a:ahLst/>
                  <a:cxnLst>
                    <a:cxn ang="0">
                      <a:pos x="T0" y="T1"/>
                    </a:cxn>
                    <a:cxn ang="0">
                      <a:pos x="T2" y="T3"/>
                    </a:cxn>
                    <a:cxn ang="0">
                      <a:pos x="T4" y="T5"/>
                    </a:cxn>
                    <a:cxn ang="0">
                      <a:pos x="T6" y="T7"/>
                    </a:cxn>
                  </a:cxnLst>
                  <a:rect l="0" t="0" r="r" b="b"/>
                  <a:pathLst>
                    <a:path w="183" h="203">
                      <a:moveTo>
                        <a:pt x="183" y="0"/>
                      </a:moveTo>
                      <a:lnTo>
                        <a:pt x="98" y="111"/>
                      </a:lnTo>
                      <a:lnTo>
                        <a:pt x="0" y="203"/>
                      </a:lnTo>
                      <a:lnTo>
                        <a:pt x="2" y="20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7" name="Freeform 534"/>
                <p:cNvSpPr>
                  <a:spLocks noChangeAspect="1" noChangeArrowheads="1"/>
                </p:cNvSpPr>
                <p:nvPr/>
              </p:nvSpPr>
              <p:spPr bwMode="auto">
                <a:xfrm>
                  <a:off x="2335" y="2847"/>
                  <a:ext cx="28" cy="21"/>
                </a:xfrm>
                <a:custGeom>
                  <a:avLst/>
                  <a:gdLst>
                    <a:gd name="T0" fmla="*/ 251 w 251"/>
                    <a:gd name="T1" fmla="*/ 0 h 192"/>
                    <a:gd name="T2" fmla="*/ 155 w 251"/>
                    <a:gd name="T3" fmla="*/ 92 h 192"/>
                    <a:gd name="T4" fmla="*/ 0 w 251"/>
                    <a:gd name="T5" fmla="*/ 192 h 192"/>
                    <a:gd name="T6" fmla="*/ 1 w 251"/>
                    <a:gd name="T7" fmla="*/ 192 h 192"/>
                  </a:gdLst>
                  <a:ahLst/>
                  <a:cxnLst>
                    <a:cxn ang="0">
                      <a:pos x="T0" y="T1"/>
                    </a:cxn>
                    <a:cxn ang="0">
                      <a:pos x="T2" y="T3"/>
                    </a:cxn>
                    <a:cxn ang="0">
                      <a:pos x="T4" y="T5"/>
                    </a:cxn>
                    <a:cxn ang="0">
                      <a:pos x="T6" y="T7"/>
                    </a:cxn>
                  </a:cxnLst>
                  <a:rect l="0" t="0" r="r" b="b"/>
                  <a:pathLst>
                    <a:path w="251" h="192">
                      <a:moveTo>
                        <a:pt x="251" y="0"/>
                      </a:moveTo>
                      <a:lnTo>
                        <a:pt x="155" y="92"/>
                      </a:lnTo>
                      <a:lnTo>
                        <a:pt x="0" y="192"/>
                      </a:lnTo>
                      <a:lnTo>
                        <a:pt x="1" y="19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8" name="Freeform 535"/>
                <p:cNvSpPr>
                  <a:spLocks noChangeAspect="1" noChangeArrowheads="1"/>
                </p:cNvSpPr>
                <p:nvPr/>
              </p:nvSpPr>
              <p:spPr bwMode="auto">
                <a:xfrm>
                  <a:off x="2292" y="2873"/>
                  <a:ext cx="35" cy="19"/>
                </a:xfrm>
                <a:custGeom>
                  <a:avLst/>
                  <a:gdLst>
                    <a:gd name="T0" fmla="*/ 320 w 320"/>
                    <a:gd name="T1" fmla="*/ 0 h 171"/>
                    <a:gd name="T2" fmla="*/ 165 w 320"/>
                    <a:gd name="T3" fmla="*/ 102 h 171"/>
                    <a:gd name="T4" fmla="*/ 0 w 320"/>
                    <a:gd name="T5" fmla="*/ 171 h 171"/>
                    <a:gd name="T6" fmla="*/ 1 w 320"/>
                    <a:gd name="T7" fmla="*/ 171 h 171"/>
                  </a:gdLst>
                  <a:ahLst/>
                  <a:cxnLst>
                    <a:cxn ang="0">
                      <a:pos x="T0" y="T1"/>
                    </a:cxn>
                    <a:cxn ang="0">
                      <a:pos x="T2" y="T3"/>
                    </a:cxn>
                    <a:cxn ang="0">
                      <a:pos x="T4" y="T5"/>
                    </a:cxn>
                    <a:cxn ang="0">
                      <a:pos x="T6" y="T7"/>
                    </a:cxn>
                  </a:cxnLst>
                  <a:rect l="0" t="0" r="r" b="b"/>
                  <a:pathLst>
                    <a:path w="320" h="171">
                      <a:moveTo>
                        <a:pt x="320" y="0"/>
                      </a:moveTo>
                      <a:lnTo>
                        <a:pt x="165" y="102"/>
                      </a:lnTo>
                      <a:lnTo>
                        <a:pt x="0" y="171"/>
                      </a:lnTo>
                      <a:lnTo>
                        <a:pt x="1" y="17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9" name="Freeform 536"/>
                <p:cNvSpPr>
                  <a:spLocks noChangeAspect="1" noChangeArrowheads="1"/>
                </p:cNvSpPr>
                <p:nvPr/>
              </p:nvSpPr>
              <p:spPr bwMode="auto">
                <a:xfrm>
                  <a:off x="2242" y="2896"/>
                  <a:ext cx="41" cy="11"/>
                </a:xfrm>
                <a:custGeom>
                  <a:avLst/>
                  <a:gdLst>
                    <a:gd name="T0" fmla="*/ 367 w 367"/>
                    <a:gd name="T1" fmla="*/ 0 h 99"/>
                    <a:gd name="T2" fmla="*/ 201 w 367"/>
                    <a:gd name="T3" fmla="*/ 68 h 99"/>
                    <a:gd name="T4" fmla="*/ 0 w 367"/>
                    <a:gd name="T5" fmla="*/ 99 h 99"/>
                    <a:gd name="T6" fmla="*/ 1 w 367"/>
                    <a:gd name="T7" fmla="*/ 99 h 99"/>
                  </a:gdLst>
                  <a:ahLst/>
                  <a:cxnLst>
                    <a:cxn ang="0">
                      <a:pos x="T0" y="T1"/>
                    </a:cxn>
                    <a:cxn ang="0">
                      <a:pos x="T2" y="T3"/>
                    </a:cxn>
                    <a:cxn ang="0">
                      <a:pos x="T4" y="T5"/>
                    </a:cxn>
                    <a:cxn ang="0">
                      <a:pos x="T6" y="T7"/>
                    </a:cxn>
                  </a:cxnLst>
                  <a:rect l="0" t="0" r="r" b="b"/>
                  <a:pathLst>
                    <a:path w="367" h="99">
                      <a:moveTo>
                        <a:pt x="367" y="0"/>
                      </a:moveTo>
                      <a:lnTo>
                        <a:pt x="201" y="68"/>
                      </a:lnTo>
                      <a:lnTo>
                        <a:pt x="0" y="99"/>
                      </a:lnTo>
                      <a:lnTo>
                        <a:pt x="1" y="9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0" name="Freeform 537"/>
                <p:cNvSpPr>
                  <a:spLocks noChangeAspect="1" noChangeArrowheads="1"/>
                </p:cNvSpPr>
                <p:nvPr/>
              </p:nvSpPr>
              <p:spPr bwMode="auto">
                <a:xfrm>
                  <a:off x="2214" y="2908"/>
                  <a:ext cx="19" cy="3"/>
                </a:xfrm>
                <a:custGeom>
                  <a:avLst/>
                  <a:gdLst>
                    <a:gd name="T0" fmla="*/ 168 w 168"/>
                    <a:gd name="T1" fmla="*/ 0 h 26"/>
                    <a:gd name="T2" fmla="*/ 0 w 168"/>
                    <a:gd name="T3" fmla="*/ 26 h 26"/>
                    <a:gd name="T4" fmla="*/ 1 w 168"/>
                    <a:gd name="T5" fmla="*/ 26 h 26"/>
                  </a:gdLst>
                  <a:ahLst/>
                  <a:cxnLst>
                    <a:cxn ang="0">
                      <a:pos x="T0" y="T1"/>
                    </a:cxn>
                    <a:cxn ang="0">
                      <a:pos x="T2" y="T3"/>
                    </a:cxn>
                    <a:cxn ang="0">
                      <a:pos x="T4" y="T5"/>
                    </a:cxn>
                  </a:cxnLst>
                  <a:rect l="0" t="0" r="r" b="b"/>
                  <a:pathLst>
                    <a:path w="168" h="26">
                      <a:moveTo>
                        <a:pt x="168" y="0"/>
                      </a:moveTo>
                      <a:lnTo>
                        <a:pt x="0" y="26"/>
                      </a:lnTo>
                      <a:lnTo>
                        <a:pt x="1"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1" name="Freeform 538"/>
                <p:cNvSpPr>
                  <a:spLocks noChangeAspect="1" noChangeArrowheads="1"/>
                </p:cNvSpPr>
                <p:nvPr/>
              </p:nvSpPr>
              <p:spPr bwMode="auto">
                <a:xfrm>
                  <a:off x="2182" y="2912"/>
                  <a:ext cx="23" cy="3"/>
                </a:xfrm>
                <a:custGeom>
                  <a:avLst/>
                  <a:gdLst>
                    <a:gd name="T0" fmla="*/ 201 w 201"/>
                    <a:gd name="T1" fmla="*/ 0 h 29"/>
                    <a:gd name="T2" fmla="*/ 0 w 201"/>
                    <a:gd name="T3" fmla="*/ 29 h 29"/>
                    <a:gd name="T4" fmla="*/ 1 w 201"/>
                    <a:gd name="T5" fmla="*/ 29 h 29"/>
                  </a:gdLst>
                  <a:ahLst/>
                  <a:cxnLst>
                    <a:cxn ang="0">
                      <a:pos x="T0" y="T1"/>
                    </a:cxn>
                    <a:cxn ang="0">
                      <a:pos x="T2" y="T3"/>
                    </a:cxn>
                    <a:cxn ang="0">
                      <a:pos x="T4" y="T5"/>
                    </a:cxn>
                  </a:cxnLst>
                  <a:rect l="0" t="0" r="r" b="b"/>
                  <a:pathLst>
                    <a:path w="201" h="29">
                      <a:moveTo>
                        <a:pt x="201" y="0"/>
                      </a:moveTo>
                      <a:lnTo>
                        <a:pt x="0" y="29"/>
                      </a:lnTo>
                      <a:lnTo>
                        <a:pt x="1" y="2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82" name="Group 539"/>
              <p:cNvGrpSpPr>
                <a:grpSpLocks noChangeAspect="1"/>
              </p:cNvGrpSpPr>
              <p:nvPr/>
            </p:nvGrpSpPr>
            <p:grpSpPr bwMode="auto">
              <a:xfrm>
                <a:off x="1409" y="1113"/>
                <a:ext cx="1334" cy="2065"/>
                <a:chOff x="1409" y="1113"/>
                <a:chExt cx="1334" cy="2065"/>
              </a:xfrm>
            </p:grpSpPr>
            <p:sp>
              <p:nvSpPr>
                <p:cNvPr id="183" name="Freeform 540"/>
                <p:cNvSpPr>
                  <a:spLocks noChangeAspect="1" noChangeArrowheads="1"/>
                </p:cNvSpPr>
                <p:nvPr/>
              </p:nvSpPr>
              <p:spPr bwMode="auto">
                <a:xfrm>
                  <a:off x="2082" y="1113"/>
                  <a:ext cx="1" cy="98"/>
                </a:xfrm>
                <a:custGeom>
                  <a:avLst/>
                  <a:gdLst>
                    <a:gd name="T0" fmla="*/ 0 w 1"/>
                    <a:gd name="T1" fmla="*/ 0 h 879"/>
                    <a:gd name="T2" fmla="*/ 0 w 1"/>
                    <a:gd name="T3" fmla="*/ 879 h 879"/>
                    <a:gd name="T4" fmla="*/ 1 w 1"/>
                    <a:gd name="T5" fmla="*/ 879 h 879"/>
                  </a:gdLst>
                  <a:ahLst/>
                  <a:cxnLst>
                    <a:cxn ang="0">
                      <a:pos x="T0" y="T1"/>
                    </a:cxn>
                    <a:cxn ang="0">
                      <a:pos x="T2" y="T3"/>
                    </a:cxn>
                    <a:cxn ang="0">
                      <a:pos x="T4" y="T5"/>
                    </a:cxn>
                  </a:cxnLst>
                  <a:rect l="0" t="0" r="r" b="b"/>
                  <a:pathLst>
                    <a:path w="1" h="879">
                      <a:moveTo>
                        <a:pt x="0" y="0"/>
                      </a:moveTo>
                      <a:lnTo>
                        <a:pt x="0" y="879"/>
                      </a:lnTo>
                      <a:lnTo>
                        <a:pt x="1" y="87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4" name="Freeform 541"/>
                <p:cNvSpPr>
                  <a:spLocks noChangeAspect="1" noChangeArrowheads="1"/>
                </p:cNvSpPr>
                <p:nvPr/>
              </p:nvSpPr>
              <p:spPr bwMode="auto">
                <a:xfrm>
                  <a:off x="2082" y="1229"/>
                  <a:ext cx="1" cy="19"/>
                </a:xfrm>
                <a:custGeom>
                  <a:avLst/>
                  <a:gdLst>
                    <a:gd name="T0" fmla="*/ 0 w 1"/>
                    <a:gd name="T1" fmla="*/ 0 h 171"/>
                    <a:gd name="T2" fmla="*/ 0 w 1"/>
                    <a:gd name="T3" fmla="*/ 171 h 171"/>
                    <a:gd name="T4" fmla="*/ 1 w 1"/>
                    <a:gd name="T5" fmla="*/ 171 h 171"/>
                  </a:gdLst>
                  <a:ahLst/>
                  <a:cxnLst>
                    <a:cxn ang="0">
                      <a:pos x="T0" y="T1"/>
                    </a:cxn>
                    <a:cxn ang="0">
                      <a:pos x="T2" y="T3"/>
                    </a:cxn>
                    <a:cxn ang="0">
                      <a:pos x="T4" y="T5"/>
                    </a:cxn>
                  </a:cxnLst>
                  <a:rect l="0" t="0" r="r" b="b"/>
                  <a:pathLst>
                    <a:path w="1" h="171">
                      <a:moveTo>
                        <a:pt x="0" y="0"/>
                      </a:moveTo>
                      <a:lnTo>
                        <a:pt x="0" y="171"/>
                      </a:lnTo>
                      <a:lnTo>
                        <a:pt x="1" y="17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5" name="Freeform 542"/>
                <p:cNvSpPr>
                  <a:spLocks noChangeAspect="1" noChangeArrowheads="1"/>
                </p:cNvSpPr>
                <p:nvPr/>
              </p:nvSpPr>
              <p:spPr bwMode="auto">
                <a:xfrm>
                  <a:off x="2082" y="1267"/>
                  <a:ext cx="1" cy="95"/>
                </a:xfrm>
                <a:custGeom>
                  <a:avLst/>
                  <a:gdLst>
                    <a:gd name="T0" fmla="*/ 0 w 1"/>
                    <a:gd name="T1" fmla="*/ 0 h 849"/>
                    <a:gd name="T2" fmla="*/ 0 w 1"/>
                    <a:gd name="T3" fmla="*/ 849 h 849"/>
                    <a:gd name="T4" fmla="*/ 1 w 1"/>
                    <a:gd name="T5" fmla="*/ 849 h 849"/>
                  </a:gdLst>
                  <a:ahLst/>
                  <a:cxnLst>
                    <a:cxn ang="0">
                      <a:pos x="T0" y="T1"/>
                    </a:cxn>
                    <a:cxn ang="0">
                      <a:pos x="T2" y="T3"/>
                    </a:cxn>
                    <a:cxn ang="0">
                      <a:pos x="T4" y="T5"/>
                    </a:cxn>
                  </a:cxnLst>
                  <a:rect l="0" t="0" r="r" b="b"/>
                  <a:pathLst>
                    <a:path w="1" h="849">
                      <a:moveTo>
                        <a:pt x="0" y="0"/>
                      </a:moveTo>
                      <a:lnTo>
                        <a:pt x="0" y="849"/>
                      </a:lnTo>
                      <a:lnTo>
                        <a:pt x="1" y="84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6" name="Freeform 543"/>
                <p:cNvSpPr>
                  <a:spLocks noChangeAspect="1" noChangeArrowheads="1"/>
                </p:cNvSpPr>
                <p:nvPr/>
              </p:nvSpPr>
              <p:spPr bwMode="auto">
                <a:xfrm>
                  <a:off x="2082" y="1381"/>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7" name="Freeform 544"/>
                <p:cNvSpPr>
                  <a:spLocks noChangeAspect="1" noChangeArrowheads="1"/>
                </p:cNvSpPr>
                <p:nvPr/>
              </p:nvSpPr>
              <p:spPr bwMode="auto">
                <a:xfrm>
                  <a:off x="2082" y="1418"/>
                  <a:ext cx="1" cy="95"/>
                </a:xfrm>
                <a:custGeom>
                  <a:avLst/>
                  <a:gdLst>
                    <a:gd name="T0" fmla="*/ 0 w 1"/>
                    <a:gd name="T1" fmla="*/ 0 h 850"/>
                    <a:gd name="T2" fmla="*/ 0 w 1"/>
                    <a:gd name="T3" fmla="*/ 850 h 850"/>
                    <a:gd name="T4" fmla="*/ 1 w 1"/>
                    <a:gd name="T5" fmla="*/ 850 h 850"/>
                  </a:gdLst>
                  <a:ahLst/>
                  <a:cxnLst>
                    <a:cxn ang="0">
                      <a:pos x="T0" y="T1"/>
                    </a:cxn>
                    <a:cxn ang="0">
                      <a:pos x="T2" y="T3"/>
                    </a:cxn>
                    <a:cxn ang="0">
                      <a:pos x="T4" y="T5"/>
                    </a:cxn>
                  </a:cxnLst>
                  <a:rect l="0" t="0" r="r" b="b"/>
                  <a:pathLst>
                    <a:path w="1" h="850">
                      <a:moveTo>
                        <a:pt x="0" y="0"/>
                      </a:moveTo>
                      <a:lnTo>
                        <a:pt x="0" y="850"/>
                      </a:lnTo>
                      <a:lnTo>
                        <a:pt x="1" y="85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8" name="Freeform 545"/>
                <p:cNvSpPr>
                  <a:spLocks noChangeAspect="1" noChangeArrowheads="1"/>
                </p:cNvSpPr>
                <p:nvPr/>
              </p:nvSpPr>
              <p:spPr bwMode="auto">
                <a:xfrm>
                  <a:off x="2082" y="1532"/>
                  <a:ext cx="1" cy="19"/>
                </a:xfrm>
                <a:custGeom>
                  <a:avLst/>
                  <a:gdLst>
                    <a:gd name="T0" fmla="*/ 0 w 1"/>
                    <a:gd name="T1" fmla="*/ 0 h 169"/>
                    <a:gd name="T2" fmla="*/ 0 w 1"/>
                    <a:gd name="T3" fmla="*/ 169 h 169"/>
                    <a:gd name="T4" fmla="*/ 1 w 1"/>
                    <a:gd name="T5" fmla="*/ 169 h 169"/>
                  </a:gdLst>
                  <a:ahLst/>
                  <a:cxnLst>
                    <a:cxn ang="0">
                      <a:pos x="T0" y="T1"/>
                    </a:cxn>
                    <a:cxn ang="0">
                      <a:pos x="T2" y="T3"/>
                    </a:cxn>
                    <a:cxn ang="0">
                      <a:pos x="T4" y="T5"/>
                    </a:cxn>
                  </a:cxnLst>
                  <a:rect l="0" t="0" r="r" b="b"/>
                  <a:pathLst>
                    <a:path w="1" h="169">
                      <a:moveTo>
                        <a:pt x="0" y="0"/>
                      </a:moveTo>
                      <a:lnTo>
                        <a:pt x="0" y="169"/>
                      </a:lnTo>
                      <a:lnTo>
                        <a:pt x="1" y="16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89" name="Freeform 546"/>
                <p:cNvSpPr>
                  <a:spLocks noChangeAspect="1" noChangeArrowheads="1"/>
                </p:cNvSpPr>
                <p:nvPr/>
              </p:nvSpPr>
              <p:spPr bwMode="auto">
                <a:xfrm>
                  <a:off x="2082" y="1569"/>
                  <a:ext cx="1" cy="95"/>
                </a:xfrm>
                <a:custGeom>
                  <a:avLst/>
                  <a:gdLst>
                    <a:gd name="T0" fmla="*/ 0 w 1"/>
                    <a:gd name="T1" fmla="*/ 0 h 850"/>
                    <a:gd name="T2" fmla="*/ 0 w 1"/>
                    <a:gd name="T3" fmla="*/ 850 h 850"/>
                    <a:gd name="T4" fmla="*/ 1 w 1"/>
                    <a:gd name="T5" fmla="*/ 850 h 850"/>
                  </a:gdLst>
                  <a:ahLst/>
                  <a:cxnLst>
                    <a:cxn ang="0">
                      <a:pos x="T0" y="T1"/>
                    </a:cxn>
                    <a:cxn ang="0">
                      <a:pos x="T2" y="T3"/>
                    </a:cxn>
                    <a:cxn ang="0">
                      <a:pos x="T4" y="T5"/>
                    </a:cxn>
                  </a:cxnLst>
                  <a:rect l="0" t="0" r="r" b="b"/>
                  <a:pathLst>
                    <a:path w="1" h="850">
                      <a:moveTo>
                        <a:pt x="0" y="0"/>
                      </a:moveTo>
                      <a:lnTo>
                        <a:pt x="0" y="850"/>
                      </a:lnTo>
                      <a:lnTo>
                        <a:pt x="1" y="85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0" name="Freeform 547"/>
                <p:cNvSpPr>
                  <a:spLocks noChangeAspect="1" noChangeArrowheads="1"/>
                </p:cNvSpPr>
                <p:nvPr/>
              </p:nvSpPr>
              <p:spPr bwMode="auto">
                <a:xfrm>
                  <a:off x="2082" y="1683"/>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1" name="Freeform 548"/>
                <p:cNvSpPr>
                  <a:spLocks noChangeAspect="1" noChangeArrowheads="1"/>
                </p:cNvSpPr>
                <p:nvPr/>
              </p:nvSpPr>
              <p:spPr bwMode="auto">
                <a:xfrm>
                  <a:off x="2082" y="1721"/>
                  <a:ext cx="1" cy="94"/>
                </a:xfrm>
                <a:custGeom>
                  <a:avLst/>
                  <a:gdLst>
                    <a:gd name="T0" fmla="*/ 0 w 1"/>
                    <a:gd name="T1" fmla="*/ 0 h 850"/>
                    <a:gd name="T2" fmla="*/ 0 w 1"/>
                    <a:gd name="T3" fmla="*/ 850 h 850"/>
                    <a:gd name="T4" fmla="*/ 1 w 1"/>
                    <a:gd name="T5" fmla="*/ 850 h 850"/>
                  </a:gdLst>
                  <a:ahLst/>
                  <a:cxnLst>
                    <a:cxn ang="0">
                      <a:pos x="T0" y="T1"/>
                    </a:cxn>
                    <a:cxn ang="0">
                      <a:pos x="T2" y="T3"/>
                    </a:cxn>
                    <a:cxn ang="0">
                      <a:pos x="T4" y="T5"/>
                    </a:cxn>
                  </a:cxnLst>
                  <a:rect l="0" t="0" r="r" b="b"/>
                  <a:pathLst>
                    <a:path w="1" h="850">
                      <a:moveTo>
                        <a:pt x="0" y="0"/>
                      </a:moveTo>
                      <a:lnTo>
                        <a:pt x="0" y="850"/>
                      </a:lnTo>
                      <a:lnTo>
                        <a:pt x="1" y="85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2" name="Freeform 549"/>
                <p:cNvSpPr>
                  <a:spLocks noChangeAspect="1" noChangeArrowheads="1"/>
                </p:cNvSpPr>
                <p:nvPr/>
              </p:nvSpPr>
              <p:spPr bwMode="auto">
                <a:xfrm>
                  <a:off x="2082" y="1834"/>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3" name="Freeform 550"/>
                <p:cNvSpPr>
                  <a:spLocks noChangeAspect="1" noChangeArrowheads="1"/>
                </p:cNvSpPr>
                <p:nvPr/>
              </p:nvSpPr>
              <p:spPr bwMode="auto">
                <a:xfrm>
                  <a:off x="2082" y="1872"/>
                  <a:ext cx="1" cy="94"/>
                </a:xfrm>
                <a:custGeom>
                  <a:avLst/>
                  <a:gdLst>
                    <a:gd name="T0" fmla="*/ 0 w 1"/>
                    <a:gd name="T1" fmla="*/ 0 h 850"/>
                    <a:gd name="T2" fmla="*/ 0 w 1"/>
                    <a:gd name="T3" fmla="*/ 850 h 850"/>
                    <a:gd name="T4" fmla="*/ 1 w 1"/>
                    <a:gd name="T5" fmla="*/ 850 h 850"/>
                  </a:gdLst>
                  <a:ahLst/>
                  <a:cxnLst>
                    <a:cxn ang="0">
                      <a:pos x="T0" y="T1"/>
                    </a:cxn>
                    <a:cxn ang="0">
                      <a:pos x="T2" y="T3"/>
                    </a:cxn>
                    <a:cxn ang="0">
                      <a:pos x="T4" y="T5"/>
                    </a:cxn>
                  </a:cxnLst>
                  <a:rect l="0" t="0" r="r" b="b"/>
                  <a:pathLst>
                    <a:path w="1" h="850">
                      <a:moveTo>
                        <a:pt x="0" y="0"/>
                      </a:moveTo>
                      <a:lnTo>
                        <a:pt x="0" y="850"/>
                      </a:lnTo>
                      <a:lnTo>
                        <a:pt x="1" y="85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4" name="Freeform 551"/>
                <p:cNvSpPr>
                  <a:spLocks noChangeAspect="1" noChangeArrowheads="1"/>
                </p:cNvSpPr>
                <p:nvPr/>
              </p:nvSpPr>
              <p:spPr bwMode="auto">
                <a:xfrm>
                  <a:off x="2082" y="1985"/>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5" name="Freeform 552"/>
                <p:cNvSpPr>
                  <a:spLocks noChangeAspect="1" noChangeArrowheads="1"/>
                </p:cNvSpPr>
                <p:nvPr/>
              </p:nvSpPr>
              <p:spPr bwMode="auto">
                <a:xfrm>
                  <a:off x="2082" y="2023"/>
                  <a:ext cx="1" cy="94"/>
                </a:xfrm>
                <a:custGeom>
                  <a:avLst/>
                  <a:gdLst>
                    <a:gd name="T0" fmla="*/ 0 w 1"/>
                    <a:gd name="T1" fmla="*/ 0 h 849"/>
                    <a:gd name="T2" fmla="*/ 0 w 1"/>
                    <a:gd name="T3" fmla="*/ 849 h 849"/>
                    <a:gd name="T4" fmla="*/ 1 w 1"/>
                    <a:gd name="T5" fmla="*/ 849 h 849"/>
                  </a:gdLst>
                  <a:ahLst/>
                  <a:cxnLst>
                    <a:cxn ang="0">
                      <a:pos x="T0" y="T1"/>
                    </a:cxn>
                    <a:cxn ang="0">
                      <a:pos x="T2" y="T3"/>
                    </a:cxn>
                    <a:cxn ang="0">
                      <a:pos x="T4" y="T5"/>
                    </a:cxn>
                  </a:cxnLst>
                  <a:rect l="0" t="0" r="r" b="b"/>
                  <a:pathLst>
                    <a:path w="1" h="849">
                      <a:moveTo>
                        <a:pt x="0" y="0"/>
                      </a:moveTo>
                      <a:lnTo>
                        <a:pt x="0" y="849"/>
                      </a:lnTo>
                      <a:lnTo>
                        <a:pt x="1" y="84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6" name="Freeform 553"/>
                <p:cNvSpPr>
                  <a:spLocks noChangeAspect="1" noChangeArrowheads="1"/>
                </p:cNvSpPr>
                <p:nvPr/>
              </p:nvSpPr>
              <p:spPr bwMode="auto">
                <a:xfrm>
                  <a:off x="2082" y="2136"/>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7" name="Freeform 554"/>
                <p:cNvSpPr>
                  <a:spLocks noChangeAspect="1" noChangeArrowheads="1"/>
                </p:cNvSpPr>
                <p:nvPr/>
              </p:nvSpPr>
              <p:spPr bwMode="auto">
                <a:xfrm>
                  <a:off x="2082" y="2174"/>
                  <a:ext cx="1" cy="94"/>
                </a:xfrm>
                <a:custGeom>
                  <a:avLst/>
                  <a:gdLst>
                    <a:gd name="T0" fmla="*/ 0 w 1"/>
                    <a:gd name="T1" fmla="*/ 0 h 851"/>
                    <a:gd name="T2" fmla="*/ 0 w 1"/>
                    <a:gd name="T3" fmla="*/ 851 h 851"/>
                    <a:gd name="T4" fmla="*/ 1 w 1"/>
                    <a:gd name="T5" fmla="*/ 851 h 851"/>
                  </a:gdLst>
                  <a:ahLst/>
                  <a:cxnLst>
                    <a:cxn ang="0">
                      <a:pos x="T0" y="T1"/>
                    </a:cxn>
                    <a:cxn ang="0">
                      <a:pos x="T2" y="T3"/>
                    </a:cxn>
                    <a:cxn ang="0">
                      <a:pos x="T4" y="T5"/>
                    </a:cxn>
                  </a:cxnLst>
                  <a:rect l="0" t="0" r="r" b="b"/>
                  <a:pathLst>
                    <a:path w="1" h="851">
                      <a:moveTo>
                        <a:pt x="0" y="0"/>
                      </a:moveTo>
                      <a:lnTo>
                        <a:pt x="0" y="851"/>
                      </a:lnTo>
                      <a:lnTo>
                        <a:pt x="1" y="85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8" name="Freeform 555"/>
                <p:cNvSpPr>
                  <a:spLocks noChangeAspect="1" noChangeArrowheads="1"/>
                </p:cNvSpPr>
                <p:nvPr/>
              </p:nvSpPr>
              <p:spPr bwMode="auto">
                <a:xfrm>
                  <a:off x="2082" y="2287"/>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9" name="Freeform 556"/>
                <p:cNvSpPr>
                  <a:spLocks noChangeAspect="1" noChangeArrowheads="1"/>
                </p:cNvSpPr>
                <p:nvPr/>
              </p:nvSpPr>
              <p:spPr bwMode="auto">
                <a:xfrm>
                  <a:off x="2082" y="2325"/>
                  <a:ext cx="1" cy="94"/>
                </a:xfrm>
                <a:custGeom>
                  <a:avLst/>
                  <a:gdLst>
                    <a:gd name="T0" fmla="*/ 0 w 1"/>
                    <a:gd name="T1" fmla="*/ 0 h 850"/>
                    <a:gd name="T2" fmla="*/ 0 w 1"/>
                    <a:gd name="T3" fmla="*/ 850 h 850"/>
                    <a:gd name="T4" fmla="*/ 1 w 1"/>
                    <a:gd name="T5" fmla="*/ 850 h 850"/>
                  </a:gdLst>
                  <a:ahLst/>
                  <a:cxnLst>
                    <a:cxn ang="0">
                      <a:pos x="T0" y="T1"/>
                    </a:cxn>
                    <a:cxn ang="0">
                      <a:pos x="T2" y="T3"/>
                    </a:cxn>
                    <a:cxn ang="0">
                      <a:pos x="T4" y="T5"/>
                    </a:cxn>
                  </a:cxnLst>
                  <a:rect l="0" t="0" r="r" b="b"/>
                  <a:pathLst>
                    <a:path w="1" h="850">
                      <a:moveTo>
                        <a:pt x="0" y="0"/>
                      </a:moveTo>
                      <a:lnTo>
                        <a:pt x="0" y="850"/>
                      </a:lnTo>
                      <a:lnTo>
                        <a:pt x="1" y="85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0" name="Freeform 557"/>
                <p:cNvSpPr>
                  <a:spLocks noChangeAspect="1" noChangeArrowheads="1"/>
                </p:cNvSpPr>
                <p:nvPr/>
              </p:nvSpPr>
              <p:spPr bwMode="auto">
                <a:xfrm>
                  <a:off x="2082" y="2438"/>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1" name="Freeform 558"/>
                <p:cNvSpPr>
                  <a:spLocks noChangeAspect="1" noChangeArrowheads="1"/>
                </p:cNvSpPr>
                <p:nvPr/>
              </p:nvSpPr>
              <p:spPr bwMode="auto">
                <a:xfrm>
                  <a:off x="2082" y="2476"/>
                  <a:ext cx="1" cy="94"/>
                </a:xfrm>
                <a:custGeom>
                  <a:avLst/>
                  <a:gdLst>
                    <a:gd name="T0" fmla="*/ 0 w 1"/>
                    <a:gd name="T1" fmla="*/ 0 h 850"/>
                    <a:gd name="T2" fmla="*/ 0 w 1"/>
                    <a:gd name="T3" fmla="*/ 850 h 850"/>
                    <a:gd name="T4" fmla="*/ 1 w 1"/>
                    <a:gd name="T5" fmla="*/ 850 h 850"/>
                  </a:gdLst>
                  <a:ahLst/>
                  <a:cxnLst>
                    <a:cxn ang="0">
                      <a:pos x="T0" y="T1"/>
                    </a:cxn>
                    <a:cxn ang="0">
                      <a:pos x="T2" y="T3"/>
                    </a:cxn>
                    <a:cxn ang="0">
                      <a:pos x="T4" y="T5"/>
                    </a:cxn>
                  </a:cxnLst>
                  <a:rect l="0" t="0" r="r" b="b"/>
                  <a:pathLst>
                    <a:path w="1" h="850">
                      <a:moveTo>
                        <a:pt x="0" y="0"/>
                      </a:moveTo>
                      <a:lnTo>
                        <a:pt x="0" y="850"/>
                      </a:lnTo>
                      <a:lnTo>
                        <a:pt x="1" y="85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2" name="Freeform 559"/>
                <p:cNvSpPr>
                  <a:spLocks noChangeAspect="1" noChangeArrowheads="1"/>
                </p:cNvSpPr>
                <p:nvPr/>
              </p:nvSpPr>
              <p:spPr bwMode="auto">
                <a:xfrm>
                  <a:off x="2082" y="2589"/>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3" name="Freeform 560"/>
                <p:cNvSpPr>
                  <a:spLocks noChangeAspect="1" noChangeArrowheads="1"/>
                </p:cNvSpPr>
                <p:nvPr/>
              </p:nvSpPr>
              <p:spPr bwMode="auto">
                <a:xfrm>
                  <a:off x="2082" y="2627"/>
                  <a:ext cx="1" cy="94"/>
                </a:xfrm>
                <a:custGeom>
                  <a:avLst/>
                  <a:gdLst>
                    <a:gd name="T0" fmla="*/ 0 w 1"/>
                    <a:gd name="T1" fmla="*/ 0 h 850"/>
                    <a:gd name="T2" fmla="*/ 0 w 1"/>
                    <a:gd name="T3" fmla="*/ 850 h 850"/>
                    <a:gd name="T4" fmla="*/ 1 w 1"/>
                    <a:gd name="T5" fmla="*/ 850 h 850"/>
                  </a:gdLst>
                  <a:ahLst/>
                  <a:cxnLst>
                    <a:cxn ang="0">
                      <a:pos x="T0" y="T1"/>
                    </a:cxn>
                    <a:cxn ang="0">
                      <a:pos x="T2" y="T3"/>
                    </a:cxn>
                    <a:cxn ang="0">
                      <a:pos x="T4" y="T5"/>
                    </a:cxn>
                  </a:cxnLst>
                  <a:rect l="0" t="0" r="r" b="b"/>
                  <a:pathLst>
                    <a:path w="1" h="850">
                      <a:moveTo>
                        <a:pt x="0" y="0"/>
                      </a:moveTo>
                      <a:lnTo>
                        <a:pt x="0" y="850"/>
                      </a:lnTo>
                      <a:lnTo>
                        <a:pt x="1" y="85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4" name="Freeform 561"/>
                <p:cNvSpPr>
                  <a:spLocks noChangeAspect="1" noChangeArrowheads="1"/>
                </p:cNvSpPr>
                <p:nvPr/>
              </p:nvSpPr>
              <p:spPr bwMode="auto">
                <a:xfrm>
                  <a:off x="2082" y="2740"/>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5" name="Freeform 562"/>
                <p:cNvSpPr>
                  <a:spLocks noChangeAspect="1" noChangeArrowheads="1"/>
                </p:cNvSpPr>
                <p:nvPr/>
              </p:nvSpPr>
              <p:spPr bwMode="auto">
                <a:xfrm>
                  <a:off x="2082" y="2778"/>
                  <a:ext cx="1" cy="95"/>
                </a:xfrm>
                <a:custGeom>
                  <a:avLst/>
                  <a:gdLst>
                    <a:gd name="T0" fmla="*/ 0 w 1"/>
                    <a:gd name="T1" fmla="*/ 0 h 849"/>
                    <a:gd name="T2" fmla="*/ 0 w 1"/>
                    <a:gd name="T3" fmla="*/ 849 h 849"/>
                    <a:gd name="T4" fmla="*/ 1 w 1"/>
                    <a:gd name="T5" fmla="*/ 849 h 849"/>
                  </a:gdLst>
                  <a:ahLst/>
                  <a:cxnLst>
                    <a:cxn ang="0">
                      <a:pos x="T0" y="T1"/>
                    </a:cxn>
                    <a:cxn ang="0">
                      <a:pos x="T2" y="T3"/>
                    </a:cxn>
                    <a:cxn ang="0">
                      <a:pos x="T4" y="T5"/>
                    </a:cxn>
                  </a:cxnLst>
                  <a:rect l="0" t="0" r="r" b="b"/>
                  <a:pathLst>
                    <a:path w="1" h="849">
                      <a:moveTo>
                        <a:pt x="0" y="0"/>
                      </a:moveTo>
                      <a:lnTo>
                        <a:pt x="0" y="849"/>
                      </a:lnTo>
                      <a:lnTo>
                        <a:pt x="1" y="84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6" name="Freeform 563"/>
                <p:cNvSpPr>
                  <a:spLocks noChangeAspect="1" noChangeArrowheads="1"/>
                </p:cNvSpPr>
                <p:nvPr/>
              </p:nvSpPr>
              <p:spPr bwMode="auto">
                <a:xfrm>
                  <a:off x="2082" y="2891"/>
                  <a:ext cx="1" cy="19"/>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7" name="Freeform 564"/>
                <p:cNvSpPr>
                  <a:spLocks noChangeAspect="1" noChangeArrowheads="1"/>
                </p:cNvSpPr>
                <p:nvPr/>
              </p:nvSpPr>
              <p:spPr bwMode="auto">
                <a:xfrm>
                  <a:off x="2082" y="2929"/>
                  <a:ext cx="1" cy="95"/>
                </a:xfrm>
                <a:custGeom>
                  <a:avLst/>
                  <a:gdLst>
                    <a:gd name="T0" fmla="*/ 0 w 1"/>
                    <a:gd name="T1" fmla="*/ 0 h 849"/>
                    <a:gd name="T2" fmla="*/ 0 w 1"/>
                    <a:gd name="T3" fmla="*/ 849 h 849"/>
                    <a:gd name="T4" fmla="*/ 1 w 1"/>
                    <a:gd name="T5" fmla="*/ 849 h 849"/>
                  </a:gdLst>
                  <a:ahLst/>
                  <a:cxnLst>
                    <a:cxn ang="0">
                      <a:pos x="T0" y="T1"/>
                    </a:cxn>
                    <a:cxn ang="0">
                      <a:pos x="T2" y="T3"/>
                    </a:cxn>
                    <a:cxn ang="0">
                      <a:pos x="T4" y="T5"/>
                    </a:cxn>
                  </a:cxnLst>
                  <a:rect l="0" t="0" r="r" b="b"/>
                  <a:pathLst>
                    <a:path w="1" h="849">
                      <a:moveTo>
                        <a:pt x="0" y="0"/>
                      </a:moveTo>
                      <a:lnTo>
                        <a:pt x="0" y="849"/>
                      </a:lnTo>
                      <a:lnTo>
                        <a:pt x="1" y="84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8" name="Freeform 565"/>
                <p:cNvSpPr>
                  <a:spLocks noChangeAspect="1" noChangeArrowheads="1"/>
                </p:cNvSpPr>
                <p:nvPr/>
              </p:nvSpPr>
              <p:spPr bwMode="auto">
                <a:xfrm>
                  <a:off x="2082" y="3043"/>
                  <a:ext cx="1" cy="18"/>
                </a:xfrm>
                <a:custGeom>
                  <a:avLst/>
                  <a:gdLst>
                    <a:gd name="T0" fmla="*/ 0 w 1"/>
                    <a:gd name="T1" fmla="*/ 0 h 170"/>
                    <a:gd name="T2" fmla="*/ 0 w 1"/>
                    <a:gd name="T3" fmla="*/ 170 h 170"/>
                    <a:gd name="T4" fmla="*/ 1 w 1"/>
                    <a:gd name="T5" fmla="*/ 170 h 170"/>
                  </a:gdLst>
                  <a:ahLst/>
                  <a:cxnLst>
                    <a:cxn ang="0">
                      <a:pos x="T0" y="T1"/>
                    </a:cxn>
                    <a:cxn ang="0">
                      <a:pos x="T2" y="T3"/>
                    </a:cxn>
                    <a:cxn ang="0">
                      <a:pos x="T4" y="T5"/>
                    </a:cxn>
                  </a:cxnLst>
                  <a:rect l="0" t="0" r="r" b="b"/>
                  <a:pathLst>
                    <a:path w="1" h="170">
                      <a:moveTo>
                        <a:pt x="0" y="0"/>
                      </a:moveTo>
                      <a:lnTo>
                        <a:pt x="0" y="170"/>
                      </a:lnTo>
                      <a:lnTo>
                        <a:pt x="1" y="17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9" name="Freeform 566"/>
                <p:cNvSpPr>
                  <a:spLocks noChangeAspect="1" noChangeArrowheads="1"/>
                </p:cNvSpPr>
                <p:nvPr/>
              </p:nvSpPr>
              <p:spPr bwMode="auto">
                <a:xfrm>
                  <a:off x="2082" y="3080"/>
                  <a:ext cx="1" cy="98"/>
                </a:xfrm>
                <a:custGeom>
                  <a:avLst/>
                  <a:gdLst>
                    <a:gd name="T0" fmla="*/ 0 w 1"/>
                    <a:gd name="T1" fmla="*/ 0 h 878"/>
                    <a:gd name="T2" fmla="*/ 0 w 1"/>
                    <a:gd name="T3" fmla="*/ 878 h 878"/>
                    <a:gd name="T4" fmla="*/ 1 w 1"/>
                    <a:gd name="T5" fmla="*/ 878 h 878"/>
                  </a:gdLst>
                  <a:ahLst/>
                  <a:cxnLst>
                    <a:cxn ang="0">
                      <a:pos x="T0" y="T1"/>
                    </a:cxn>
                    <a:cxn ang="0">
                      <a:pos x="T2" y="T3"/>
                    </a:cxn>
                    <a:cxn ang="0">
                      <a:pos x="T4" y="T5"/>
                    </a:cxn>
                  </a:cxnLst>
                  <a:rect l="0" t="0" r="r" b="b"/>
                  <a:pathLst>
                    <a:path w="1" h="878">
                      <a:moveTo>
                        <a:pt x="0" y="0"/>
                      </a:moveTo>
                      <a:lnTo>
                        <a:pt x="0" y="878"/>
                      </a:lnTo>
                      <a:lnTo>
                        <a:pt x="1" y="87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0" name="Freeform 567"/>
                <p:cNvSpPr>
                  <a:spLocks noChangeAspect="1" noChangeArrowheads="1"/>
                </p:cNvSpPr>
                <p:nvPr/>
              </p:nvSpPr>
              <p:spPr bwMode="auto">
                <a:xfrm>
                  <a:off x="2632" y="2678"/>
                  <a:ext cx="111" cy="1"/>
                </a:xfrm>
                <a:custGeom>
                  <a:avLst/>
                  <a:gdLst>
                    <a:gd name="T0" fmla="*/ 991 w 991"/>
                    <a:gd name="T1" fmla="*/ 0 h 1"/>
                    <a:gd name="T2" fmla="*/ 0 w 991"/>
                    <a:gd name="T3" fmla="*/ 0 h 1"/>
                    <a:gd name="T4" fmla="*/ 1 w 991"/>
                    <a:gd name="T5" fmla="*/ 0 h 1"/>
                  </a:gdLst>
                  <a:ahLst/>
                  <a:cxnLst>
                    <a:cxn ang="0">
                      <a:pos x="T0" y="T1"/>
                    </a:cxn>
                    <a:cxn ang="0">
                      <a:pos x="T2" y="T3"/>
                    </a:cxn>
                    <a:cxn ang="0">
                      <a:pos x="T4" y="T5"/>
                    </a:cxn>
                  </a:cxnLst>
                  <a:rect l="0" t="0" r="r" b="b"/>
                  <a:pathLst>
                    <a:path w="991" h="1">
                      <a:moveTo>
                        <a:pt x="99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1" name="Freeform 568"/>
                <p:cNvSpPr>
                  <a:spLocks noChangeAspect="1" noChangeArrowheads="1"/>
                </p:cNvSpPr>
                <p:nvPr/>
              </p:nvSpPr>
              <p:spPr bwMode="auto">
                <a:xfrm>
                  <a:off x="2595" y="2678"/>
                  <a:ext cx="19" cy="1"/>
                </a:xfrm>
                <a:custGeom>
                  <a:avLst/>
                  <a:gdLst>
                    <a:gd name="T0" fmla="*/ 170 w 170"/>
                    <a:gd name="T1" fmla="*/ 0 h 1"/>
                    <a:gd name="T2" fmla="*/ 0 w 170"/>
                    <a:gd name="T3" fmla="*/ 0 h 1"/>
                    <a:gd name="T4" fmla="*/ 1 w 170"/>
                    <a:gd name="T5" fmla="*/ 0 h 1"/>
                  </a:gdLst>
                  <a:ahLst/>
                  <a:cxnLst>
                    <a:cxn ang="0">
                      <a:pos x="T0" y="T1"/>
                    </a:cxn>
                    <a:cxn ang="0">
                      <a:pos x="T2" y="T3"/>
                    </a:cxn>
                    <a:cxn ang="0">
                      <a:pos x="T4" y="T5"/>
                    </a:cxn>
                  </a:cxnLst>
                  <a:rect l="0" t="0" r="r" b="b"/>
                  <a:pathLst>
                    <a:path w="170" h="1">
                      <a:moveTo>
                        <a:pt x="17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2" name="Freeform 569"/>
                <p:cNvSpPr>
                  <a:spLocks noChangeAspect="1" noChangeArrowheads="1"/>
                </p:cNvSpPr>
                <p:nvPr/>
              </p:nvSpPr>
              <p:spPr bwMode="auto">
                <a:xfrm>
                  <a:off x="2481" y="2678"/>
                  <a:ext cx="95" cy="1"/>
                </a:xfrm>
                <a:custGeom>
                  <a:avLst/>
                  <a:gdLst>
                    <a:gd name="T0" fmla="*/ 850 w 850"/>
                    <a:gd name="T1" fmla="*/ 0 h 1"/>
                    <a:gd name="T2" fmla="*/ 0 w 850"/>
                    <a:gd name="T3" fmla="*/ 0 h 1"/>
                    <a:gd name="T4" fmla="*/ 1 w 850"/>
                    <a:gd name="T5" fmla="*/ 0 h 1"/>
                  </a:gdLst>
                  <a:ahLst/>
                  <a:cxnLst>
                    <a:cxn ang="0">
                      <a:pos x="T0" y="T1"/>
                    </a:cxn>
                    <a:cxn ang="0">
                      <a:pos x="T2" y="T3"/>
                    </a:cxn>
                    <a:cxn ang="0">
                      <a:pos x="T4" y="T5"/>
                    </a:cxn>
                  </a:cxnLst>
                  <a:rect l="0" t="0" r="r" b="b"/>
                  <a:pathLst>
                    <a:path w="850" h="1">
                      <a:moveTo>
                        <a:pt x="85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3" name="Freeform 570"/>
                <p:cNvSpPr>
                  <a:spLocks noChangeAspect="1" noChangeArrowheads="1"/>
                </p:cNvSpPr>
                <p:nvPr/>
              </p:nvSpPr>
              <p:spPr bwMode="auto">
                <a:xfrm>
                  <a:off x="2444" y="2678"/>
                  <a:ext cx="19" cy="1"/>
                </a:xfrm>
                <a:custGeom>
                  <a:avLst/>
                  <a:gdLst>
                    <a:gd name="T0" fmla="*/ 170 w 170"/>
                    <a:gd name="T1" fmla="*/ 0 h 1"/>
                    <a:gd name="T2" fmla="*/ 0 w 170"/>
                    <a:gd name="T3" fmla="*/ 0 h 1"/>
                    <a:gd name="T4" fmla="*/ 1 w 170"/>
                    <a:gd name="T5" fmla="*/ 0 h 1"/>
                  </a:gdLst>
                  <a:ahLst/>
                  <a:cxnLst>
                    <a:cxn ang="0">
                      <a:pos x="T0" y="T1"/>
                    </a:cxn>
                    <a:cxn ang="0">
                      <a:pos x="T2" y="T3"/>
                    </a:cxn>
                    <a:cxn ang="0">
                      <a:pos x="T4" y="T5"/>
                    </a:cxn>
                  </a:cxnLst>
                  <a:rect l="0" t="0" r="r" b="b"/>
                  <a:pathLst>
                    <a:path w="170" h="1">
                      <a:moveTo>
                        <a:pt x="17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4" name="Freeform 571"/>
                <p:cNvSpPr>
                  <a:spLocks noChangeAspect="1" noChangeArrowheads="1"/>
                </p:cNvSpPr>
                <p:nvPr/>
              </p:nvSpPr>
              <p:spPr bwMode="auto">
                <a:xfrm>
                  <a:off x="2331" y="2678"/>
                  <a:ext cx="94" cy="1"/>
                </a:xfrm>
                <a:custGeom>
                  <a:avLst/>
                  <a:gdLst>
                    <a:gd name="T0" fmla="*/ 850 w 850"/>
                    <a:gd name="T1" fmla="*/ 0 h 1"/>
                    <a:gd name="T2" fmla="*/ 0 w 850"/>
                    <a:gd name="T3" fmla="*/ 0 h 1"/>
                    <a:gd name="T4" fmla="*/ 1 w 850"/>
                    <a:gd name="T5" fmla="*/ 0 h 1"/>
                  </a:gdLst>
                  <a:ahLst/>
                  <a:cxnLst>
                    <a:cxn ang="0">
                      <a:pos x="T0" y="T1"/>
                    </a:cxn>
                    <a:cxn ang="0">
                      <a:pos x="T2" y="T3"/>
                    </a:cxn>
                    <a:cxn ang="0">
                      <a:pos x="T4" y="T5"/>
                    </a:cxn>
                  </a:cxnLst>
                  <a:rect l="0" t="0" r="r" b="b"/>
                  <a:pathLst>
                    <a:path w="850" h="1">
                      <a:moveTo>
                        <a:pt x="85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5" name="Freeform 572"/>
                <p:cNvSpPr>
                  <a:spLocks noChangeAspect="1" noChangeArrowheads="1"/>
                </p:cNvSpPr>
                <p:nvPr/>
              </p:nvSpPr>
              <p:spPr bwMode="auto">
                <a:xfrm>
                  <a:off x="2293" y="2678"/>
                  <a:ext cx="19" cy="1"/>
                </a:xfrm>
                <a:custGeom>
                  <a:avLst/>
                  <a:gdLst>
                    <a:gd name="T0" fmla="*/ 170 w 170"/>
                    <a:gd name="T1" fmla="*/ 0 h 1"/>
                    <a:gd name="T2" fmla="*/ 0 w 170"/>
                    <a:gd name="T3" fmla="*/ 0 h 1"/>
                    <a:gd name="T4" fmla="*/ 1 w 170"/>
                    <a:gd name="T5" fmla="*/ 0 h 1"/>
                  </a:gdLst>
                  <a:ahLst/>
                  <a:cxnLst>
                    <a:cxn ang="0">
                      <a:pos x="T0" y="T1"/>
                    </a:cxn>
                    <a:cxn ang="0">
                      <a:pos x="T2" y="T3"/>
                    </a:cxn>
                    <a:cxn ang="0">
                      <a:pos x="T4" y="T5"/>
                    </a:cxn>
                  </a:cxnLst>
                  <a:rect l="0" t="0" r="r" b="b"/>
                  <a:pathLst>
                    <a:path w="170" h="1">
                      <a:moveTo>
                        <a:pt x="17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6" name="Freeform 573"/>
                <p:cNvSpPr>
                  <a:spLocks noChangeAspect="1" noChangeArrowheads="1"/>
                </p:cNvSpPr>
                <p:nvPr/>
              </p:nvSpPr>
              <p:spPr bwMode="auto">
                <a:xfrm>
                  <a:off x="2180" y="2678"/>
                  <a:ext cx="94" cy="1"/>
                </a:xfrm>
                <a:custGeom>
                  <a:avLst/>
                  <a:gdLst>
                    <a:gd name="T0" fmla="*/ 850 w 850"/>
                    <a:gd name="T1" fmla="*/ 0 h 1"/>
                    <a:gd name="T2" fmla="*/ 0 w 850"/>
                    <a:gd name="T3" fmla="*/ 0 h 1"/>
                    <a:gd name="T4" fmla="*/ 1 w 850"/>
                    <a:gd name="T5" fmla="*/ 0 h 1"/>
                  </a:gdLst>
                  <a:ahLst/>
                  <a:cxnLst>
                    <a:cxn ang="0">
                      <a:pos x="T0" y="T1"/>
                    </a:cxn>
                    <a:cxn ang="0">
                      <a:pos x="T2" y="T3"/>
                    </a:cxn>
                    <a:cxn ang="0">
                      <a:pos x="T4" y="T5"/>
                    </a:cxn>
                  </a:cxnLst>
                  <a:rect l="0" t="0" r="r" b="b"/>
                  <a:pathLst>
                    <a:path w="850" h="1">
                      <a:moveTo>
                        <a:pt x="85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7" name="Freeform 574"/>
                <p:cNvSpPr>
                  <a:spLocks noChangeAspect="1" noChangeArrowheads="1"/>
                </p:cNvSpPr>
                <p:nvPr/>
              </p:nvSpPr>
              <p:spPr bwMode="auto">
                <a:xfrm>
                  <a:off x="2142" y="2678"/>
                  <a:ext cx="19" cy="1"/>
                </a:xfrm>
                <a:custGeom>
                  <a:avLst/>
                  <a:gdLst>
                    <a:gd name="T0" fmla="*/ 171 w 171"/>
                    <a:gd name="T1" fmla="*/ 0 h 1"/>
                    <a:gd name="T2" fmla="*/ 0 w 171"/>
                    <a:gd name="T3" fmla="*/ 0 h 1"/>
                    <a:gd name="T4" fmla="*/ 2 w 171"/>
                    <a:gd name="T5" fmla="*/ 0 h 1"/>
                  </a:gdLst>
                  <a:ahLst/>
                  <a:cxnLst>
                    <a:cxn ang="0">
                      <a:pos x="T0" y="T1"/>
                    </a:cxn>
                    <a:cxn ang="0">
                      <a:pos x="T2" y="T3"/>
                    </a:cxn>
                    <a:cxn ang="0">
                      <a:pos x="T4" y="T5"/>
                    </a:cxn>
                  </a:cxnLst>
                  <a:rect l="0" t="0" r="r" b="b"/>
                  <a:pathLst>
                    <a:path w="171" h="1">
                      <a:moveTo>
                        <a:pt x="171" y="0"/>
                      </a:moveTo>
                      <a:lnTo>
                        <a:pt x="0" y="0"/>
                      </a:lnTo>
                      <a:lnTo>
                        <a:pt x="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8" name="Freeform 575"/>
                <p:cNvSpPr>
                  <a:spLocks noChangeAspect="1" noChangeArrowheads="1"/>
                </p:cNvSpPr>
                <p:nvPr/>
              </p:nvSpPr>
              <p:spPr bwMode="auto">
                <a:xfrm>
                  <a:off x="2029" y="2678"/>
                  <a:ext cx="94" cy="1"/>
                </a:xfrm>
                <a:custGeom>
                  <a:avLst/>
                  <a:gdLst>
                    <a:gd name="T0" fmla="*/ 849 w 849"/>
                    <a:gd name="T1" fmla="*/ 0 h 1"/>
                    <a:gd name="T2" fmla="*/ 0 w 849"/>
                    <a:gd name="T3" fmla="*/ 0 h 1"/>
                    <a:gd name="T4" fmla="*/ 1 w 849"/>
                    <a:gd name="T5" fmla="*/ 0 h 1"/>
                  </a:gdLst>
                  <a:ahLst/>
                  <a:cxnLst>
                    <a:cxn ang="0">
                      <a:pos x="T0" y="T1"/>
                    </a:cxn>
                    <a:cxn ang="0">
                      <a:pos x="T2" y="T3"/>
                    </a:cxn>
                    <a:cxn ang="0">
                      <a:pos x="T4" y="T5"/>
                    </a:cxn>
                  </a:cxnLst>
                  <a:rect l="0" t="0" r="r" b="b"/>
                  <a:pathLst>
                    <a:path w="849" h="1">
                      <a:moveTo>
                        <a:pt x="84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9" name="Freeform 576"/>
                <p:cNvSpPr>
                  <a:spLocks noChangeAspect="1" noChangeArrowheads="1"/>
                </p:cNvSpPr>
                <p:nvPr/>
              </p:nvSpPr>
              <p:spPr bwMode="auto">
                <a:xfrm>
                  <a:off x="1991" y="2678"/>
                  <a:ext cx="19" cy="1"/>
                </a:xfrm>
                <a:custGeom>
                  <a:avLst/>
                  <a:gdLst>
                    <a:gd name="T0" fmla="*/ 170 w 170"/>
                    <a:gd name="T1" fmla="*/ 0 h 1"/>
                    <a:gd name="T2" fmla="*/ 0 w 170"/>
                    <a:gd name="T3" fmla="*/ 0 h 1"/>
                    <a:gd name="T4" fmla="*/ 1 w 170"/>
                    <a:gd name="T5" fmla="*/ 0 h 1"/>
                  </a:gdLst>
                  <a:ahLst/>
                  <a:cxnLst>
                    <a:cxn ang="0">
                      <a:pos x="T0" y="T1"/>
                    </a:cxn>
                    <a:cxn ang="0">
                      <a:pos x="T2" y="T3"/>
                    </a:cxn>
                    <a:cxn ang="0">
                      <a:pos x="T4" y="T5"/>
                    </a:cxn>
                  </a:cxnLst>
                  <a:rect l="0" t="0" r="r" b="b"/>
                  <a:pathLst>
                    <a:path w="170" h="1">
                      <a:moveTo>
                        <a:pt x="17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0" name="Freeform 577"/>
                <p:cNvSpPr>
                  <a:spLocks noChangeAspect="1" noChangeArrowheads="1"/>
                </p:cNvSpPr>
                <p:nvPr/>
              </p:nvSpPr>
              <p:spPr bwMode="auto">
                <a:xfrm>
                  <a:off x="1878" y="2678"/>
                  <a:ext cx="94" cy="1"/>
                </a:xfrm>
                <a:custGeom>
                  <a:avLst/>
                  <a:gdLst>
                    <a:gd name="T0" fmla="*/ 850 w 850"/>
                    <a:gd name="T1" fmla="*/ 0 h 1"/>
                    <a:gd name="T2" fmla="*/ 0 w 850"/>
                    <a:gd name="T3" fmla="*/ 0 h 1"/>
                    <a:gd name="T4" fmla="*/ 1 w 850"/>
                    <a:gd name="T5" fmla="*/ 0 h 1"/>
                  </a:gdLst>
                  <a:ahLst/>
                  <a:cxnLst>
                    <a:cxn ang="0">
                      <a:pos x="T0" y="T1"/>
                    </a:cxn>
                    <a:cxn ang="0">
                      <a:pos x="T2" y="T3"/>
                    </a:cxn>
                    <a:cxn ang="0">
                      <a:pos x="T4" y="T5"/>
                    </a:cxn>
                  </a:cxnLst>
                  <a:rect l="0" t="0" r="r" b="b"/>
                  <a:pathLst>
                    <a:path w="850" h="1">
                      <a:moveTo>
                        <a:pt x="85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1" name="Freeform 578"/>
                <p:cNvSpPr>
                  <a:spLocks noChangeAspect="1" noChangeArrowheads="1"/>
                </p:cNvSpPr>
                <p:nvPr/>
              </p:nvSpPr>
              <p:spPr bwMode="auto">
                <a:xfrm>
                  <a:off x="1840" y="2678"/>
                  <a:ext cx="19" cy="1"/>
                </a:xfrm>
                <a:custGeom>
                  <a:avLst/>
                  <a:gdLst>
                    <a:gd name="T0" fmla="*/ 170 w 170"/>
                    <a:gd name="T1" fmla="*/ 0 h 1"/>
                    <a:gd name="T2" fmla="*/ 0 w 170"/>
                    <a:gd name="T3" fmla="*/ 0 h 1"/>
                    <a:gd name="T4" fmla="*/ 1 w 170"/>
                    <a:gd name="T5" fmla="*/ 0 h 1"/>
                  </a:gdLst>
                  <a:ahLst/>
                  <a:cxnLst>
                    <a:cxn ang="0">
                      <a:pos x="T0" y="T1"/>
                    </a:cxn>
                    <a:cxn ang="0">
                      <a:pos x="T2" y="T3"/>
                    </a:cxn>
                    <a:cxn ang="0">
                      <a:pos x="T4" y="T5"/>
                    </a:cxn>
                  </a:cxnLst>
                  <a:rect l="0" t="0" r="r" b="b"/>
                  <a:pathLst>
                    <a:path w="170" h="1">
                      <a:moveTo>
                        <a:pt x="17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2" name="Freeform 579"/>
                <p:cNvSpPr>
                  <a:spLocks noChangeAspect="1" noChangeArrowheads="1"/>
                </p:cNvSpPr>
                <p:nvPr/>
              </p:nvSpPr>
              <p:spPr bwMode="auto">
                <a:xfrm>
                  <a:off x="1727" y="2678"/>
                  <a:ext cx="94" cy="1"/>
                </a:xfrm>
                <a:custGeom>
                  <a:avLst/>
                  <a:gdLst>
                    <a:gd name="T0" fmla="*/ 849 w 849"/>
                    <a:gd name="T1" fmla="*/ 0 h 1"/>
                    <a:gd name="T2" fmla="*/ 0 w 849"/>
                    <a:gd name="T3" fmla="*/ 0 h 1"/>
                    <a:gd name="T4" fmla="*/ 1 w 849"/>
                    <a:gd name="T5" fmla="*/ 0 h 1"/>
                  </a:gdLst>
                  <a:ahLst/>
                  <a:cxnLst>
                    <a:cxn ang="0">
                      <a:pos x="T0" y="T1"/>
                    </a:cxn>
                    <a:cxn ang="0">
                      <a:pos x="T2" y="T3"/>
                    </a:cxn>
                    <a:cxn ang="0">
                      <a:pos x="T4" y="T5"/>
                    </a:cxn>
                  </a:cxnLst>
                  <a:rect l="0" t="0" r="r" b="b"/>
                  <a:pathLst>
                    <a:path w="849" h="1">
                      <a:moveTo>
                        <a:pt x="84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3" name="Freeform 580"/>
                <p:cNvSpPr>
                  <a:spLocks noChangeAspect="1" noChangeArrowheads="1"/>
                </p:cNvSpPr>
                <p:nvPr/>
              </p:nvSpPr>
              <p:spPr bwMode="auto">
                <a:xfrm>
                  <a:off x="1689" y="2678"/>
                  <a:ext cx="19" cy="1"/>
                </a:xfrm>
                <a:custGeom>
                  <a:avLst/>
                  <a:gdLst>
                    <a:gd name="T0" fmla="*/ 170 w 170"/>
                    <a:gd name="T1" fmla="*/ 0 h 1"/>
                    <a:gd name="T2" fmla="*/ 0 w 170"/>
                    <a:gd name="T3" fmla="*/ 0 h 1"/>
                    <a:gd name="T4" fmla="*/ 1 w 170"/>
                    <a:gd name="T5" fmla="*/ 0 h 1"/>
                  </a:gdLst>
                  <a:ahLst/>
                  <a:cxnLst>
                    <a:cxn ang="0">
                      <a:pos x="T0" y="T1"/>
                    </a:cxn>
                    <a:cxn ang="0">
                      <a:pos x="T2" y="T3"/>
                    </a:cxn>
                    <a:cxn ang="0">
                      <a:pos x="T4" y="T5"/>
                    </a:cxn>
                  </a:cxnLst>
                  <a:rect l="0" t="0" r="r" b="b"/>
                  <a:pathLst>
                    <a:path w="170" h="1">
                      <a:moveTo>
                        <a:pt x="17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4" name="Freeform 581"/>
                <p:cNvSpPr>
                  <a:spLocks noChangeAspect="1" noChangeArrowheads="1"/>
                </p:cNvSpPr>
                <p:nvPr/>
              </p:nvSpPr>
              <p:spPr bwMode="auto">
                <a:xfrm>
                  <a:off x="1576" y="2678"/>
                  <a:ext cx="94" cy="1"/>
                </a:xfrm>
                <a:custGeom>
                  <a:avLst/>
                  <a:gdLst>
                    <a:gd name="T0" fmla="*/ 849 w 849"/>
                    <a:gd name="T1" fmla="*/ 0 h 1"/>
                    <a:gd name="T2" fmla="*/ 0 w 849"/>
                    <a:gd name="T3" fmla="*/ 0 h 1"/>
                    <a:gd name="T4" fmla="*/ 1 w 849"/>
                    <a:gd name="T5" fmla="*/ 0 h 1"/>
                  </a:gdLst>
                  <a:ahLst/>
                  <a:cxnLst>
                    <a:cxn ang="0">
                      <a:pos x="T0" y="T1"/>
                    </a:cxn>
                    <a:cxn ang="0">
                      <a:pos x="T2" y="T3"/>
                    </a:cxn>
                    <a:cxn ang="0">
                      <a:pos x="T4" y="T5"/>
                    </a:cxn>
                  </a:cxnLst>
                  <a:rect l="0" t="0" r="r" b="b"/>
                  <a:pathLst>
                    <a:path w="849" h="1">
                      <a:moveTo>
                        <a:pt x="84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5" name="Freeform 582"/>
                <p:cNvSpPr>
                  <a:spLocks noChangeAspect="1" noChangeArrowheads="1"/>
                </p:cNvSpPr>
                <p:nvPr/>
              </p:nvSpPr>
              <p:spPr bwMode="auto">
                <a:xfrm>
                  <a:off x="1538" y="2678"/>
                  <a:ext cx="19" cy="1"/>
                </a:xfrm>
                <a:custGeom>
                  <a:avLst/>
                  <a:gdLst>
                    <a:gd name="T0" fmla="*/ 170 w 170"/>
                    <a:gd name="T1" fmla="*/ 0 h 1"/>
                    <a:gd name="T2" fmla="*/ 0 w 170"/>
                    <a:gd name="T3" fmla="*/ 0 h 1"/>
                    <a:gd name="T4" fmla="*/ 1 w 170"/>
                    <a:gd name="T5" fmla="*/ 0 h 1"/>
                  </a:gdLst>
                  <a:ahLst/>
                  <a:cxnLst>
                    <a:cxn ang="0">
                      <a:pos x="T0" y="T1"/>
                    </a:cxn>
                    <a:cxn ang="0">
                      <a:pos x="T2" y="T3"/>
                    </a:cxn>
                    <a:cxn ang="0">
                      <a:pos x="T4" y="T5"/>
                    </a:cxn>
                  </a:cxnLst>
                  <a:rect l="0" t="0" r="r" b="b"/>
                  <a:pathLst>
                    <a:path w="170" h="1">
                      <a:moveTo>
                        <a:pt x="17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6" name="Freeform 583"/>
                <p:cNvSpPr>
                  <a:spLocks noChangeAspect="1" noChangeArrowheads="1"/>
                </p:cNvSpPr>
                <p:nvPr/>
              </p:nvSpPr>
              <p:spPr bwMode="auto">
                <a:xfrm>
                  <a:off x="1409" y="2678"/>
                  <a:ext cx="110" cy="1"/>
                </a:xfrm>
                <a:custGeom>
                  <a:avLst/>
                  <a:gdLst>
                    <a:gd name="T0" fmla="*/ 991 w 991"/>
                    <a:gd name="T1" fmla="*/ 0 h 1"/>
                    <a:gd name="T2" fmla="*/ 0 w 991"/>
                    <a:gd name="T3" fmla="*/ 0 h 1"/>
                    <a:gd name="T4" fmla="*/ 1 w 991"/>
                    <a:gd name="T5" fmla="*/ 0 h 1"/>
                  </a:gdLst>
                  <a:ahLst/>
                  <a:cxnLst>
                    <a:cxn ang="0">
                      <a:pos x="T0" y="T1"/>
                    </a:cxn>
                    <a:cxn ang="0">
                      <a:pos x="T2" y="T3"/>
                    </a:cxn>
                    <a:cxn ang="0">
                      <a:pos x="T4" y="T5"/>
                    </a:cxn>
                  </a:cxnLst>
                  <a:rect l="0" t="0" r="r" b="b"/>
                  <a:pathLst>
                    <a:path w="991" h="1">
                      <a:moveTo>
                        <a:pt x="99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7" name="Freeform 584"/>
                <p:cNvSpPr>
                  <a:spLocks noChangeAspect="1" noChangeArrowheads="1"/>
                </p:cNvSpPr>
                <p:nvPr/>
              </p:nvSpPr>
              <p:spPr bwMode="auto">
                <a:xfrm>
                  <a:off x="2629" y="1545"/>
                  <a:ext cx="76" cy="16"/>
                </a:xfrm>
                <a:custGeom>
                  <a:avLst/>
                  <a:gdLst>
                    <a:gd name="T0" fmla="*/ 678 w 678"/>
                    <a:gd name="T1" fmla="*/ 0 h 145"/>
                    <a:gd name="T2" fmla="*/ 0 w 678"/>
                    <a:gd name="T3" fmla="*/ 145 h 145"/>
                    <a:gd name="T4" fmla="*/ 1 w 678"/>
                    <a:gd name="T5" fmla="*/ 145 h 145"/>
                  </a:gdLst>
                  <a:ahLst/>
                  <a:cxnLst>
                    <a:cxn ang="0">
                      <a:pos x="T0" y="T1"/>
                    </a:cxn>
                    <a:cxn ang="0">
                      <a:pos x="T2" y="T3"/>
                    </a:cxn>
                    <a:cxn ang="0">
                      <a:pos x="T4" y="T5"/>
                    </a:cxn>
                  </a:cxnLst>
                  <a:rect l="0" t="0" r="r" b="b"/>
                  <a:pathLst>
                    <a:path w="678" h="145">
                      <a:moveTo>
                        <a:pt x="678" y="0"/>
                      </a:moveTo>
                      <a:lnTo>
                        <a:pt x="0" y="145"/>
                      </a:lnTo>
                      <a:lnTo>
                        <a:pt x="1" y="14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8" name="Freeform 585"/>
                <p:cNvSpPr>
                  <a:spLocks noChangeAspect="1" noChangeArrowheads="1"/>
                </p:cNvSpPr>
                <p:nvPr/>
              </p:nvSpPr>
              <p:spPr bwMode="auto">
                <a:xfrm>
                  <a:off x="2593" y="1565"/>
                  <a:ext cx="18" cy="4"/>
                </a:xfrm>
                <a:custGeom>
                  <a:avLst/>
                  <a:gdLst>
                    <a:gd name="T0" fmla="*/ 166 w 166"/>
                    <a:gd name="T1" fmla="*/ 0 h 35"/>
                    <a:gd name="T2" fmla="*/ 0 w 166"/>
                    <a:gd name="T3" fmla="*/ 35 h 35"/>
                    <a:gd name="T4" fmla="*/ 1 w 166"/>
                    <a:gd name="T5" fmla="*/ 35 h 35"/>
                  </a:gdLst>
                  <a:ahLst/>
                  <a:cxnLst>
                    <a:cxn ang="0">
                      <a:pos x="T0" y="T1"/>
                    </a:cxn>
                    <a:cxn ang="0">
                      <a:pos x="T2" y="T3"/>
                    </a:cxn>
                    <a:cxn ang="0">
                      <a:pos x="T4" y="T5"/>
                    </a:cxn>
                  </a:cxnLst>
                  <a:rect l="0" t="0" r="r" b="b"/>
                  <a:pathLst>
                    <a:path w="166" h="35">
                      <a:moveTo>
                        <a:pt x="166" y="0"/>
                      </a:moveTo>
                      <a:lnTo>
                        <a:pt x="0" y="35"/>
                      </a:lnTo>
                      <a:lnTo>
                        <a:pt x="1" y="3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9" name="Freeform 586"/>
                <p:cNvSpPr>
                  <a:spLocks noChangeAspect="1" noChangeArrowheads="1"/>
                </p:cNvSpPr>
                <p:nvPr/>
              </p:nvSpPr>
              <p:spPr bwMode="auto">
                <a:xfrm>
                  <a:off x="2482" y="1573"/>
                  <a:ext cx="92" cy="20"/>
                </a:xfrm>
                <a:custGeom>
                  <a:avLst/>
                  <a:gdLst>
                    <a:gd name="T0" fmla="*/ 831 w 831"/>
                    <a:gd name="T1" fmla="*/ 0 h 177"/>
                    <a:gd name="T2" fmla="*/ 0 w 831"/>
                    <a:gd name="T3" fmla="*/ 177 h 177"/>
                    <a:gd name="T4" fmla="*/ 1 w 831"/>
                    <a:gd name="T5" fmla="*/ 177 h 177"/>
                  </a:gdLst>
                  <a:ahLst/>
                  <a:cxnLst>
                    <a:cxn ang="0">
                      <a:pos x="T0" y="T1"/>
                    </a:cxn>
                    <a:cxn ang="0">
                      <a:pos x="T2" y="T3"/>
                    </a:cxn>
                    <a:cxn ang="0">
                      <a:pos x="T4" y="T5"/>
                    </a:cxn>
                  </a:cxnLst>
                  <a:rect l="0" t="0" r="r" b="b"/>
                  <a:pathLst>
                    <a:path w="831" h="177">
                      <a:moveTo>
                        <a:pt x="831" y="0"/>
                      </a:moveTo>
                      <a:lnTo>
                        <a:pt x="0" y="177"/>
                      </a:lnTo>
                      <a:lnTo>
                        <a:pt x="1" y="177"/>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0" name="Freeform 587"/>
                <p:cNvSpPr>
                  <a:spLocks noChangeAspect="1" noChangeArrowheads="1"/>
                </p:cNvSpPr>
                <p:nvPr/>
              </p:nvSpPr>
              <p:spPr bwMode="auto">
                <a:xfrm>
                  <a:off x="2445" y="1597"/>
                  <a:ext cx="18" cy="3"/>
                </a:xfrm>
                <a:custGeom>
                  <a:avLst/>
                  <a:gdLst>
                    <a:gd name="T0" fmla="*/ 166 w 166"/>
                    <a:gd name="T1" fmla="*/ 0 h 35"/>
                    <a:gd name="T2" fmla="*/ 0 w 166"/>
                    <a:gd name="T3" fmla="*/ 35 h 35"/>
                    <a:gd name="T4" fmla="*/ 1 w 166"/>
                    <a:gd name="T5" fmla="*/ 35 h 35"/>
                  </a:gdLst>
                  <a:ahLst/>
                  <a:cxnLst>
                    <a:cxn ang="0">
                      <a:pos x="T0" y="T1"/>
                    </a:cxn>
                    <a:cxn ang="0">
                      <a:pos x="T2" y="T3"/>
                    </a:cxn>
                    <a:cxn ang="0">
                      <a:pos x="T4" y="T5"/>
                    </a:cxn>
                  </a:cxnLst>
                  <a:rect l="0" t="0" r="r" b="b"/>
                  <a:pathLst>
                    <a:path w="166" h="35">
                      <a:moveTo>
                        <a:pt x="166" y="0"/>
                      </a:moveTo>
                      <a:lnTo>
                        <a:pt x="0" y="35"/>
                      </a:lnTo>
                      <a:lnTo>
                        <a:pt x="1" y="3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1" name="Freeform 588"/>
                <p:cNvSpPr>
                  <a:spLocks noChangeAspect="1" noChangeArrowheads="1"/>
                </p:cNvSpPr>
                <p:nvPr/>
              </p:nvSpPr>
              <p:spPr bwMode="auto">
                <a:xfrm>
                  <a:off x="2334" y="1604"/>
                  <a:ext cx="92" cy="20"/>
                </a:xfrm>
                <a:custGeom>
                  <a:avLst/>
                  <a:gdLst>
                    <a:gd name="T0" fmla="*/ 830 w 830"/>
                    <a:gd name="T1" fmla="*/ 0 h 176"/>
                    <a:gd name="T2" fmla="*/ 0 w 830"/>
                    <a:gd name="T3" fmla="*/ 176 h 176"/>
                    <a:gd name="T4" fmla="*/ 1 w 830"/>
                    <a:gd name="T5" fmla="*/ 176 h 176"/>
                  </a:gdLst>
                  <a:ahLst/>
                  <a:cxnLst>
                    <a:cxn ang="0">
                      <a:pos x="T0" y="T1"/>
                    </a:cxn>
                    <a:cxn ang="0">
                      <a:pos x="T2" y="T3"/>
                    </a:cxn>
                    <a:cxn ang="0">
                      <a:pos x="T4" y="T5"/>
                    </a:cxn>
                  </a:cxnLst>
                  <a:rect l="0" t="0" r="r" b="b"/>
                  <a:pathLst>
                    <a:path w="830" h="176">
                      <a:moveTo>
                        <a:pt x="830" y="0"/>
                      </a:moveTo>
                      <a:lnTo>
                        <a:pt x="0" y="176"/>
                      </a:lnTo>
                      <a:lnTo>
                        <a:pt x="1" y="1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2" name="Freeform 589"/>
                <p:cNvSpPr>
                  <a:spLocks noChangeAspect="1" noChangeArrowheads="1"/>
                </p:cNvSpPr>
                <p:nvPr/>
              </p:nvSpPr>
              <p:spPr bwMode="auto">
                <a:xfrm>
                  <a:off x="2297" y="1628"/>
                  <a:ext cx="19" cy="4"/>
                </a:xfrm>
                <a:custGeom>
                  <a:avLst/>
                  <a:gdLst>
                    <a:gd name="T0" fmla="*/ 166 w 166"/>
                    <a:gd name="T1" fmla="*/ 0 h 34"/>
                    <a:gd name="T2" fmla="*/ 0 w 166"/>
                    <a:gd name="T3" fmla="*/ 34 h 34"/>
                    <a:gd name="T4" fmla="*/ 1 w 166"/>
                    <a:gd name="T5" fmla="*/ 34 h 34"/>
                  </a:gdLst>
                  <a:ahLst/>
                  <a:cxnLst>
                    <a:cxn ang="0">
                      <a:pos x="T0" y="T1"/>
                    </a:cxn>
                    <a:cxn ang="0">
                      <a:pos x="T2" y="T3"/>
                    </a:cxn>
                    <a:cxn ang="0">
                      <a:pos x="T4" y="T5"/>
                    </a:cxn>
                  </a:cxnLst>
                  <a:rect l="0" t="0" r="r" b="b"/>
                  <a:pathLst>
                    <a:path w="166" h="34">
                      <a:moveTo>
                        <a:pt x="166" y="0"/>
                      </a:moveTo>
                      <a:lnTo>
                        <a:pt x="0" y="34"/>
                      </a:lnTo>
                      <a:lnTo>
                        <a:pt x="1" y="3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3" name="Freeform 590"/>
                <p:cNvSpPr>
                  <a:spLocks noChangeAspect="1" noChangeArrowheads="1"/>
                </p:cNvSpPr>
                <p:nvPr/>
              </p:nvSpPr>
              <p:spPr bwMode="auto">
                <a:xfrm>
                  <a:off x="2187" y="1636"/>
                  <a:ext cx="92" cy="19"/>
                </a:xfrm>
                <a:custGeom>
                  <a:avLst/>
                  <a:gdLst>
                    <a:gd name="T0" fmla="*/ 830 w 830"/>
                    <a:gd name="T1" fmla="*/ 0 h 177"/>
                    <a:gd name="T2" fmla="*/ 0 w 830"/>
                    <a:gd name="T3" fmla="*/ 177 h 177"/>
                    <a:gd name="T4" fmla="*/ 1 w 830"/>
                    <a:gd name="T5" fmla="*/ 177 h 177"/>
                  </a:gdLst>
                  <a:ahLst/>
                  <a:cxnLst>
                    <a:cxn ang="0">
                      <a:pos x="T0" y="T1"/>
                    </a:cxn>
                    <a:cxn ang="0">
                      <a:pos x="T2" y="T3"/>
                    </a:cxn>
                    <a:cxn ang="0">
                      <a:pos x="T4" y="T5"/>
                    </a:cxn>
                  </a:cxnLst>
                  <a:rect l="0" t="0" r="r" b="b"/>
                  <a:pathLst>
                    <a:path w="830" h="177">
                      <a:moveTo>
                        <a:pt x="830" y="0"/>
                      </a:moveTo>
                      <a:lnTo>
                        <a:pt x="0" y="177"/>
                      </a:lnTo>
                      <a:lnTo>
                        <a:pt x="1" y="177"/>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4" name="Freeform 591"/>
                <p:cNvSpPr>
                  <a:spLocks noChangeAspect="1" noChangeArrowheads="1"/>
                </p:cNvSpPr>
                <p:nvPr/>
              </p:nvSpPr>
              <p:spPr bwMode="auto">
                <a:xfrm>
                  <a:off x="2150" y="1659"/>
                  <a:ext cx="18" cy="4"/>
                </a:xfrm>
                <a:custGeom>
                  <a:avLst/>
                  <a:gdLst>
                    <a:gd name="T0" fmla="*/ 166 w 166"/>
                    <a:gd name="T1" fmla="*/ 0 h 36"/>
                    <a:gd name="T2" fmla="*/ 0 w 166"/>
                    <a:gd name="T3" fmla="*/ 36 h 36"/>
                    <a:gd name="T4" fmla="*/ 1 w 166"/>
                    <a:gd name="T5" fmla="*/ 36 h 36"/>
                  </a:gdLst>
                  <a:ahLst/>
                  <a:cxnLst>
                    <a:cxn ang="0">
                      <a:pos x="T0" y="T1"/>
                    </a:cxn>
                    <a:cxn ang="0">
                      <a:pos x="T2" y="T3"/>
                    </a:cxn>
                    <a:cxn ang="0">
                      <a:pos x="T4" y="T5"/>
                    </a:cxn>
                  </a:cxnLst>
                  <a:rect l="0" t="0" r="r" b="b"/>
                  <a:pathLst>
                    <a:path w="166" h="36">
                      <a:moveTo>
                        <a:pt x="166" y="0"/>
                      </a:moveTo>
                      <a:lnTo>
                        <a:pt x="0" y="36"/>
                      </a:lnTo>
                      <a:lnTo>
                        <a:pt x="1" y="3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5" name="Freeform 592"/>
                <p:cNvSpPr>
                  <a:spLocks noChangeAspect="1" noChangeArrowheads="1"/>
                </p:cNvSpPr>
                <p:nvPr/>
              </p:nvSpPr>
              <p:spPr bwMode="auto">
                <a:xfrm>
                  <a:off x="2039" y="1667"/>
                  <a:ext cx="92" cy="20"/>
                </a:xfrm>
                <a:custGeom>
                  <a:avLst/>
                  <a:gdLst>
                    <a:gd name="T0" fmla="*/ 831 w 831"/>
                    <a:gd name="T1" fmla="*/ 0 h 177"/>
                    <a:gd name="T2" fmla="*/ 0 w 831"/>
                    <a:gd name="T3" fmla="*/ 177 h 177"/>
                    <a:gd name="T4" fmla="*/ 1 w 831"/>
                    <a:gd name="T5" fmla="*/ 177 h 177"/>
                  </a:gdLst>
                  <a:ahLst/>
                  <a:cxnLst>
                    <a:cxn ang="0">
                      <a:pos x="T0" y="T1"/>
                    </a:cxn>
                    <a:cxn ang="0">
                      <a:pos x="T2" y="T3"/>
                    </a:cxn>
                    <a:cxn ang="0">
                      <a:pos x="T4" y="T5"/>
                    </a:cxn>
                  </a:cxnLst>
                  <a:rect l="0" t="0" r="r" b="b"/>
                  <a:pathLst>
                    <a:path w="831" h="177">
                      <a:moveTo>
                        <a:pt x="831" y="0"/>
                      </a:moveTo>
                      <a:lnTo>
                        <a:pt x="0" y="177"/>
                      </a:lnTo>
                      <a:lnTo>
                        <a:pt x="1" y="177"/>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6" name="Freeform 593"/>
                <p:cNvSpPr>
                  <a:spLocks noChangeAspect="1" noChangeArrowheads="1"/>
                </p:cNvSpPr>
                <p:nvPr/>
              </p:nvSpPr>
              <p:spPr bwMode="auto">
                <a:xfrm>
                  <a:off x="2002" y="1691"/>
                  <a:ext cx="19" cy="4"/>
                </a:xfrm>
                <a:custGeom>
                  <a:avLst/>
                  <a:gdLst>
                    <a:gd name="T0" fmla="*/ 166 w 166"/>
                    <a:gd name="T1" fmla="*/ 0 h 35"/>
                    <a:gd name="T2" fmla="*/ 0 w 166"/>
                    <a:gd name="T3" fmla="*/ 35 h 35"/>
                    <a:gd name="T4" fmla="*/ 1 w 166"/>
                    <a:gd name="T5" fmla="*/ 35 h 35"/>
                  </a:gdLst>
                  <a:ahLst/>
                  <a:cxnLst>
                    <a:cxn ang="0">
                      <a:pos x="T0" y="T1"/>
                    </a:cxn>
                    <a:cxn ang="0">
                      <a:pos x="T2" y="T3"/>
                    </a:cxn>
                    <a:cxn ang="0">
                      <a:pos x="T4" y="T5"/>
                    </a:cxn>
                  </a:cxnLst>
                  <a:rect l="0" t="0" r="r" b="b"/>
                  <a:pathLst>
                    <a:path w="166" h="35">
                      <a:moveTo>
                        <a:pt x="166" y="0"/>
                      </a:moveTo>
                      <a:lnTo>
                        <a:pt x="0" y="35"/>
                      </a:lnTo>
                      <a:lnTo>
                        <a:pt x="1" y="3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7" name="Freeform 594"/>
                <p:cNvSpPr>
                  <a:spLocks noChangeAspect="1" noChangeArrowheads="1"/>
                </p:cNvSpPr>
                <p:nvPr/>
              </p:nvSpPr>
              <p:spPr bwMode="auto">
                <a:xfrm>
                  <a:off x="1891" y="1699"/>
                  <a:ext cx="93" cy="19"/>
                </a:xfrm>
                <a:custGeom>
                  <a:avLst/>
                  <a:gdLst>
                    <a:gd name="T0" fmla="*/ 830 w 830"/>
                    <a:gd name="T1" fmla="*/ 0 h 176"/>
                    <a:gd name="T2" fmla="*/ 0 w 830"/>
                    <a:gd name="T3" fmla="*/ 176 h 176"/>
                    <a:gd name="T4" fmla="*/ 1 w 830"/>
                    <a:gd name="T5" fmla="*/ 176 h 176"/>
                  </a:gdLst>
                  <a:ahLst/>
                  <a:cxnLst>
                    <a:cxn ang="0">
                      <a:pos x="T0" y="T1"/>
                    </a:cxn>
                    <a:cxn ang="0">
                      <a:pos x="T2" y="T3"/>
                    </a:cxn>
                    <a:cxn ang="0">
                      <a:pos x="T4" y="T5"/>
                    </a:cxn>
                  </a:cxnLst>
                  <a:rect l="0" t="0" r="r" b="b"/>
                  <a:pathLst>
                    <a:path w="830" h="176">
                      <a:moveTo>
                        <a:pt x="830" y="0"/>
                      </a:moveTo>
                      <a:lnTo>
                        <a:pt x="0" y="176"/>
                      </a:lnTo>
                      <a:lnTo>
                        <a:pt x="1" y="1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8" name="Freeform 595"/>
                <p:cNvSpPr>
                  <a:spLocks noChangeAspect="1" noChangeArrowheads="1"/>
                </p:cNvSpPr>
                <p:nvPr/>
              </p:nvSpPr>
              <p:spPr bwMode="auto">
                <a:xfrm>
                  <a:off x="1855" y="1722"/>
                  <a:ext cx="18" cy="4"/>
                </a:xfrm>
                <a:custGeom>
                  <a:avLst/>
                  <a:gdLst>
                    <a:gd name="T0" fmla="*/ 166 w 166"/>
                    <a:gd name="T1" fmla="*/ 0 h 35"/>
                    <a:gd name="T2" fmla="*/ 0 w 166"/>
                    <a:gd name="T3" fmla="*/ 35 h 35"/>
                    <a:gd name="T4" fmla="*/ 1 w 166"/>
                    <a:gd name="T5" fmla="*/ 35 h 35"/>
                  </a:gdLst>
                  <a:ahLst/>
                  <a:cxnLst>
                    <a:cxn ang="0">
                      <a:pos x="T0" y="T1"/>
                    </a:cxn>
                    <a:cxn ang="0">
                      <a:pos x="T2" y="T3"/>
                    </a:cxn>
                    <a:cxn ang="0">
                      <a:pos x="T4" y="T5"/>
                    </a:cxn>
                  </a:cxnLst>
                  <a:rect l="0" t="0" r="r" b="b"/>
                  <a:pathLst>
                    <a:path w="166" h="35">
                      <a:moveTo>
                        <a:pt x="166" y="0"/>
                      </a:moveTo>
                      <a:lnTo>
                        <a:pt x="0" y="35"/>
                      </a:lnTo>
                      <a:lnTo>
                        <a:pt x="1" y="3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9" name="Freeform 596"/>
                <p:cNvSpPr>
                  <a:spLocks noChangeAspect="1" noChangeArrowheads="1"/>
                </p:cNvSpPr>
                <p:nvPr/>
              </p:nvSpPr>
              <p:spPr bwMode="auto">
                <a:xfrm>
                  <a:off x="1744" y="1730"/>
                  <a:ext cx="92" cy="20"/>
                </a:xfrm>
                <a:custGeom>
                  <a:avLst/>
                  <a:gdLst>
                    <a:gd name="T0" fmla="*/ 831 w 831"/>
                    <a:gd name="T1" fmla="*/ 0 h 176"/>
                    <a:gd name="T2" fmla="*/ 0 w 831"/>
                    <a:gd name="T3" fmla="*/ 176 h 176"/>
                    <a:gd name="T4" fmla="*/ 1 w 831"/>
                    <a:gd name="T5" fmla="*/ 176 h 176"/>
                  </a:gdLst>
                  <a:ahLst/>
                  <a:cxnLst>
                    <a:cxn ang="0">
                      <a:pos x="T0" y="T1"/>
                    </a:cxn>
                    <a:cxn ang="0">
                      <a:pos x="T2" y="T3"/>
                    </a:cxn>
                    <a:cxn ang="0">
                      <a:pos x="T4" y="T5"/>
                    </a:cxn>
                  </a:cxnLst>
                  <a:rect l="0" t="0" r="r" b="b"/>
                  <a:pathLst>
                    <a:path w="831" h="176">
                      <a:moveTo>
                        <a:pt x="831" y="0"/>
                      </a:moveTo>
                      <a:lnTo>
                        <a:pt x="0" y="176"/>
                      </a:lnTo>
                      <a:lnTo>
                        <a:pt x="1" y="1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0" name="Freeform 597"/>
                <p:cNvSpPr>
                  <a:spLocks noChangeAspect="1" noChangeArrowheads="1"/>
                </p:cNvSpPr>
                <p:nvPr/>
              </p:nvSpPr>
              <p:spPr bwMode="auto">
                <a:xfrm>
                  <a:off x="1707" y="1754"/>
                  <a:ext cx="18" cy="3"/>
                </a:xfrm>
                <a:custGeom>
                  <a:avLst/>
                  <a:gdLst>
                    <a:gd name="T0" fmla="*/ 166 w 166"/>
                    <a:gd name="T1" fmla="*/ 0 h 34"/>
                    <a:gd name="T2" fmla="*/ 0 w 166"/>
                    <a:gd name="T3" fmla="*/ 34 h 34"/>
                    <a:gd name="T4" fmla="*/ 1 w 166"/>
                    <a:gd name="T5" fmla="*/ 34 h 34"/>
                  </a:gdLst>
                  <a:ahLst/>
                  <a:cxnLst>
                    <a:cxn ang="0">
                      <a:pos x="T0" y="T1"/>
                    </a:cxn>
                    <a:cxn ang="0">
                      <a:pos x="T2" y="T3"/>
                    </a:cxn>
                    <a:cxn ang="0">
                      <a:pos x="T4" y="T5"/>
                    </a:cxn>
                  </a:cxnLst>
                  <a:rect l="0" t="0" r="r" b="b"/>
                  <a:pathLst>
                    <a:path w="166" h="34">
                      <a:moveTo>
                        <a:pt x="166" y="0"/>
                      </a:moveTo>
                      <a:lnTo>
                        <a:pt x="0" y="34"/>
                      </a:lnTo>
                      <a:lnTo>
                        <a:pt x="1" y="3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1" name="Freeform 598"/>
                <p:cNvSpPr>
                  <a:spLocks noChangeAspect="1" noChangeArrowheads="1"/>
                </p:cNvSpPr>
                <p:nvPr/>
              </p:nvSpPr>
              <p:spPr bwMode="auto">
                <a:xfrm>
                  <a:off x="1596" y="1761"/>
                  <a:ext cx="92" cy="20"/>
                </a:xfrm>
                <a:custGeom>
                  <a:avLst/>
                  <a:gdLst>
                    <a:gd name="T0" fmla="*/ 830 w 830"/>
                    <a:gd name="T1" fmla="*/ 0 h 176"/>
                    <a:gd name="T2" fmla="*/ 0 w 830"/>
                    <a:gd name="T3" fmla="*/ 176 h 176"/>
                    <a:gd name="T4" fmla="*/ 1 w 830"/>
                    <a:gd name="T5" fmla="*/ 176 h 176"/>
                  </a:gdLst>
                  <a:ahLst/>
                  <a:cxnLst>
                    <a:cxn ang="0">
                      <a:pos x="T0" y="T1"/>
                    </a:cxn>
                    <a:cxn ang="0">
                      <a:pos x="T2" y="T3"/>
                    </a:cxn>
                    <a:cxn ang="0">
                      <a:pos x="T4" y="T5"/>
                    </a:cxn>
                  </a:cxnLst>
                  <a:rect l="0" t="0" r="r" b="b"/>
                  <a:pathLst>
                    <a:path w="830" h="176">
                      <a:moveTo>
                        <a:pt x="830" y="0"/>
                      </a:moveTo>
                      <a:lnTo>
                        <a:pt x="0" y="176"/>
                      </a:lnTo>
                      <a:lnTo>
                        <a:pt x="1" y="1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2" name="Freeform 599"/>
                <p:cNvSpPr>
                  <a:spLocks noChangeAspect="1" noChangeArrowheads="1"/>
                </p:cNvSpPr>
                <p:nvPr/>
              </p:nvSpPr>
              <p:spPr bwMode="auto">
                <a:xfrm>
                  <a:off x="1559" y="1785"/>
                  <a:ext cx="19" cy="4"/>
                </a:xfrm>
                <a:custGeom>
                  <a:avLst/>
                  <a:gdLst>
                    <a:gd name="T0" fmla="*/ 166 w 166"/>
                    <a:gd name="T1" fmla="*/ 0 h 36"/>
                    <a:gd name="T2" fmla="*/ 0 w 166"/>
                    <a:gd name="T3" fmla="*/ 36 h 36"/>
                    <a:gd name="T4" fmla="*/ 1 w 166"/>
                    <a:gd name="T5" fmla="*/ 36 h 36"/>
                  </a:gdLst>
                  <a:ahLst/>
                  <a:cxnLst>
                    <a:cxn ang="0">
                      <a:pos x="T0" y="T1"/>
                    </a:cxn>
                    <a:cxn ang="0">
                      <a:pos x="T2" y="T3"/>
                    </a:cxn>
                    <a:cxn ang="0">
                      <a:pos x="T4" y="T5"/>
                    </a:cxn>
                  </a:cxnLst>
                  <a:rect l="0" t="0" r="r" b="b"/>
                  <a:pathLst>
                    <a:path w="166" h="36">
                      <a:moveTo>
                        <a:pt x="166" y="0"/>
                      </a:moveTo>
                      <a:lnTo>
                        <a:pt x="0" y="36"/>
                      </a:lnTo>
                      <a:lnTo>
                        <a:pt x="1" y="3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3" name="Freeform 600"/>
                <p:cNvSpPr>
                  <a:spLocks noChangeAspect="1" noChangeArrowheads="1"/>
                </p:cNvSpPr>
                <p:nvPr/>
              </p:nvSpPr>
              <p:spPr bwMode="auto">
                <a:xfrm>
                  <a:off x="1465" y="1793"/>
                  <a:ext cx="76" cy="16"/>
                </a:xfrm>
                <a:custGeom>
                  <a:avLst/>
                  <a:gdLst>
                    <a:gd name="T0" fmla="*/ 678 w 678"/>
                    <a:gd name="T1" fmla="*/ 0 h 145"/>
                    <a:gd name="T2" fmla="*/ 0 w 678"/>
                    <a:gd name="T3" fmla="*/ 145 h 145"/>
                    <a:gd name="T4" fmla="*/ 1 w 678"/>
                    <a:gd name="T5" fmla="*/ 145 h 145"/>
                  </a:gdLst>
                  <a:ahLst/>
                  <a:cxnLst>
                    <a:cxn ang="0">
                      <a:pos x="T0" y="T1"/>
                    </a:cxn>
                    <a:cxn ang="0">
                      <a:pos x="T2" y="T3"/>
                    </a:cxn>
                    <a:cxn ang="0">
                      <a:pos x="T4" y="T5"/>
                    </a:cxn>
                  </a:cxnLst>
                  <a:rect l="0" t="0" r="r" b="b"/>
                  <a:pathLst>
                    <a:path w="678" h="145">
                      <a:moveTo>
                        <a:pt x="678" y="0"/>
                      </a:moveTo>
                      <a:lnTo>
                        <a:pt x="0" y="145"/>
                      </a:lnTo>
                      <a:lnTo>
                        <a:pt x="1" y="14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8" name="Group 601"/>
            <p:cNvGrpSpPr>
              <a:grpSpLocks noChangeAspect="1"/>
            </p:cNvGrpSpPr>
            <p:nvPr/>
          </p:nvGrpSpPr>
          <p:grpSpPr bwMode="auto">
            <a:xfrm>
              <a:off x="2954" y="665"/>
              <a:ext cx="1030" cy="1486"/>
              <a:chOff x="1521" y="1143"/>
              <a:chExt cx="1333" cy="1921"/>
            </a:xfrm>
          </p:grpSpPr>
          <p:grpSp>
            <p:nvGrpSpPr>
              <p:cNvPr id="83" name="Group 602"/>
              <p:cNvGrpSpPr>
                <a:grpSpLocks noChangeAspect="1"/>
              </p:cNvGrpSpPr>
              <p:nvPr/>
            </p:nvGrpSpPr>
            <p:grpSpPr bwMode="auto">
              <a:xfrm>
                <a:off x="1563" y="1173"/>
                <a:ext cx="1242" cy="1834"/>
                <a:chOff x="1563" y="1173"/>
                <a:chExt cx="1242" cy="1834"/>
              </a:xfrm>
            </p:grpSpPr>
            <p:sp>
              <p:nvSpPr>
                <p:cNvPr id="155" name="Freeform 603"/>
                <p:cNvSpPr>
                  <a:spLocks noChangeAspect="1" noChangeArrowheads="1"/>
                </p:cNvSpPr>
                <p:nvPr/>
              </p:nvSpPr>
              <p:spPr bwMode="auto">
                <a:xfrm>
                  <a:off x="1881" y="1192"/>
                  <a:ext cx="561" cy="1"/>
                </a:xfrm>
                <a:custGeom>
                  <a:avLst/>
                  <a:gdLst>
                    <a:gd name="T0" fmla="*/ 5051 w 5051"/>
                    <a:gd name="T1" fmla="*/ 0 h 1"/>
                    <a:gd name="T2" fmla="*/ 0 w 5051"/>
                    <a:gd name="T3" fmla="*/ 0 h 1"/>
                    <a:gd name="T4" fmla="*/ 1 w 5051"/>
                    <a:gd name="T5" fmla="*/ 0 h 1"/>
                  </a:gdLst>
                  <a:ahLst/>
                  <a:cxnLst>
                    <a:cxn ang="0">
                      <a:pos x="T0" y="T1"/>
                    </a:cxn>
                    <a:cxn ang="0">
                      <a:pos x="T2" y="T3"/>
                    </a:cxn>
                    <a:cxn ang="0">
                      <a:pos x="T4" y="T5"/>
                    </a:cxn>
                  </a:cxnLst>
                  <a:rect l="0" t="0" r="r" b="b"/>
                  <a:pathLst>
                    <a:path w="5051" h="1">
                      <a:moveTo>
                        <a:pt x="5051"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6" name="Freeform 604"/>
                <p:cNvSpPr>
                  <a:spLocks noChangeAspect="1" noChangeArrowheads="1"/>
                </p:cNvSpPr>
                <p:nvPr/>
              </p:nvSpPr>
              <p:spPr bwMode="auto">
                <a:xfrm>
                  <a:off x="1881" y="2246"/>
                  <a:ext cx="561" cy="1"/>
                </a:xfrm>
                <a:custGeom>
                  <a:avLst/>
                  <a:gdLst>
                    <a:gd name="T0" fmla="*/ 5051 w 5051"/>
                    <a:gd name="T1" fmla="*/ 0 h 1"/>
                    <a:gd name="T2" fmla="*/ 0 w 5051"/>
                    <a:gd name="T3" fmla="*/ 0 h 1"/>
                    <a:gd name="T4" fmla="*/ 1 w 5051"/>
                    <a:gd name="T5" fmla="*/ 0 h 1"/>
                  </a:gdLst>
                  <a:ahLst/>
                  <a:cxnLst>
                    <a:cxn ang="0">
                      <a:pos x="T0" y="T1"/>
                    </a:cxn>
                    <a:cxn ang="0">
                      <a:pos x="T2" y="T3"/>
                    </a:cxn>
                    <a:cxn ang="0">
                      <a:pos x="T4" y="T5"/>
                    </a:cxn>
                  </a:cxnLst>
                  <a:rect l="0" t="0" r="r" b="b"/>
                  <a:pathLst>
                    <a:path w="5051" h="1">
                      <a:moveTo>
                        <a:pt x="5051"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7" name="Freeform 605"/>
                <p:cNvSpPr>
                  <a:spLocks noChangeAspect="1" noChangeArrowheads="1"/>
                </p:cNvSpPr>
                <p:nvPr/>
              </p:nvSpPr>
              <p:spPr bwMode="auto">
                <a:xfrm>
                  <a:off x="2161" y="1697"/>
                  <a:ext cx="281" cy="168"/>
                </a:xfrm>
                <a:custGeom>
                  <a:avLst/>
                  <a:gdLst>
                    <a:gd name="T0" fmla="*/ 2525 w 2525"/>
                    <a:gd name="T1" fmla="*/ 1504 h 1504"/>
                    <a:gd name="T2" fmla="*/ 2401 w 2525"/>
                    <a:gd name="T3" fmla="*/ 1431 h 1504"/>
                    <a:gd name="T4" fmla="*/ 2043 w 2525"/>
                    <a:gd name="T5" fmla="*/ 1217 h 1504"/>
                    <a:gd name="T6" fmla="*/ 1484 w 2525"/>
                    <a:gd name="T7" fmla="*/ 885 h 1504"/>
                    <a:gd name="T8" fmla="*/ 780 w 2525"/>
                    <a:gd name="T9" fmla="*/ 465 h 1504"/>
                    <a:gd name="T10" fmla="*/ 0 w 2525"/>
                    <a:gd name="T11" fmla="*/ 0 h 1504"/>
                    <a:gd name="T12" fmla="*/ 1 w 2525"/>
                    <a:gd name="T13" fmla="*/ 0 h 1504"/>
                  </a:gdLst>
                  <a:ahLst/>
                  <a:cxnLst>
                    <a:cxn ang="0">
                      <a:pos x="T0" y="T1"/>
                    </a:cxn>
                    <a:cxn ang="0">
                      <a:pos x="T2" y="T3"/>
                    </a:cxn>
                    <a:cxn ang="0">
                      <a:pos x="T4" y="T5"/>
                    </a:cxn>
                    <a:cxn ang="0">
                      <a:pos x="T6" y="T7"/>
                    </a:cxn>
                    <a:cxn ang="0">
                      <a:pos x="T8" y="T9"/>
                    </a:cxn>
                    <a:cxn ang="0">
                      <a:pos x="T10" y="T11"/>
                    </a:cxn>
                    <a:cxn ang="0">
                      <a:pos x="T12" y="T13"/>
                    </a:cxn>
                  </a:cxnLst>
                  <a:rect l="0" t="0" r="r" b="b"/>
                  <a:pathLst>
                    <a:path w="2525" h="1504">
                      <a:moveTo>
                        <a:pt x="2525" y="1504"/>
                      </a:moveTo>
                      <a:lnTo>
                        <a:pt x="2401" y="1431"/>
                      </a:lnTo>
                      <a:lnTo>
                        <a:pt x="2043" y="1217"/>
                      </a:lnTo>
                      <a:lnTo>
                        <a:pt x="1484" y="885"/>
                      </a:lnTo>
                      <a:lnTo>
                        <a:pt x="780" y="465"/>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8" name="Freeform 606"/>
                <p:cNvSpPr>
                  <a:spLocks noChangeAspect="1" noChangeArrowheads="1"/>
                </p:cNvSpPr>
                <p:nvPr/>
              </p:nvSpPr>
              <p:spPr bwMode="auto">
                <a:xfrm>
                  <a:off x="2161" y="1225"/>
                  <a:ext cx="281" cy="472"/>
                </a:xfrm>
                <a:custGeom>
                  <a:avLst/>
                  <a:gdLst>
                    <a:gd name="T0" fmla="*/ 0 w 2527"/>
                    <a:gd name="T1" fmla="*/ 4250 h 4250"/>
                    <a:gd name="T2" fmla="*/ 653 w 2527"/>
                    <a:gd name="T3" fmla="*/ 3150 h 4250"/>
                    <a:gd name="T4" fmla="*/ 1262 w 2527"/>
                    <a:gd name="T5" fmla="*/ 2125 h 4250"/>
                    <a:gd name="T6" fmla="*/ 1786 w 2527"/>
                    <a:gd name="T7" fmla="*/ 1245 h 4250"/>
                    <a:gd name="T8" fmla="*/ 2187 w 2527"/>
                    <a:gd name="T9" fmla="*/ 569 h 4250"/>
                    <a:gd name="T10" fmla="*/ 2439 w 2527"/>
                    <a:gd name="T11" fmla="*/ 144 h 4250"/>
                    <a:gd name="T12" fmla="*/ 2525 w 2527"/>
                    <a:gd name="T13" fmla="*/ 0 h 4250"/>
                    <a:gd name="T14" fmla="*/ 2527 w 2527"/>
                    <a:gd name="T15" fmla="*/ 0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7" h="4250">
                      <a:moveTo>
                        <a:pt x="0" y="4250"/>
                      </a:moveTo>
                      <a:lnTo>
                        <a:pt x="653" y="3150"/>
                      </a:lnTo>
                      <a:lnTo>
                        <a:pt x="1262" y="2125"/>
                      </a:lnTo>
                      <a:lnTo>
                        <a:pt x="1786" y="1245"/>
                      </a:lnTo>
                      <a:lnTo>
                        <a:pt x="2187" y="569"/>
                      </a:lnTo>
                      <a:lnTo>
                        <a:pt x="2439" y="144"/>
                      </a:lnTo>
                      <a:lnTo>
                        <a:pt x="2525" y="0"/>
                      </a:lnTo>
                      <a:lnTo>
                        <a:pt x="2527"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9" name="Freeform 607"/>
                <p:cNvSpPr>
                  <a:spLocks noChangeAspect="1" noChangeArrowheads="1"/>
                </p:cNvSpPr>
                <p:nvPr/>
              </p:nvSpPr>
              <p:spPr bwMode="auto">
                <a:xfrm>
                  <a:off x="2537" y="1173"/>
                  <a:ext cx="268" cy="494"/>
                </a:xfrm>
                <a:custGeom>
                  <a:avLst/>
                  <a:gdLst>
                    <a:gd name="T0" fmla="*/ 2411 w 2411"/>
                    <a:gd name="T1" fmla="*/ 4444 h 4444"/>
                    <a:gd name="T2" fmla="*/ 0 w 2411"/>
                    <a:gd name="T3" fmla="*/ 0 h 4444"/>
                    <a:gd name="T4" fmla="*/ 1 w 2411"/>
                    <a:gd name="T5" fmla="*/ 0 h 4444"/>
                  </a:gdLst>
                  <a:ahLst/>
                  <a:cxnLst>
                    <a:cxn ang="0">
                      <a:pos x="T0" y="T1"/>
                    </a:cxn>
                    <a:cxn ang="0">
                      <a:pos x="T2" y="T3"/>
                    </a:cxn>
                    <a:cxn ang="0">
                      <a:pos x="T4" y="T5"/>
                    </a:cxn>
                  </a:cxnLst>
                  <a:rect l="0" t="0" r="r" b="b"/>
                  <a:pathLst>
                    <a:path w="2411" h="4444">
                      <a:moveTo>
                        <a:pt x="2411" y="4444"/>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0" name="Freeform 608"/>
                <p:cNvSpPr>
                  <a:spLocks noChangeAspect="1" noChangeArrowheads="1"/>
                </p:cNvSpPr>
                <p:nvPr/>
              </p:nvSpPr>
              <p:spPr bwMode="auto">
                <a:xfrm>
                  <a:off x="1563" y="1703"/>
                  <a:ext cx="268" cy="494"/>
                </a:xfrm>
                <a:custGeom>
                  <a:avLst/>
                  <a:gdLst>
                    <a:gd name="T0" fmla="*/ 2412 w 2412"/>
                    <a:gd name="T1" fmla="*/ 4444 h 4444"/>
                    <a:gd name="T2" fmla="*/ 0 w 2412"/>
                    <a:gd name="T3" fmla="*/ 0 h 4444"/>
                    <a:gd name="T4" fmla="*/ 1 w 2412"/>
                    <a:gd name="T5" fmla="*/ 0 h 4444"/>
                  </a:gdLst>
                  <a:ahLst/>
                  <a:cxnLst>
                    <a:cxn ang="0">
                      <a:pos x="T0" y="T1"/>
                    </a:cxn>
                    <a:cxn ang="0">
                      <a:pos x="T2" y="T3"/>
                    </a:cxn>
                    <a:cxn ang="0">
                      <a:pos x="T4" y="T5"/>
                    </a:cxn>
                  </a:cxnLst>
                  <a:rect l="0" t="0" r="r" b="b"/>
                  <a:pathLst>
                    <a:path w="2412" h="4444">
                      <a:moveTo>
                        <a:pt x="2412" y="4444"/>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1" name="Freeform 609"/>
                <p:cNvSpPr>
                  <a:spLocks noChangeAspect="1" noChangeArrowheads="1"/>
                </p:cNvSpPr>
                <p:nvPr/>
              </p:nvSpPr>
              <p:spPr bwMode="auto">
                <a:xfrm>
                  <a:off x="1881" y="1530"/>
                  <a:ext cx="280" cy="167"/>
                </a:xfrm>
                <a:custGeom>
                  <a:avLst/>
                  <a:gdLst>
                    <a:gd name="T0" fmla="*/ 0 w 2527"/>
                    <a:gd name="T1" fmla="*/ 0 h 1503"/>
                    <a:gd name="T2" fmla="*/ 123 w 2527"/>
                    <a:gd name="T3" fmla="*/ 73 h 1503"/>
                    <a:gd name="T4" fmla="*/ 482 w 2527"/>
                    <a:gd name="T5" fmla="*/ 287 h 1503"/>
                    <a:gd name="T6" fmla="*/ 1041 w 2527"/>
                    <a:gd name="T7" fmla="*/ 619 h 1503"/>
                    <a:gd name="T8" fmla="*/ 1745 w 2527"/>
                    <a:gd name="T9" fmla="*/ 1039 h 1503"/>
                    <a:gd name="T10" fmla="*/ 2526 w 2527"/>
                    <a:gd name="T11" fmla="*/ 1503 h 1503"/>
                    <a:gd name="T12" fmla="*/ 2527 w 2527"/>
                    <a:gd name="T13" fmla="*/ 1503 h 1503"/>
                  </a:gdLst>
                  <a:ahLst/>
                  <a:cxnLst>
                    <a:cxn ang="0">
                      <a:pos x="T0" y="T1"/>
                    </a:cxn>
                    <a:cxn ang="0">
                      <a:pos x="T2" y="T3"/>
                    </a:cxn>
                    <a:cxn ang="0">
                      <a:pos x="T4" y="T5"/>
                    </a:cxn>
                    <a:cxn ang="0">
                      <a:pos x="T6" y="T7"/>
                    </a:cxn>
                    <a:cxn ang="0">
                      <a:pos x="T8" y="T9"/>
                    </a:cxn>
                    <a:cxn ang="0">
                      <a:pos x="T10" y="T11"/>
                    </a:cxn>
                    <a:cxn ang="0">
                      <a:pos x="T12" y="T13"/>
                    </a:cxn>
                  </a:cxnLst>
                  <a:rect l="0" t="0" r="r" b="b"/>
                  <a:pathLst>
                    <a:path w="2527" h="1503">
                      <a:moveTo>
                        <a:pt x="0" y="0"/>
                      </a:moveTo>
                      <a:lnTo>
                        <a:pt x="123" y="73"/>
                      </a:lnTo>
                      <a:lnTo>
                        <a:pt x="482" y="287"/>
                      </a:lnTo>
                      <a:lnTo>
                        <a:pt x="1041" y="619"/>
                      </a:lnTo>
                      <a:lnTo>
                        <a:pt x="1745" y="1039"/>
                      </a:lnTo>
                      <a:lnTo>
                        <a:pt x="2526" y="1503"/>
                      </a:lnTo>
                      <a:lnTo>
                        <a:pt x="2527" y="150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2" name="Freeform 610"/>
                <p:cNvSpPr>
                  <a:spLocks noChangeAspect="1" noChangeArrowheads="1"/>
                </p:cNvSpPr>
                <p:nvPr/>
              </p:nvSpPr>
              <p:spPr bwMode="auto">
                <a:xfrm>
                  <a:off x="1881" y="1697"/>
                  <a:ext cx="280" cy="473"/>
                </a:xfrm>
                <a:custGeom>
                  <a:avLst/>
                  <a:gdLst>
                    <a:gd name="T0" fmla="*/ 2526 w 2526"/>
                    <a:gd name="T1" fmla="*/ 0 h 4251"/>
                    <a:gd name="T2" fmla="*/ 1872 w 2526"/>
                    <a:gd name="T3" fmla="*/ 1101 h 4251"/>
                    <a:gd name="T4" fmla="*/ 1262 w 2526"/>
                    <a:gd name="T5" fmla="*/ 2126 h 4251"/>
                    <a:gd name="T6" fmla="*/ 740 w 2526"/>
                    <a:gd name="T7" fmla="*/ 3006 h 4251"/>
                    <a:gd name="T8" fmla="*/ 338 w 2526"/>
                    <a:gd name="T9" fmla="*/ 3682 h 4251"/>
                    <a:gd name="T10" fmla="*/ 86 w 2526"/>
                    <a:gd name="T11" fmla="*/ 4106 h 4251"/>
                    <a:gd name="T12" fmla="*/ 0 w 2526"/>
                    <a:gd name="T13" fmla="*/ 4251 h 4251"/>
                    <a:gd name="T14" fmla="*/ 1 w 2526"/>
                    <a:gd name="T15" fmla="*/ 4251 h 4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6" h="4251">
                      <a:moveTo>
                        <a:pt x="2526" y="0"/>
                      </a:moveTo>
                      <a:lnTo>
                        <a:pt x="1872" y="1101"/>
                      </a:lnTo>
                      <a:lnTo>
                        <a:pt x="1262" y="2126"/>
                      </a:lnTo>
                      <a:lnTo>
                        <a:pt x="740" y="3006"/>
                      </a:lnTo>
                      <a:lnTo>
                        <a:pt x="338" y="3682"/>
                      </a:lnTo>
                      <a:lnTo>
                        <a:pt x="86" y="4106"/>
                      </a:lnTo>
                      <a:lnTo>
                        <a:pt x="0" y="4251"/>
                      </a:lnTo>
                      <a:lnTo>
                        <a:pt x="1" y="4251"/>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3" name="Freeform 611"/>
                <p:cNvSpPr>
                  <a:spLocks noChangeAspect="1" noChangeArrowheads="1"/>
                </p:cNvSpPr>
                <p:nvPr/>
              </p:nvSpPr>
              <p:spPr bwMode="auto">
                <a:xfrm>
                  <a:off x="1831" y="2170"/>
                  <a:ext cx="50" cy="27"/>
                </a:xfrm>
                <a:custGeom>
                  <a:avLst/>
                  <a:gdLst>
                    <a:gd name="T0" fmla="*/ 0 w 452"/>
                    <a:gd name="T1" fmla="*/ 246 h 246"/>
                    <a:gd name="T2" fmla="*/ 451 w 452"/>
                    <a:gd name="T3" fmla="*/ 0 h 246"/>
                    <a:gd name="T4" fmla="*/ 452 w 452"/>
                    <a:gd name="T5" fmla="*/ 0 h 246"/>
                  </a:gdLst>
                  <a:ahLst/>
                  <a:cxnLst>
                    <a:cxn ang="0">
                      <a:pos x="T0" y="T1"/>
                    </a:cxn>
                    <a:cxn ang="0">
                      <a:pos x="T2" y="T3"/>
                    </a:cxn>
                    <a:cxn ang="0">
                      <a:pos x="T4" y="T5"/>
                    </a:cxn>
                  </a:cxnLst>
                  <a:rect l="0" t="0" r="r" b="b"/>
                  <a:pathLst>
                    <a:path w="452" h="246">
                      <a:moveTo>
                        <a:pt x="0" y="246"/>
                      </a:moveTo>
                      <a:lnTo>
                        <a:pt x="451" y="0"/>
                      </a:lnTo>
                      <a:lnTo>
                        <a:pt x="45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4" name="Freeform 612"/>
                <p:cNvSpPr>
                  <a:spLocks noChangeAspect="1" noChangeArrowheads="1"/>
                </p:cNvSpPr>
                <p:nvPr/>
              </p:nvSpPr>
              <p:spPr bwMode="auto">
                <a:xfrm>
                  <a:off x="1563" y="1530"/>
                  <a:ext cx="318" cy="173"/>
                </a:xfrm>
                <a:custGeom>
                  <a:avLst/>
                  <a:gdLst>
                    <a:gd name="T0" fmla="*/ 2863 w 2863"/>
                    <a:gd name="T1" fmla="*/ 0 h 1556"/>
                    <a:gd name="T2" fmla="*/ 0 w 2863"/>
                    <a:gd name="T3" fmla="*/ 1556 h 1556"/>
                    <a:gd name="T4" fmla="*/ 1 w 2863"/>
                    <a:gd name="T5" fmla="*/ 1556 h 1556"/>
                  </a:gdLst>
                  <a:ahLst/>
                  <a:cxnLst>
                    <a:cxn ang="0">
                      <a:pos x="T0" y="T1"/>
                    </a:cxn>
                    <a:cxn ang="0">
                      <a:pos x="T2" y="T3"/>
                    </a:cxn>
                    <a:cxn ang="0">
                      <a:pos x="T4" y="T5"/>
                    </a:cxn>
                  </a:cxnLst>
                  <a:rect l="0" t="0" r="r" b="b"/>
                  <a:pathLst>
                    <a:path w="2863" h="1556">
                      <a:moveTo>
                        <a:pt x="2863" y="0"/>
                      </a:moveTo>
                      <a:lnTo>
                        <a:pt x="0" y="1556"/>
                      </a:lnTo>
                      <a:lnTo>
                        <a:pt x="1" y="155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5" name="Freeform 613"/>
                <p:cNvSpPr>
                  <a:spLocks noChangeAspect="1" noChangeArrowheads="1"/>
                </p:cNvSpPr>
                <p:nvPr/>
              </p:nvSpPr>
              <p:spPr bwMode="auto">
                <a:xfrm>
                  <a:off x="2442" y="1667"/>
                  <a:ext cx="363" cy="198"/>
                </a:xfrm>
                <a:custGeom>
                  <a:avLst/>
                  <a:gdLst>
                    <a:gd name="T0" fmla="*/ 0 w 3267"/>
                    <a:gd name="T1" fmla="*/ 1776 h 1776"/>
                    <a:gd name="T2" fmla="*/ 3266 w 3267"/>
                    <a:gd name="T3" fmla="*/ 0 h 1776"/>
                    <a:gd name="T4" fmla="*/ 3267 w 3267"/>
                    <a:gd name="T5" fmla="*/ 0 h 1776"/>
                  </a:gdLst>
                  <a:ahLst/>
                  <a:cxnLst>
                    <a:cxn ang="0">
                      <a:pos x="T0" y="T1"/>
                    </a:cxn>
                    <a:cxn ang="0">
                      <a:pos x="T2" y="T3"/>
                    </a:cxn>
                    <a:cxn ang="0">
                      <a:pos x="T4" y="T5"/>
                    </a:cxn>
                  </a:cxnLst>
                  <a:rect l="0" t="0" r="r" b="b"/>
                  <a:pathLst>
                    <a:path w="3267" h="1776">
                      <a:moveTo>
                        <a:pt x="0" y="1776"/>
                      </a:moveTo>
                      <a:lnTo>
                        <a:pt x="3266" y="0"/>
                      </a:lnTo>
                      <a:lnTo>
                        <a:pt x="3267"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6" name="Freeform 614"/>
                <p:cNvSpPr>
                  <a:spLocks noChangeAspect="1" noChangeArrowheads="1"/>
                </p:cNvSpPr>
                <p:nvPr/>
              </p:nvSpPr>
              <p:spPr bwMode="auto">
                <a:xfrm>
                  <a:off x="2442" y="1173"/>
                  <a:ext cx="95" cy="52"/>
                </a:xfrm>
                <a:custGeom>
                  <a:avLst/>
                  <a:gdLst>
                    <a:gd name="T0" fmla="*/ 855 w 855"/>
                    <a:gd name="T1" fmla="*/ 0 h 466"/>
                    <a:gd name="T2" fmla="*/ 0 w 855"/>
                    <a:gd name="T3" fmla="*/ 466 h 466"/>
                    <a:gd name="T4" fmla="*/ 2 w 855"/>
                    <a:gd name="T5" fmla="*/ 466 h 466"/>
                  </a:gdLst>
                  <a:ahLst/>
                  <a:cxnLst>
                    <a:cxn ang="0">
                      <a:pos x="T0" y="T1"/>
                    </a:cxn>
                    <a:cxn ang="0">
                      <a:pos x="T2" y="T3"/>
                    </a:cxn>
                    <a:cxn ang="0">
                      <a:pos x="T4" y="T5"/>
                    </a:cxn>
                  </a:cxnLst>
                  <a:rect l="0" t="0" r="r" b="b"/>
                  <a:pathLst>
                    <a:path w="855" h="466">
                      <a:moveTo>
                        <a:pt x="855" y="0"/>
                      </a:moveTo>
                      <a:lnTo>
                        <a:pt x="0" y="466"/>
                      </a:lnTo>
                      <a:lnTo>
                        <a:pt x="2" y="46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7" name="Freeform 615"/>
                <p:cNvSpPr>
                  <a:spLocks noChangeAspect="1" noChangeArrowheads="1"/>
                </p:cNvSpPr>
                <p:nvPr/>
              </p:nvSpPr>
              <p:spPr bwMode="auto">
                <a:xfrm>
                  <a:off x="2442" y="1865"/>
                  <a:ext cx="1" cy="381"/>
                </a:xfrm>
                <a:custGeom>
                  <a:avLst/>
                  <a:gdLst>
                    <a:gd name="T0" fmla="*/ 0 w 2"/>
                    <a:gd name="T1" fmla="*/ 3430 h 3430"/>
                    <a:gd name="T2" fmla="*/ 0 w 2"/>
                    <a:gd name="T3" fmla="*/ 0 h 3430"/>
                    <a:gd name="T4" fmla="*/ 2 w 2"/>
                    <a:gd name="T5" fmla="*/ 0 h 3430"/>
                  </a:gdLst>
                  <a:ahLst/>
                  <a:cxnLst>
                    <a:cxn ang="0">
                      <a:pos x="T0" y="T1"/>
                    </a:cxn>
                    <a:cxn ang="0">
                      <a:pos x="T2" y="T3"/>
                    </a:cxn>
                    <a:cxn ang="0">
                      <a:pos x="T4" y="T5"/>
                    </a:cxn>
                  </a:cxnLst>
                  <a:rect l="0" t="0" r="r" b="b"/>
                  <a:pathLst>
                    <a:path w="2" h="3430">
                      <a:moveTo>
                        <a:pt x="0" y="3430"/>
                      </a:moveTo>
                      <a:lnTo>
                        <a:pt x="0" y="0"/>
                      </a:lnTo>
                      <a:lnTo>
                        <a:pt x="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8" name="Freeform 616"/>
                <p:cNvSpPr>
                  <a:spLocks noChangeAspect="1" noChangeArrowheads="1"/>
                </p:cNvSpPr>
                <p:nvPr/>
              </p:nvSpPr>
              <p:spPr bwMode="auto">
                <a:xfrm>
                  <a:off x="1881" y="2170"/>
                  <a:ext cx="1" cy="76"/>
                </a:xfrm>
                <a:custGeom>
                  <a:avLst/>
                  <a:gdLst>
                    <a:gd name="T0" fmla="*/ 0 w 1"/>
                    <a:gd name="T1" fmla="*/ 0 h 683"/>
                    <a:gd name="T2" fmla="*/ 0 w 1"/>
                    <a:gd name="T3" fmla="*/ 683 h 683"/>
                    <a:gd name="T4" fmla="*/ 1 w 1"/>
                    <a:gd name="T5" fmla="*/ 683 h 683"/>
                  </a:gdLst>
                  <a:ahLst/>
                  <a:cxnLst>
                    <a:cxn ang="0">
                      <a:pos x="T0" y="T1"/>
                    </a:cxn>
                    <a:cxn ang="0">
                      <a:pos x="T2" y="T3"/>
                    </a:cxn>
                    <a:cxn ang="0">
                      <a:pos x="T4" y="T5"/>
                    </a:cxn>
                  </a:cxnLst>
                  <a:rect l="0" t="0" r="r" b="b"/>
                  <a:pathLst>
                    <a:path w="1" h="683">
                      <a:moveTo>
                        <a:pt x="0" y="0"/>
                      </a:moveTo>
                      <a:lnTo>
                        <a:pt x="0" y="683"/>
                      </a:lnTo>
                      <a:lnTo>
                        <a:pt x="1" y="68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69" name="Freeform 617"/>
                <p:cNvSpPr>
                  <a:spLocks noChangeAspect="1" noChangeArrowheads="1"/>
                </p:cNvSpPr>
                <p:nvPr/>
              </p:nvSpPr>
              <p:spPr bwMode="auto">
                <a:xfrm>
                  <a:off x="2442" y="1192"/>
                  <a:ext cx="1" cy="33"/>
                </a:xfrm>
                <a:custGeom>
                  <a:avLst/>
                  <a:gdLst>
                    <a:gd name="T0" fmla="*/ 0 w 2"/>
                    <a:gd name="T1" fmla="*/ 298 h 298"/>
                    <a:gd name="T2" fmla="*/ 0 w 2"/>
                    <a:gd name="T3" fmla="*/ 0 h 298"/>
                    <a:gd name="T4" fmla="*/ 2 w 2"/>
                    <a:gd name="T5" fmla="*/ 0 h 298"/>
                  </a:gdLst>
                  <a:ahLst/>
                  <a:cxnLst>
                    <a:cxn ang="0">
                      <a:pos x="T0" y="T1"/>
                    </a:cxn>
                    <a:cxn ang="0">
                      <a:pos x="T2" y="T3"/>
                    </a:cxn>
                    <a:cxn ang="0">
                      <a:pos x="T4" y="T5"/>
                    </a:cxn>
                  </a:cxnLst>
                  <a:rect l="0" t="0" r="r" b="b"/>
                  <a:pathLst>
                    <a:path w="2" h="298">
                      <a:moveTo>
                        <a:pt x="0" y="298"/>
                      </a:moveTo>
                      <a:lnTo>
                        <a:pt x="0" y="0"/>
                      </a:lnTo>
                      <a:lnTo>
                        <a:pt x="2"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0" name="Freeform 618"/>
                <p:cNvSpPr>
                  <a:spLocks noChangeAspect="1" noChangeArrowheads="1"/>
                </p:cNvSpPr>
                <p:nvPr/>
              </p:nvSpPr>
              <p:spPr bwMode="auto">
                <a:xfrm>
                  <a:off x="1881" y="1192"/>
                  <a:ext cx="1" cy="338"/>
                </a:xfrm>
                <a:custGeom>
                  <a:avLst/>
                  <a:gdLst>
                    <a:gd name="T0" fmla="*/ 0 w 1"/>
                    <a:gd name="T1" fmla="*/ 0 h 3045"/>
                    <a:gd name="T2" fmla="*/ 0 w 1"/>
                    <a:gd name="T3" fmla="*/ 3045 h 3045"/>
                    <a:gd name="T4" fmla="*/ 1 w 1"/>
                    <a:gd name="T5" fmla="*/ 3045 h 3045"/>
                  </a:gdLst>
                  <a:ahLst/>
                  <a:cxnLst>
                    <a:cxn ang="0">
                      <a:pos x="T0" y="T1"/>
                    </a:cxn>
                    <a:cxn ang="0">
                      <a:pos x="T2" y="T3"/>
                    </a:cxn>
                    <a:cxn ang="0">
                      <a:pos x="T4" y="T5"/>
                    </a:cxn>
                  </a:cxnLst>
                  <a:rect l="0" t="0" r="r" b="b"/>
                  <a:pathLst>
                    <a:path w="1" h="3045">
                      <a:moveTo>
                        <a:pt x="0" y="0"/>
                      </a:moveTo>
                      <a:lnTo>
                        <a:pt x="0" y="3045"/>
                      </a:lnTo>
                      <a:lnTo>
                        <a:pt x="1" y="304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1" name="Freeform 619"/>
                <p:cNvSpPr>
                  <a:spLocks noChangeAspect="1" noChangeArrowheads="1"/>
                </p:cNvSpPr>
                <p:nvPr/>
              </p:nvSpPr>
              <p:spPr bwMode="auto">
                <a:xfrm>
                  <a:off x="1881" y="2444"/>
                  <a:ext cx="561" cy="562"/>
                </a:xfrm>
                <a:custGeom>
                  <a:avLst/>
                  <a:gdLst>
                    <a:gd name="T0" fmla="*/ 5051 w 5053"/>
                    <a:gd name="T1" fmla="*/ 2529 h 5058"/>
                    <a:gd name="T2" fmla="*/ 4965 w 5053"/>
                    <a:gd name="T3" fmla="*/ 1874 h 5058"/>
                    <a:gd name="T4" fmla="*/ 4713 w 5053"/>
                    <a:gd name="T5" fmla="*/ 1264 h 5058"/>
                    <a:gd name="T6" fmla="*/ 4312 w 5053"/>
                    <a:gd name="T7" fmla="*/ 741 h 5058"/>
                    <a:gd name="T8" fmla="*/ 3788 w 5053"/>
                    <a:gd name="T9" fmla="*/ 339 h 5058"/>
                    <a:gd name="T10" fmla="*/ 3179 w 5053"/>
                    <a:gd name="T11" fmla="*/ 87 h 5058"/>
                    <a:gd name="T12" fmla="*/ 2526 w 5053"/>
                    <a:gd name="T13" fmla="*/ 0 h 5058"/>
                    <a:gd name="T14" fmla="*/ 1872 w 5053"/>
                    <a:gd name="T15" fmla="*/ 87 h 5058"/>
                    <a:gd name="T16" fmla="*/ 1262 w 5053"/>
                    <a:gd name="T17" fmla="*/ 339 h 5058"/>
                    <a:gd name="T18" fmla="*/ 740 w 5053"/>
                    <a:gd name="T19" fmla="*/ 741 h 5058"/>
                    <a:gd name="T20" fmla="*/ 338 w 5053"/>
                    <a:gd name="T21" fmla="*/ 1264 h 5058"/>
                    <a:gd name="T22" fmla="*/ 86 w 5053"/>
                    <a:gd name="T23" fmla="*/ 1874 h 5058"/>
                    <a:gd name="T24" fmla="*/ 0 w 5053"/>
                    <a:gd name="T25" fmla="*/ 2529 h 5058"/>
                    <a:gd name="T26" fmla="*/ 86 w 5053"/>
                    <a:gd name="T27" fmla="*/ 3183 h 5058"/>
                    <a:gd name="T28" fmla="*/ 338 w 5053"/>
                    <a:gd name="T29" fmla="*/ 3793 h 5058"/>
                    <a:gd name="T30" fmla="*/ 740 w 5053"/>
                    <a:gd name="T31" fmla="*/ 4317 h 5058"/>
                    <a:gd name="T32" fmla="*/ 1262 w 5053"/>
                    <a:gd name="T33" fmla="*/ 4718 h 5058"/>
                    <a:gd name="T34" fmla="*/ 1872 w 5053"/>
                    <a:gd name="T35" fmla="*/ 4971 h 5058"/>
                    <a:gd name="T36" fmla="*/ 2526 w 5053"/>
                    <a:gd name="T37" fmla="*/ 5058 h 5058"/>
                    <a:gd name="T38" fmla="*/ 3179 w 5053"/>
                    <a:gd name="T39" fmla="*/ 4971 h 5058"/>
                    <a:gd name="T40" fmla="*/ 3788 w 5053"/>
                    <a:gd name="T41" fmla="*/ 4718 h 5058"/>
                    <a:gd name="T42" fmla="*/ 4312 w 5053"/>
                    <a:gd name="T43" fmla="*/ 4317 h 5058"/>
                    <a:gd name="T44" fmla="*/ 4713 w 5053"/>
                    <a:gd name="T45" fmla="*/ 3793 h 5058"/>
                    <a:gd name="T46" fmla="*/ 4965 w 5053"/>
                    <a:gd name="T47" fmla="*/ 3183 h 5058"/>
                    <a:gd name="T48" fmla="*/ 5051 w 5053"/>
                    <a:gd name="T49" fmla="*/ 2529 h 5058"/>
                    <a:gd name="T50" fmla="*/ 5053 w 5053"/>
                    <a:gd name="T51" fmla="*/ 2529 h 5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53" h="5058">
                      <a:moveTo>
                        <a:pt x="5051" y="2529"/>
                      </a:moveTo>
                      <a:lnTo>
                        <a:pt x="4965" y="1874"/>
                      </a:lnTo>
                      <a:lnTo>
                        <a:pt x="4713" y="1264"/>
                      </a:lnTo>
                      <a:lnTo>
                        <a:pt x="4312" y="741"/>
                      </a:lnTo>
                      <a:lnTo>
                        <a:pt x="3788" y="339"/>
                      </a:lnTo>
                      <a:lnTo>
                        <a:pt x="3179" y="87"/>
                      </a:lnTo>
                      <a:lnTo>
                        <a:pt x="2526" y="0"/>
                      </a:lnTo>
                      <a:lnTo>
                        <a:pt x="1872" y="87"/>
                      </a:lnTo>
                      <a:lnTo>
                        <a:pt x="1262" y="339"/>
                      </a:lnTo>
                      <a:lnTo>
                        <a:pt x="740" y="741"/>
                      </a:lnTo>
                      <a:lnTo>
                        <a:pt x="338" y="1264"/>
                      </a:lnTo>
                      <a:lnTo>
                        <a:pt x="86" y="1874"/>
                      </a:lnTo>
                      <a:lnTo>
                        <a:pt x="0" y="2529"/>
                      </a:lnTo>
                      <a:lnTo>
                        <a:pt x="86" y="3183"/>
                      </a:lnTo>
                      <a:lnTo>
                        <a:pt x="338" y="3793"/>
                      </a:lnTo>
                      <a:lnTo>
                        <a:pt x="740" y="4317"/>
                      </a:lnTo>
                      <a:lnTo>
                        <a:pt x="1262" y="4718"/>
                      </a:lnTo>
                      <a:lnTo>
                        <a:pt x="1872" y="4971"/>
                      </a:lnTo>
                      <a:lnTo>
                        <a:pt x="2526" y="5058"/>
                      </a:lnTo>
                      <a:lnTo>
                        <a:pt x="3179" y="4971"/>
                      </a:lnTo>
                      <a:lnTo>
                        <a:pt x="3788" y="4718"/>
                      </a:lnTo>
                      <a:lnTo>
                        <a:pt x="4312" y="4317"/>
                      </a:lnTo>
                      <a:lnTo>
                        <a:pt x="4713" y="3793"/>
                      </a:lnTo>
                      <a:lnTo>
                        <a:pt x="4965" y="3183"/>
                      </a:lnTo>
                      <a:lnTo>
                        <a:pt x="5051" y="2529"/>
                      </a:lnTo>
                      <a:lnTo>
                        <a:pt x="5053" y="252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2" name="Freeform 620"/>
                <p:cNvSpPr>
                  <a:spLocks noChangeAspect="1" noChangeArrowheads="1"/>
                </p:cNvSpPr>
                <p:nvPr/>
              </p:nvSpPr>
              <p:spPr bwMode="auto">
                <a:xfrm>
                  <a:off x="2537" y="2444"/>
                  <a:ext cx="268" cy="561"/>
                </a:xfrm>
                <a:custGeom>
                  <a:avLst/>
                  <a:gdLst>
                    <a:gd name="T0" fmla="*/ 1205 w 2409"/>
                    <a:gd name="T1" fmla="*/ 0 h 5045"/>
                    <a:gd name="T2" fmla="*/ 976 w 2409"/>
                    <a:gd name="T3" fmla="*/ 46 h 5045"/>
                    <a:gd name="T4" fmla="*/ 756 w 2409"/>
                    <a:gd name="T5" fmla="*/ 181 h 5045"/>
                    <a:gd name="T6" fmla="*/ 553 w 2409"/>
                    <a:gd name="T7" fmla="*/ 401 h 5045"/>
                    <a:gd name="T8" fmla="*/ 372 w 2409"/>
                    <a:gd name="T9" fmla="*/ 699 h 5045"/>
                    <a:gd name="T10" fmla="*/ 222 w 2409"/>
                    <a:gd name="T11" fmla="*/ 1062 h 5045"/>
                    <a:gd name="T12" fmla="*/ 107 w 2409"/>
                    <a:gd name="T13" fmla="*/ 1478 h 5045"/>
                    <a:gd name="T14" fmla="*/ 33 w 2409"/>
                    <a:gd name="T15" fmla="*/ 1933 h 5045"/>
                    <a:gd name="T16" fmla="*/ 0 w 2409"/>
                    <a:gd name="T17" fmla="*/ 2409 h 5045"/>
                    <a:gd name="T18" fmla="*/ 12 w 2409"/>
                    <a:gd name="T19" fmla="*/ 2888 h 5045"/>
                    <a:gd name="T20" fmla="*/ 66 w 2409"/>
                    <a:gd name="T21" fmla="*/ 3355 h 5045"/>
                    <a:gd name="T22" fmla="*/ 160 w 2409"/>
                    <a:gd name="T23" fmla="*/ 3793 h 5045"/>
                    <a:gd name="T24" fmla="*/ 294 w 2409"/>
                    <a:gd name="T25" fmla="*/ 4184 h 5045"/>
                    <a:gd name="T26" fmla="*/ 459 w 2409"/>
                    <a:gd name="T27" fmla="*/ 4517 h 5045"/>
                    <a:gd name="T28" fmla="*/ 652 w 2409"/>
                    <a:gd name="T29" fmla="*/ 4776 h 5045"/>
                    <a:gd name="T30" fmla="*/ 864 w 2409"/>
                    <a:gd name="T31" fmla="*/ 4955 h 5045"/>
                    <a:gd name="T32" fmla="*/ 1090 w 2409"/>
                    <a:gd name="T33" fmla="*/ 5045 h 5045"/>
                    <a:gd name="T34" fmla="*/ 1319 w 2409"/>
                    <a:gd name="T35" fmla="*/ 5045 h 5045"/>
                    <a:gd name="T36" fmla="*/ 1544 w 2409"/>
                    <a:gd name="T37" fmla="*/ 4955 h 5045"/>
                    <a:gd name="T38" fmla="*/ 1757 w 2409"/>
                    <a:gd name="T39" fmla="*/ 4776 h 5045"/>
                    <a:gd name="T40" fmla="*/ 1949 w 2409"/>
                    <a:gd name="T41" fmla="*/ 4517 h 5045"/>
                    <a:gd name="T42" fmla="*/ 2116 w 2409"/>
                    <a:gd name="T43" fmla="*/ 4184 h 5045"/>
                    <a:gd name="T44" fmla="*/ 2249 w 2409"/>
                    <a:gd name="T45" fmla="*/ 3793 h 5045"/>
                    <a:gd name="T46" fmla="*/ 2344 w 2409"/>
                    <a:gd name="T47" fmla="*/ 3355 h 5045"/>
                    <a:gd name="T48" fmla="*/ 2398 w 2409"/>
                    <a:gd name="T49" fmla="*/ 2888 h 5045"/>
                    <a:gd name="T50" fmla="*/ 2409 w 2409"/>
                    <a:gd name="T51" fmla="*/ 2409 h 5045"/>
                    <a:gd name="T52" fmla="*/ 2376 w 2409"/>
                    <a:gd name="T53" fmla="*/ 1933 h 5045"/>
                    <a:gd name="T54" fmla="*/ 2301 w 2409"/>
                    <a:gd name="T55" fmla="*/ 1478 h 5045"/>
                    <a:gd name="T56" fmla="*/ 2187 w 2409"/>
                    <a:gd name="T57" fmla="*/ 1062 h 5045"/>
                    <a:gd name="T58" fmla="*/ 2036 w 2409"/>
                    <a:gd name="T59" fmla="*/ 699 h 5045"/>
                    <a:gd name="T60" fmla="*/ 1857 w 2409"/>
                    <a:gd name="T61" fmla="*/ 401 h 5045"/>
                    <a:gd name="T62" fmla="*/ 1653 w 2409"/>
                    <a:gd name="T63" fmla="*/ 181 h 5045"/>
                    <a:gd name="T64" fmla="*/ 1433 w 2409"/>
                    <a:gd name="T65" fmla="*/ 46 h 5045"/>
                    <a:gd name="T66" fmla="*/ 1205 w 2409"/>
                    <a:gd name="T67" fmla="*/ 0 h 5045"/>
                    <a:gd name="T68" fmla="*/ 1206 w 2409"/>
                    <a:gd name="T69" fmla="*/ 0 h 5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09" h="5045">
                      <a:moveTo>
                        <a:pt x="1205" y="0"/>
                      </a:moveTo>
                      <a:lnTo>
                        <a:pt x="976" y="46"/>
                      </a:lnTo>
                      <a:lnTo>
                        <a:pt x="756" y="181"/>
                      </a:lnTo>
                      <a:lnTo>
                        <a:pt x="553" y="401"/>
                      </a:lnTo>
                      <a:lnTo>
                        <a:pt x="372" y="699"/>
                      </a:lnTo>
                      <a:lnTo>
                        <a:pt x="222" y="1062"/>
                      </a:lnTo>
                      <a:lnTo>
                        <a:pt x="107" y="1478"/>
                      </a:lnTo>
                      <a:lnTo>
                        <a:pt x="33" y="1933"/>
                      </a:lnTo>
                      <a:lnTo>
                        <a:pt x="0" y="2409"/>
                      </a:lnTo>
                      <a:lnTo>
                        <a:pt x="12" y="2888"/>
                      </a:lnTo>
                      <a:lnTo>
                        <a:pt x="66" y="3355"/>
                      </a:lnTo>
                      <a:lnTo>
                        <a:pt x="160" y="3793"/>
                      </a:lnTo>
                      <a:lnTo>
                        <a:pt x="294" y="4184"/>
                      </a:lnTo>
                      <a:lnTo>
                        <a:pt x="459" y="4517"/>
                      </a:lnTo>
                      <a:lnTo>
                        <a:pt x="652" y="4776"/>
                      </a:lnTo>
                      <a:lnTo>
                        <a:pt x="864" y="4955"/>
                      </a:lnTo>
                      <a:lnTo>
                        <a:pt x="1090" y="5045"/>
                      </a:lnTo>
                      <a:lnTo>
                        <a:pt x="1319" y="5045"/>
                      </a:lnTo>
                      <a:lnTo>
                        <a:pt x="1544" y="4955"/>
                      </a:lnTo>
                      <a:lnTo>
                        <a:pt x="1757" y="4776"/>
                      </a:lnTo>
                      <a:lnTo>
                        <a:pt x="1949" y="4517"/>
                      </a:lnTo>
                      <a:lnTo>
                        <a:pt x="2116" y="4184"/>
                      </a:lnTo>
                      <a:lnTo>
                        <a:pt x="2249" y="3793"/>
                      </a:lnTo>
                      <a:lnTo>
                        <a:pt x="2344" y="3355"/>
                      </a:lnTo>
                      <a:lnTo>
                        <a:pt x="2398" y="2888"/>
                      </a:lnTo>
                      <a:lnTo>
                        <a:pt x="2409" y="2409"/>
                      </a:lnTo>
                      <a:lnTo>
                        <a:pt x="2376" y="1933"/>
                      </a:lnTo>
                      <a:lnTo>
                        <a:pt x="2301" y="1478"/>
                      </a:lnTo>
                      <a:lnTo>
                        <a:pt x="2187" y="1062"/>
                      </a:lnTo>
                      <a:lnTo>
                        <a:pt x="2036" y="699"/>
                      </a:lnTo>
                      <a:lnTo>
                        <a:pt x="1857" y="401"/>
                      </a:lnTo>
                      <a:lnTo>
                        <a:pt x="1653" y="181"/>
                      </a:lnTo>
                      <a:lnTo>
                        <a:pt x="1433" y="46"/>
                      </a:lnTo>
                      <a:lnTo>
                        <a:pt x="1205" y="0"/>
                      </a:lnTo>
                      <a:lnTo>
                        <a:pt x="120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3" name="Freeform 621"/>
                <p:cNvSpPr>
                  <a:spLocks noChangeAspect="1" noChangeArrowheads="1"/>
                </p:cNvSpPr>
                <p:nvPr/>
              </p:nvSpPr>
              <p:spPr bwMode="auto">
                <a:xfrm>
                  <a:off x="1563" y="2725"/>
                  <a:ext cx="134" cy="281"/>
                </a:xfrm>
                <a:custGeom>
                  <a:avLst/>
                  <a:gdLst>
                    <a:gd name="T0" fmla="*/ 0 w 1207"/>
                    <a:gd name="T1" fmla="*/ 0 h 2529"/>
                    <a:gd name="T2" fmla="*/ 18 w 1207"/>
                    <a:gd name="T3" fmla="*/ 439 h 2529"/>
                    <a:gd name="T4" fmla="*/ 73 w 1207"/>
                    <a:gd name="T5" fmla="*/ 865 h 2529"/>
                    <a:gd name="T6" fmla="*/ 162 w 1207"/>
                    <a:gd name="T7" fmla="*/ 1264 h 2529"/>
                    <a:gd name="T8" fmla="*/ 282 w 1207"/>
                    <a:gd name="T9" fmla="*/ 1625 h 2529"/>
                    <a:gd name="T10" fmla="*/ 431 w 1207"/>
                    <a:gd name="T11" fmla="*/ 1937 h 2529"/>
                    <a:gd name="T12" fmla="*/ 603 w 1207"/>
                    <a:gd name="T13" fmla="*/ 2189 h 2529"/>
                    <a:gd name="T14" fmla="*/ 794 w 1207"/>
                    <a:gd name="T15" fmla="*/ 2376 h 2529"/>
                    <a:gd name="T16" fmla="*/ 996 w 1207"/>
                    <a:gd name="T17" fmla="*/ 2490 h 2529"/>
                    <a:gd name="T18" fmla="*/ 1206 w 1207"/>
                    <a:gd name="T19" fmla="*/ 2529 h 2529"/>
                    <a:gd name="T20" fmla="*/ 1207 w 1207"/>
                    <a:gd name="T21" fmla="*/ 2529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7" h="2529">
                      <a:moveTo>
                        <a:pt x="0" y="0"/>
                      </a:moveTo>
                      <a:lnTo>
                        <a:pt x="18" y="439"/>
                      </a:lnTo>
                      <a:lnTo>
                        <a:pt x="73" y="865"/>
                      </a:lnTo>
                      <a:lnTo>
                        <a:pt x="162" y="1264"/>
                      </a:lnTo>
                      <a:lnTo>
                        <a:pt x="282" y="1625"/>
                      </a:lnTo>
                      <a:lnTo>
                        <a:pt x="431" y="1937"/>
                      </a:lnTo>
                      <a:lnTo>
                        <a:pt x="603" y="2189"/>
                      </a:lnTo>
                      <a:lnTo>
                        <a:pt x="794" y="2376"/>
                      </a:lnTo>
                      <a:lnTo>
                        <a:pt x="996" y="2490"/>
                      </a:lnTo>
                      <a:lnTo>
                        <a:pt x="1206" y="2529"/>
                      </a:lnTo>
                      <a:lnTo>
                        <a:pt x="1207" y="252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4" name="Freeform 622"/>
                <p:cNvSpPr>
                  <a:spLocks noChangeAspect="1" noChangeArrowheads="1"/>
                </p:cNvSpPr>
                <p:nvPr/>
              </p:nvSpPr>
              <p:spPr bwMode="auto">
                <a:xfrm>
                  <a:off x="1563" y="2444"/>
                  <a:ext cx="134" cy="281"/>
                </a:xfrm>
                <a:custGeom>
                  <a:avLst/>
                  <a:gdLst>
                    <a:gd name="T0" fmla="*/ 1206 w 1206"/>
                    <a:gd name="T1" fmla="*/ 0 h 2529"/>
                    <a:gd name="T2" fmla="*/ 971 w 1206"/>
                    <a:gd name="T3" fmla="*/ 49 h 2529"/>
                    <a:gd name="T4" fmla="*/ 745 w 1206"/>
                    <a:gd name="T5" fmla="*/ 192 h 2529"/>
                    <a:gd name="T6" fmla="*/ 536 w 1206"/>
                    <a:gd name="T7" fmla="*/ 426 h 2529"/>
                    <a:gd name="T8" fmla="*/ 353 w 1206"/>
                    <a:gd name="T9" fmla="*/ 741 h 2529"/>
                    <a:gd name="T10" fmla="*/ 204 w 1206"/>
                    <a:gd name="T11" fmla="*/ 1124 h 2529"/>
                    <a:gd name="T12" fmla="*/ 92 w 1206"/>
                    <a:gd name="T13" fmla="*/ 1561 h 2529"/>
                    <a:gd name="T14" fmla="*/ 23 w 1206"/>
                    <a:gd name="T15" fmla="*/ 2036 h 2529"/>
                    <a:gd name="T16" fmla="*/ 0 w 1206"/>
                    <a:gd name="T17" fmla="*/ 2529 h 2529"/>
                    <a:gd name="T18" fmla="*/ 1 w 1206"/>
                    <a:gd name="T19" fmla="*/ 2529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6" h="2529">
                      <a:moveTo>
                        <a:pt x="1206" y="0"/>
                      </a:moveTo>
                      <a:lnTo>
                        <a:pt x="971" y="49"/>
                      </a:lnTo>
                      <a:lnTo>
                        <a:pt x="745" y="192"/>
                      </a:lnTo>
                      <a:lnTo>
                        <a:pt x="536" y="426"/>
                      </a:lnTo>
                      <a:lnTo>
                        <a:pt x="353" y="741"/>
                      </a:lnTo>
                      <a:lnTo>
                        <a:pt x="204" y="1124"/>
                      </a:lnTo>
                      <a:lnTo>
                        <a:pt x="92" y="1561"/>
                      </a:lnTo>
                      <a:lnTo>
                        <a:pt x="23" y="2036"/>
                      </a:lnTo>
                      <a:lnTo>
                        <a:pt x="0" y="2529"/>
                      </a:lnTo>
                      <a:lnTo>
                        <a:pt x="1" y="252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5" name="Freeform 623"/>
                <p:cNvSpPr>
                  <a:spLocks noChangeAspect="1" noChangeArrowheads="1"/>
                </p:cNvSpPr>
                <p:nvPr/>
              </p:nvSpPr>
              <p:spPr bwMode="auto">
                <a:xfrm>
                  <a:off x="1697" y="3006"/>
                  <a:ext cx="464" cy="1"/>
                </a:xfrm>
                <a:custGeom>
                  <a:avLst/>
                  <a:gdLst>
                    <a:gd name="T0" fmla="*/ 0 w 4184"/>
                    <a:gd name="T1" fmla="*/ 0 h 1"/>
                    <a:gd name="T2" fmla="*/ 4183 w 4184"/>
                    <a:gd name="T3" fmla="*/ 0 h 1"/>
                    <a:gd name="T4" fmla="*/ 4184 w 4184"/>
                    <a:gd name="T5" fmla="*/ 0 h 1"/>
                  </a:gdLst>
                  <a:ahLst/>
                  <a:cxnLst>
                    <a:cxn ang="0">
                      <a:pos x="T0" y="T1"/>
                    </a:cxn>
                    <a:cxn ang="0">
                      <a:pos x="T2" y="T3"/>
                    </a:cxn>
                    <a:cxn ang="0">
                      <a:pos x="T4" y="T5"/>
                    </a:cxn>
                  </a:cxnLst>
                  <a:rect l="0" t="0" r="r" b="b"/>
                  <a:pathLst>
                    <a:path w="4184" h="1">
                      <a:moveTo>
                        <a:pt x="0" y="0"/>
                      </a:moveTo>
                      <a:lnTo>
                        <a:pt x="4183" y="0"/>
                      </a:lnTo>
                      <a:lnTo>
                        <a:pt x="4184"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6" name="Freeform 624"/>
                <p:cNvSpPr>
                  <a:spLocks noChangeAspect="1" noChangeArrowheads="1"/>
                </p:cNvSpPr>
                <p:nvPr/>
              </p:nvSpPr>
              <p:spPr bwMode="auto">
                <a:xfrm>
                  <a:off x="1697" y="2444"/>
                  <a:ext cx="464" cy="1"/>
                </a:xfrm>
                <a:custGeom>
                  <a:avLst/>
                  <a:gdLst>
                    <a:gd name="T0" fmla="*/ 4183 w 4183"/>
                    <a:gd name="T1" fmla="*/ 0 h 1"/>
                    <a:gd name="T2" fmla="*/ 0 w 4183"/>
                    <a:gd name="T3" fmla="*/ 0 h 1"/>
                    <a:gd name="T4" fmla="*/ 1 w 4183"/>
                    <a:gd name="T5" fmla="*/ 0 h 1"/>
                  </a:gdLst>
                  <a:ahLst/>
                  <a:cxnLst>
                    <a:cxn ang="0">
                      <a:pos x="T0" y="T1"/>
                    </a:cxn>
                    <a:cxn ang="0">
                      <a:pos x="T2" y="T3"/>
                    </a:cxn>
                    <a:cxn ang="0">
                      <a:pos x="T4" y="T5"/>
                    </a:cxn>
                  </a:cxnLst>
                  <a:rect l="0" t="0" r="r" b="b"/>
                  <a:pathLst>
                    <a:path w="4183" h="1">
                      <a:moveTo>
                        <a:pt x="4183"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7" name="Freeform 625"/>
                <p:cNvSpPr>
                  <a:spLocks noChangeAspect="1" noChangeArrowheads="1"/>
                </p:cNvSpPr>
                <p:nvPr/>
              </p:nvSpPr>
              <p:spPr bwMode="auto">
                <a:xfrm>
                  <a:off x="2161" y="3006"/>
                  <a:ext cx="510" cy="1"/>
                </a:xfrm>
                <a:custGeom>
                  <a:avLst/>
                  <a:gdLst>
                    <a:gd name="T0" fmla="*/ 0 w 4587"/>
                    <a:gd name="T1" fmla="*/ 0 h 1"/>
                    <a:gd name="T2" fmla="*/ 4586 w 4587"/>
                    <a:gd name="T3" fmla="*/ 0 h 1"/>
                    <a:gd name="T4" fmla="*/ 4587 w 4587"/>
                    <a:gd name="T5" fmla="*/ 0 h 1"/>
                  </a:gdLst>
                  <a:ahLst/>
                  <a:cxnLst>
                    <a:cxn ang="0">
                      <a:pos x="T0" y="T1"/>
                    </a:cxn>
                    <a:cxn ang="0">
                      <a:pos x="T2" y="T3"/>
                    </a:cxn>
                    <a:cxn ang="0">
                      <a:pos x="T4" y="T5"/>
                    </a:cxn>
                  </a:cxnLst>
                  <a:rect l="0" t="0" r="r" b="b"/>
                  <a:pathLst>
                    <a:path w="4587" h="1">
                      <a:moveTo>
                        <a:pt x="0" y="0"/>
                      </a:moveTo>
                      <a:lnTo>
                        <a:pt x="4586" y="0"/>
                      </a:lnTo>
                      <a:lnTo>
                        <a:pt x="4587"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78" name="Freeform 626"/>
                <p:cNvSpPr>
                  <a:spLocks noChangeAspect="1" noChangeArrowheads="1"/>
                </p:cNvSpPr>
                <p:nvPr/>
              </p:nvSpPr>
              <p:spPr bwMode="auto">
                <a:xfrm>
                  <a:off x="2161" y="2444"/>
                  <a:ext cx="510" cy="1"/>
                </a:xfrm>
                <a:custGeom>
                  <a:avLst/>
                  <a:gdLst>
                    <a:gd name="T0" fmla="*/ 4586 w 4586"/>
                    <a:gd name="T1" fmla="*/ 0 h 1"/>
                    <a:gd name="T2" fmla="*/ 0 w 4586"/>
                    <a:gd name="T3" fmla="*/ 0 h 1"/>
                    <a:gd name="T4" fmla="*/ 1 w 4586"/>
                    <a:gd name="T5" fmla="*/ 0 h 1"/>
                  </a:gdLst>
                  <a:ahLst/>
                  <a:cxnLst>
                    <a:cxn ang="0">
                      <a:pos x="T0" y="T1"/>
                    </a:cxn>
                    <a:cxn ang="0">
                      <a:pos x="T2" y="T3"/>
                    </a:cxn>
                    <a:cxn ang="0">
                      <a:pos x="T4" y="T5"/>
                    </a:cxn>
                  </a:cxnLst>
                  <a:rect l="0" t="0" r="r" b="b"/>
                  <a:pathLst>
                    <a:path w="4586" h="1">
                      <a:moveTo>
                        <a:pt x="4586"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84" name="Group 627"/>
              <p:cNvGrpSpPr>
                <a:grpSpLocks noChangeAspect="1"/>
              </p:cNvGrpSpPr>
              <p:nvPr/>
            </p:nvGrpSpPr>
            <p:grpSpPr bwMode="auto">
              <a:xfrm>
                <a:off x="1697" y="2444"/>
                <a:ext cx="134" cy="562"/>
                <a:chOff x="1697" y="2444"/>
                <a:chExt cx="134" cy="562"/>
              </a:xfrm>
            </p:grpSpPr>
            <p:sp>
              <p:nvSpPr>
                <p:cNvPr id="134" name="Freeform 628"/>
                <p:cNvSpPr>
                  <a:spLocks noChangeAspect="1" noChangeArrowheads="1"/>
                </p:cNvSpPr>
                <p:nvPr/>
              </p:nvSpPr>
              <p:spPr bwMode="auto">
                <a:xfrm>
                  <a:off x="1697" y="3004"/>
                  <a:ext cx="12" cy="2"/>
                </a:xfrm>
                <a:custGeom>
                  <a:avLst/>
                  <a:gdLst>
                    <a:gd name="T0" fmla="*/ 0 w 110"/>
                    <a:gd name="T1" fmla="*/ 22 h 22"/>
                    <a:gd name="T2" fmla="*/ 109 w 110"/>
                    <a:gd name="T3" fmla="*/ 0 h 22"/>
                    <a:gd name="T4" fmla="*/ 110 w 110"/>
                    <a:gd name="T5" fmla="*/ 0 h 22"/>
                  </a:gdLst>
                  <a:ahLst/>
                  <a:cxnLst>
                    <a:cxn ang="0">
                      <a:pos x="T0" y="T1"/>
                    </a:cxn>
                    <a:cxn ang="0">
                      <a:pos x="T2" y="T3"/>
                    </a:cxn>
                    <a:cxn ang="0">
                      <a:pos x="T4" y="T5"/>
                    </a:cxn>
                  </a:cxnLst>
                  <a:rect l="0" t="0" r="r" b="b"/>
                  <a:pathLst>
                    <a:path w="110" h="22">
                      <a:moveTo>
                        <a:pt x="0" y="22"/>
                      </a:moveTo>
                      <a:lnTo>
                        <a:pt x="109" y="0"/>
                      </a:lnTo>
                      <a:lnTo>
                        <a:pt x="11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5" name="Freeform 629"/>
                <p:cNvSpPr>
                  <a:spLocks noChangeAspect="1" noChangeArrowheads="1"/>
                </p:cNvSpPr>
                <p:nvPr/>
              </p:nvSpPr>
              <p:spPr bwMode="auto">
                <a:xfrm>
                  <a:off x="1720" y="2991"/>
                  <a:ext cx="19" cy="11"/>
                </a:xfrm>
                <a:custGeom>
                  <a:avLst/>
                  <a:gdLst>
                    <a:gd name="T0" fmla="*/ 0 w 175"/>
                    <a:gd name="T1" fmla="*/ 99 h 99"/>
                    <a:gd name="T2" fmla="*/ 13 w 175"/>
                    <a:gd name="T3" fmla="*/ 96 h 99"/>
                    <a:gd name="T4" fmla="*/ 174 w 175"/>
                    <a:gd name="T5" fmla="*/ 0 h 99"/>
                    <a:gd name="T6" fmla="*/ 175 w 175"/>
                    <a:gd name="T7" fmla="*/ 0 h 99"/>
                  </a:gdLst>
                  <a:ahLst/>
                  <a:cxnLst>
                    <a:cxn ang="0">
                      <a:pos x="T0" y="T1"/>
                    </a:cxn>
                    <a:cxn ang="0">
                      <a:pos x="T2" y="T3"/>
                    </a:cxn>
                    <a:cxn ang="0">
                      <a:pos x="T4" y="T5"/>
                    </a:cxn>
                    <a:cxn ang="0">
                      <a:pos x="T6" y="T7"/>
                    </a:cxn>
                  </a:cxnLst>
                  <a:rect l="0" t="0" r="r" b="b"/>
                  <a:pathLst>
                    <a:path w="175" h="99">
                      <a:moveTo>
                        <a:pt x="0" y="99"/>
                      </a:moveTo>
                      <a:lnTo>
                        <a:pt x="13" y="96"/>
                      </a:lnTo>
                      <a:lnTo>
                        <a:pt x="174" y="0"/>
                      </a:lnTo>
                      <a:lnTo>
                        <a:pt x="175"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6" name="Freeform 630"/>
                <p:cNvSpPr>
                  <a:spLocks noChangeAspect="1" noChangeArrowheads="1"/>
                </p:cNvSpPr>
                <p:nvPr/>
              </p:nvSpPr>
              <p:spPr bwMode="auto">
                <a:xfrm>
                  <a:off x="1748" y="2968"/>
                  <a:ext cx="15" cy="16"/>
                </a:xfrm>
                <a:custGeom>
                  <a:avLst/>
                  <a:gdLst>
                    <a:gd name="T0" fmla="*/ 0 w 139"/>
                    <a:gd name="T1" fmla="*/ 145 h 145"/>
                    <a:gd name="T2" fmla="*/ 138 w 139"/>
                    <a:gd name="T3" fmla="*/ 0 h 145"/>
                    <a:gd name="T4" fmla="*/ 139 w 139"/>
                    <a:gd name="T5" fmla="*/ 0 h 145"/>
                  </a:gdLst>
                  <a:ahLst/>
                  <a:cxnLst>
                    <a:cxn ang="0">
                      <a:pos x="T0" y="T1"/>
                    </a:cxn>
                    <a:cxn ang="0">
                      <a:pos x="T2" y="T3"/>
                    </a:cxn>
                    <a:cxn ang="0">
                      <a:pos x="T4" y="T5"/>
                    </a:cxn>
                  </a:cxnLst>
                  <a:rect l="0" t="0" r="r" b="b"/>
                  <a:pathLst>
                    <a:path w="139" h="145">
                      <a:moveTo>
                        <a:pt x="0" y="145"/>
                      </a:moveTo>
                      <a:lnTo>
                        <a:pt x="138" y="0"/>
                      </a:lnTo>
                      <a:lnTo>
                        <a:pt x="139"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7" name="Freeform 631"/>
                <p:cNvSpPr>
                  <a:spLocks noChangeAspect="1" noChangeArrowheads="1"/>
                </p:cNvSpPr>
                <p:nvPr/>
              </p:nvSpPr>
              <p:spPr bwMode="auto">
                <a:xfrm>
                  <a:off x="1770" y="2941"/>
                  <a:ext cx="12" cy="19"/>
                </a:xfrm>
                <a:custGeom>
                  <a:avLst/>
                  <a:gdLst>
                    <a:gd name="T0" fmla="*/ 0 w 108"/>
                    <a:gd name="T1" fmla="*/ 170 h 170"/>
                    <a:gd name="T2" fmla="*/ 106 w 108"/>
                    <a:gd name="T3" fmla="*/ 0 h 170"/>
                    <a:gd name="T4" fmla="*/ 108 w 108"/>
                    <a:gd name="T5" fmla="*/ 0 h 170"/>
                  </a:gdLst>
                  <a:ahLst/>
                  <a:cxnLst>
                    <a:cxn ang="0">
                      <a:pos x="T0" y="T1"/>
                    </a:cxn>
                    <a:cxn ang="0">
                      <a:pos x="T2" y="T3"/>
                    </a:cxn>
                    <a:cxn ang="0">
                      <a:pos x="T4" y="T5"/>
                    </a:cxn>
                  </a:cxnLst>
                  <a:rect l="0" t="0" r="r" b="b"/>
                  <a:pathLst>
                    <a:path w="108" h="170">
                      <a:moveTo>
                        <a:pt x="0" y="170"/>
                      </a:moveTo>
                      <a:lnTo>
                        <a:pt x="106" y="0"/>
                      </a:lnTo>
                      <a:lnTo>
                        <a:pt x="10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8" name="Freeform 632"/>
                <p:cNvSpPr>
                  <a:spLocks noChangeAspect="1" noChangeArrowheads="1"/>
                </p:cNvSpPr>
                <p:nvPr/>
              </p:nvSpPr>
              <p:spPr bwMode="auto">
                <a:xfrm>
                  <a:off x="1788" y="2911"/>
                  <a:ext cx="9" cy="20"/>
                </a:xfrm>
                <a:custGeom>
                  <a:avLst/>
                  <a:gdLst>
                    <a:gd name="T0" fmla="*/ 0 w 82"/>
                    <a:gd name="T1" fmla="*/ 183 h 183"/>
                    <a:gd name="T2" fmla="*/ 81 w 82"/>
                    <a:gd name="T3" fmla="*/ 0 h 183"/>
                    <a:gd name="T4" fmla="*/ 82 w 82"/>
                    <a:gd name="T5" fmla="*/ 0 h 183"/>
                  </a:gdLst>
                  <a:ahLst/>
                  <a:cxnLst>
                    <a:cxn ang="0">
                      <a:pos x="T0" y="T1"/>
                    </a:cxn>
                    <a:cxn ang="0">
                      <a:pos x="T2" y="T3"/>
                    </a:cxn>
                    <a:cxn ang="0">
                      <a:pos x="T4" y="T5"/>
                    </a:cxn>
                  </a:cxnLst>
                  <a:rect l="0" t="0" r="r" b="b"/>
                  <a:pathLst>
                    <a:path w="82" h="183">
                      <a:moveTo>
                        <a:pt x="0" y="183"/>
                      </a:moveTo>
                      <a:lnTo>
                        <a:pt x="81" y="0"/>
                      </a:lnTo>
                      <a:lnTo>
                        <a:pt x="8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9" name="Freeform 633"/>
                <p:cNvSpPr>
                  <a:spLocks noChangeAspect="1" noChangeArrowheads="1"/>
                </p:cNvSpPr>
                <p:nvPr/>
              </p:nvSpPr>
              <p:spPr bwMode="auto">
                <a:xfrm>
                  <a:off x="1801" y="2879"/>
                  <a:ext cx="7" cy="21"/>
                </a:xfrm>
                <a:custGeom>
                  <a:avLst/>
                  <a:gdLst>
                    <a:gd name="T0" fmla="*/ 0 w 64"/>
                    <a:gd name="T1" fmla="*/ 190 h 190"/>
                    <a:gd name="T2" fmla="*/ 22 w 64"/>
                    <a:gd name="T3" fmla="*/ 139 h 190"/>
                    <a:gd name="T4" fmla="*/ 63 w 64"/>
                    <a:gd name="T5" fmla="*/ 0 h 190"/>
                    <a:gd name="T6" fmla="*/ 64 w 64"/>
                    <a:gd name="T7" fmla="*/ 0 h 190"/>
                  </a:gdLst>
                  <a:ahLst/>
                  <a:cxnLst>
                    <a:cxn ang="0">
                      <a:pos x="T0" y="T1"/>
                    </a:cxn>
                    <a:cxn ang="0">
                      <a:pos x="T2" y="T3"/>
                    </a:cxn>
                    <a:cxn ang="0">
                      <a:pos x="T4" y="T5"/>
                    </a:cxn>
                    <a:cxn ang="0">
                      <a:pos x="T6" y="T7"/>
                    </a:cxn>
                  </a:cxnLst>
                  <a:rect l="0" t="0" r="r" b="b"/>
                  <a:pathLst>
                    <a:path w="64" h="190">
                      <a:moveTo>
                        <a:pt x="0" y="190"/>
                      </a:moveTo>
                      <a:lnTo>
                        <a:pt x="22" y="139"/>
                      </a:lnTo>
                      <a:lnTo>
                        <a:pt x="63" y="0"/>
                      </a:lnTo>
                      <a:lnTo>
                        <a:pt x="64"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0" name="Freeform 634"/>
                <p:cNvSpPr>
                  <a:spLocks noChangeAspect="1" noChangeArrowheads="1"/>
                </p:cNvSpPr>
                <p:nvPr/>
              </p:nvSpPr>
              <p:spPr bwMode="auto">
                <a:xfrm>
                  <a:off x="1811" y="2847"/>
                  <a:ext cx="6" cy="22"/>
                </a:xfrm>
                <a:custGeom>
                  <a:avLst/>
                  <a:gdLst>
                    <a:gd name="T0" fmla="*/ 0 w 55"/>
                    <a:gd name="T1" fmla="*/ 193 h 193"/>
                    <a:gd name="T2" fmla="*/ 48 w 55"/>
                    <a:gd name="T3" fmla="*/ 32 h 193"/>
                    <a:gd name="T4" fmla="*/ 54 w 55"/>
                    <a:gd name="T5" fmla="*/ 0 h 193"/>
                    <a:gd name="T6" fmla="*/ 55 w 55"/>
                    <a:gd name="T7" fmla="*/ 0 h 193"/>
                  </a:gdLst>
                  <a:ahLst/>
                  <a:cxnLst>
                    <a:cxn ang="0">
                      <a:pos x="T0" y="T1"/>
                    </a:cxn>
                    <a:cxn ang="0">
                      <a:pos x="T2" y="T3"/>
                    </a:cxn>
                    <a:cxn ang="0">
                      <a:pos x="T4" y="T5"/>
                    </a:cxn>
                    <a:cxn ang="0">
                      <a:pos x="T6" y="T7"/>
                    </a:cxn>
                  </a:cxnLst>
                  <a:rect l="0" t="0" r="r" b="b"/>
                  <a:pathLst>
                    <a:path w="55" h="193">
                      <a:moveTo>
                        <a:pt x="0" y="193"/>
                      </a:moveTo>
                      <a:lnTo>
                        <a:pt x="48" y="32"/>
                      </a:lnTo>
                      <a:lnTo>
                        <a:pt x="54" y="0"/>
                      </a:lnTo>
                      <a:lnTo>
                        <a:pt x="55"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1" name="Freeform 635"/>
                <p:cNvSpPr>
                  <a:spLocks noChangeAspect="1" noChangeArrowheads="1"/>
                </p:cNvSpPr>
                <p:nvPr/>
              </p:nvSpPr>
              <p:spPr bwMode="auto">
                <a:xfrm>
                  <a:off x="1819" y="2814"/>
                  <a:ext cx="4" cy="22"/>
                </a:xfrm>
                <a:custGeom>
                  <a:avLst/>
                  <a:gdLst>
                    <a:gd name="T0" fmla="*/ 0 w 37"/>
                    <a:gd name="T1" fmla="*/ 197 h 197"/>
                    <a:gd name="T2" fmla="*/ 36 w 37"/>
                    <a:gd name="T3" fmla="*/ 0 h 197"/>
                    <a:gd name="T4" fmla="*/ 37 w 37"/>
                    <a:gd name="T5" fmla="*/ 0 h 197"/>
                  </a:gdLst>
                  <a:ahLst/>
                  <a:cxnLst>
                    <a:cxn ang="0">
                      <a:pos x="T0" y="T1"/>
                    </a:cxn>
                    <a:cxn ang="0">
                      <a:pos x="T2" y="T3"/>
                    </a:cxn>
                    <a:cxn ang="0">
                      <a:pos x="T4" y="T5"/>
                    </a:cxn>
                  </a:cxnLst>
                  <a:rect l="0" t="0" r="r" b="b"/>
                  <a:pathLst>
                    <a:path w="37" h="197">
                      <a:moveTo>
                        <a:pt x="0" y="197"/>
                      </a:moveTo>
                      <a:lnTo>
                        <a:pt x="36" y="0"/>
                      </a:lnTo>
                      <a:lnTo>
                        <a:pt x="37"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2" name="Freeform 636"/>
                <p:cNvSpPr>
                  <a:spLocks noChangeAspect="1" noChangeArrowheads="1"/>
                </p:cNvSpPr>
                <p:nvPr/>
              </p:nvSpPr>
              <p:spPr bwMode="auto">
                <a:xfrm>
                  <a:off x="1825" y="2781"/>
                  <a:ext cx="2" cy="22"/>
                </a:xfrm>
                <a:custGeom>
                  <a:avLst/>
                  <a:gdLst>
                    <a:gd name="T0" fmla="*/ 0 w 19"/>
                    <a:gd name="T1" fmla="*/ 200 h 200"/>
                    <a:gd name="T2" fmla="*/ 2 w 19"/>
                    <a:gd name="T3" fmla="*/ 192 h 200"/>
                    <a:gd name="T4" fmla="*/ 18 w 19"/>
                    <a:gd name="T5" fmla="*/ 0 h 200"/>
                    <a:gd name="T6" fmla="*/ 19 w 19"/>
                    <a:gd name="T7" fmla="*/ 0 h 200"/>
                  </a:gdLst>
                  <a:ahLst/>
                  <a:cxnLst>
                    <a:cxn ang="0">
                      <a:pos x="T0" y="T1"/>
                    </a:cxn>
                    <a:cxn ang="0">
                      <a:pos x="T2" y="T3"/>
                    </a:cxn>
                    <a:cxn ang="0">
                      <a:pos x="T4" y="T5"/>
                    </a:cxn>
                    <a:cxn ang="0">
                      <a:pos x="T6" y="T7"/>
                    </a:cxn>
                  </a:cxnLst>
                  <a:rect l="0" t="0" r="r" b="b"/>
                  <a:pathLst>
                    <a:path w="19" h="200">
                      <a:moveTo>
                        <a:pt x="0" y="200"/>
                      </a:moveTo>
                      <a:lnTo>
                        <a:pt x="2" y="192"/>
                      </a:lnTo>
                      <a:lnTo>
                        <a:pt x="18" y="0"/>
                      </a:lnTo>
                      <a:lnTo>
                        <a:pt x="19"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3" name="Freeform 637"/>
                <p:cNvSpPr>
                  <a:spLocks noChangeAspect="1" noChangeArrowheads="1"/>
                </p:cNvSpPr>
                <p:nvPr/>
              </p:nvSpPr>
              <p:spPr bwMode="auto">
                <a:xfrm>
                  <a:off x="1828" y="2748"/>
                  <a:ext cx="2" cy="22"/>
                </a:xfrm>
                <a:custGeom>
                  <a:avLst/>
                  <a:gdLst>
                    <a:gd name="T0" fmla="*/ 0 w 17"/>
                    <a:gd name="T1" fmla="*/ 200 h 200"/>
                    <a:gd name="T2" fmla="*/ 15 w 17"/>
                    <a:gd name="T3" fmla="*/ 33 h 200"/>
                    <a:gd name="T4" fmla="*/ 15 w 17"/>
                    <a:gd name="T5" fmla="*/ 0 h 200"/>
                    <a:gd name="T6" fmla="*/ 17 w 17"/>
                    <a:gd name="T7" fmla="*/ 0 h 200"/>
                  </a:gdLst>
                  <a:ahLst/>
                  <a:cxnLst>
                    <a:cxn ang="0">
                      <a:pos x="T0" y="T1"/>
                    </a:cxn>
                    <a:cxn ang="0">
                      <a:pos x="T2" y="T3"/>
                    </a:cxn>
                    <a:cxn ang="0">
                      <a:pos x="T4" y="T5"/>
                    </a:cxn>
                    <a:cxn ang="0">
                      <a:pos x="T6" y="T7"/>
                    </a:cxn>
                  </a:cxnLst>
                  <a:rect l="0" t="0" r="r" b="b"/>
                  <a:pathLst>
                    <a:path w="17" h="200">
                      <a:moveTo>
                        <a:pt x="0" y="200"/>
                      </a:moveTo>
                      <a:lnTo>
                        <a:pt x="15" y="33"/>
                      </a:lnTo>
                      <a:lnTo>
                        <a:pt x="15" y="0"/>
                      </a:lnTo>
                      <a:lnTo>
                        <a:pt x="17"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4" name="Freeform 638"/>
                <p:cNvSpPr>
                  <a:spLocks noChangeAspect="1" noChangeArrowheads="1"/>
                </p:cNvSpPr>
                <p:nvPr/>
              </p:nvSpPr>
              <p:spPr bwMode="auto">
                <a:xfrm>
                  <a:off x="1830" y="2714"/>
                  <a:ext cx="1" cy="23"/>
                </a:xfrm>
                <a:custGeom>
                  <a:avLst/>
                  <a:gdLst>
                    <a:gd name="T0" fmla="*/ 0 w 2"/>
                    <a:gd name="T1" fmla="*/ 201 h 201"/>
                    <a:gd name="T2" fmla="*/ 0 w 2"/>
                    <a:gd name="T3" fmla="*/ 0 h 201"/>
                    <a:gd name="T4" fmla="*/ 2 w 2"/>
                    <a:gd name="T5" fmla="*/ 0 h 201"/>
                  </a:gdLst>
                  <a:ahLst/>
                  <a:cxnLst>
                    <a:cxn ang="0">
                      <a:pos x="T0" y="T1"/>
                    </a:cxn>
                    <a:cxn ang="0">
                      <a:pos x="T2" y="T3"/>
                    </a:cxn>
                    <a:cxn ang="0">
                      <a:pos x="T4" y="T5"/>
                    </a:cxn>
                  </a:cxnLst>
                  <a:rect l="0" t="0" r="r" b="b"/>
                  <a:pathLst>
                    <a:path w="2" h="201">
                      <a:moveTo>
                        <a:pt x="0" y="201"/>
                      </a:moveTo>
                      <a:lnTo>
                        <a:pt x="0" y="0"/>
                      </a:lnTo>
                      <a:lnTo>
                        <a:pt x="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5" name="Freeform 639"/>
                <p:cNvSpPr>
                  <a:spLocks noChangeAspect="1" noChangeArrowheads="1"/>
                </p:cNvSpPr>
                <p:nvPr/>
              </p:nvSpPr>
              <p:spPr bwMode="auto">
                <a:xfrm>
                  <a:off x="1828" y="2681"/>
                  <a:ext cx="2" cy="22"/>
                </a:xfrm>
                <a:custGeom>
                  <a:avLst/>
                  <a:gdLst>
                    <a:gd name="T0" fmla="*/ 15 w 15"/>
                    <a:gd name="T1" fmla="*/ 201 h 201"/>
                    <a:gd name="T2" fmla="*/ 15 w 15"/>
                    <a:gd name="T3" fmla="*/ 168 h 201"/>
                    <a:gd name="T4" fmla="*/ 0 w 15"/>
                    <a:gd name="T5" fmla="*/ 0 h 201"/>
                    <a:gd name="T6" fmla="*/ 1 w 15"/>
                    <a:gd name="T7" fmla="*/ 0 h 201"/>
                  </a:gdLst>
                  <a:ahLst/>
                  <a:cxnLst>
                    <a:cxn ang="0">
                      <a:pos x="T0" y="T1"/>
                    </a:cxn>
                    <a:cxn ang="0">
                      <a:pos x="T2" y="T3"/>
                    </a:cxn>
                    <a:cxn ang="0">
                      <a:pos x="T4" y="T5"/>
                    </a:cxn>
                    <a:cxn ang="0">
                      <a:pos x="T6" y="T7"/>
                    </a:cxn>
                  </a:cxnLst>
                  <a:rect l="0" t="0" r="r" b="b"/>
                  <a:pathLst>
                    <a:path w="15" h="201">
                      <a:moveTo>
                        <a:pt x="15" y="201"/>
                      </a:moveTo>
                      <a:lnTo>
                        <a:pt x="15" y="168"/>
                      </a:ln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6" name="Freeform 640"/>
                <p:cNvSpPr>
                  <a:spLocks noChangeAspect="1" noChangeArrowheads="1"/>
                </p:cNvSpPr>
                <p:nvPr/>
              </p:nvSpPr>
              <p:spPr bwMode="auto">
                <a:xfrm>
                  <a:off x="1825" y="2648"/>
                  <a:ext cx="2" cy="22"/>
                </a:xfrm>
                <a:custGeom>
                  <a:avLst/>
                  <a:gdLst>
                    <a:gd name="T0" fmla="*/ 18 w 18"/>
                    <a:gd name="T1" fmla="*/ 199 h 199"/>
                    <a:gd name="T2" fmla="*/ 2 w 18"/>
                    <a:gd name="T3" fmla="*/ 9 h 199"/>
                    <a:gd name="T4" fmla="*/ 0 w 18"/>
                    <a:gd name="T5" fmla="*/ 0 h 199"/>
                    <a:gd name="T6" fmla="*/ 1 w 18"/>
                    <a:gd name="T7" fmla="*/ 0 h 199"/>
                  </a:gdLst>
                  <a:ahLst/>
                  <a:cxnLst>
                    <a:cxn ang="0">
                      <a:pos x="T0" y="T1"/>
                    </a:cxn>
                    <a:cxn ang="0">
                      <a:pos x="T2" y="T3"/>
                    </a:cxn>
                    <a:cxn ang="0">
                      <a:pos x="T4" y="T5"/>
                    </a:cxn>
                    <a:cxn ang="0">
                      <a:pos x="T6" y="T7"/>
                    </a:cxn>
                  </a:cxnLst>
                  <a:rect l="0" t="0" r="r" b="b"/>
                  <a:pathLst>
                    <a:path w="18" h="199">
                      <a:moveTo>
                        <a:pt x="18" y="199"/>
                      </a:moveTo>
                      <a:lnTo>
                        <a:pt x="2" y="9"/>
                      </a:ln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7" name="Freeform 641"/>
                <p:cNvSpPr>
                  <a:spLocks noChangeAspect="1" noChangeArrowheads="1"/>
                </p:cNvSpPr>
                <p:nvPr/>
              </p:nvSpPr>
              <p:spPr bwMode="auto">
                <a:xfrm>
                  <a:off x="1819" y="2615"/>
                  <a:ext cx="4" cy="22"/>
                </a:xfrm>
                <a:custGeom>
                  <a:avLst/>
                  <a:gdLst>
                    <a:gd name="T0" fmla="*/ 36 w 36"/>
                    <a:gd name="T1" fmla="*/ 197 h 197"/>
                    <a:gd name="T2" fmla="*/ 0 w 36"/>
                    <a:gd name="T3" fmla="*/ 0 h 197"/>
                    <a:gd name="T4" fmla="*/ 1 w 36"/>
                    <a:gd name="T5" fmla="*/ 0 h 197"/>
                  </a:gdLst>
                  <a:ahLst/>
                  <a:cxnLst>
                    <a:cxn ang="0">
                      <a:pos x="T0" y="T1"/>
                    </a:cxn>
                    <a:cxn ang="0">
                      <a:pos x="T2" y="T3"/>
                    </a:cxn>
                    <a:cxn ang="0">
                      <a:pos x="T4" y="T5"/>
                    </a:cxn>
                  </a:cxnLst>
                  <a:rect l="0" t="0" r="r" b="b"/>
                  <a:pathLst>
                    <a:path w="36" h="197">
                      <a:moveTo>
                        <a:pt x="36" y="197"/>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8" name="Freeform 642"/>
                <p:cNvSpPr>
                  <a:spLocks noChangeAspect="1" noChangeArrowheads="1"/>
                </p:cNvSpPr>
                <p:nvPr/>
              </p:nvSpPr>
              <p:spPr bwMode="auto">
                <a:xfrm>
                  <a:off x="1811" y="2582"/>
                  <a:ext cx="6" cy="22"/>
                </a:xfrm>
                <a:custGeom>
                  <a:avLst/>
                  <a:gdLst>
                    <a:gd name="T0" fmla="*/ 54 w 54"/>
                    <a:gd name="T1" fmla="*/ 193 h 193"/>
                    <a:gd name="T2" fmla="*/ 48 w 54"/>
                    <a:gd name="T3" fmla="*/ 162 h 193"/>
                    <a:gd name="T4" fmla="*/ 0 w 54"/>
                    <a:gd name="T5" fmla="*/ 0 h 193"/>
                    <a:gd name="T6" fmla="*/ 1 w 54"/>
                    <a:gd name="T7" fmla="*/ 0 h 193"/>
                  </a:gdLst>
                  <a:ahLst/>
                  <a:cxnLst>
                    <a:cxn ang="0">
                      <a:pos x="T0" y="T1"/>
                    </a:cxn>
                    <a:cxn ang="0">
                      <a:pos x="T2" y="T3"/>
                    </a:cxn>
                    <a:cxn ang="0">
                      <a:pos x="T4" y="T5"/>
                    </a:cxn>
                    <a:cxn ang="0">
                      <a:pos x="T6" y="T7"/>
                    </a:cxn>
                  </a:cxnLst>
                  <a:rect l="0" t="0" r="r" b="b"/>
                  <a:pathLst>
                    <a:path w="54" h="193">
                      <a:moveTo>
                        <a:pt x="54" y="193"/>
                      </a:moveTo>
                      <a:lnTo>
                        <a:pt x="48" y="162"/>
                      </a:ln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9" name="Freeform 643"/>
                <p:cNvSpPr>
                  <a:spLocks noChangeAspect="1" noChangeArrowheads="1"/>
                </p:cNvSpPr>
                <p:nvPr/>
              </p:nvSpPr>
              <p:spPr bwMode="auto">
                <a:xfrm>
                  <a:off x="1801" y="2550"/>
                  <a:ext cx="7" cy="22"/>
                </a:xfrm>
                <a:custGeom>
                  <a:avLst/>
                  <a:gdLst>
                    <a:gd name="T0" fmla="*/ 63 w 63"/>
                    <a:gd name="T1" fmla="*/ 190 h 190"/>
                    <a:gd name="T2" fmla="*/ 22 w 63"/>
                    <a:gd name="T3" fmla="*/ 51 h 190"/>
                    <a:gd name="T4" fmla="*/ 0 w 63"/>
                    <a:gd name="T5" fmla="*/ 0 h 190"/>
                    <a:gd name="T6" fmla="*/ 1 w 63"/>
                    <a:gd name="T7" fmla="*/ 0 h 190"/>
                  </a:gdLst>
                  <a:ahLst/>
                  <a:cxnLst>
                    <a:cxn ang="0">
                      <a:pos x="T0" y="T1"/>
                    </a:cxn>
                    <a:cxn ang="0">
                      <a:pos x="T2" y="T3"/>
                    </a:cxn>
                    <a:cxn ang="0">
                      <a:pos x="T4" y="T5"/>
                    </a:cxn>
                    <a:cxn ang="0">
                      <a:pos x="T6" y="T7"/>
                    </a:cxn>
                  </a:cxnLst>
                  <a:rect l="0" t="0" r="r" b="b"/>
                  <a:pathLst>
                    <a:path w="63" h="190">
                      <a:moveTo>
                        <a:pt x="63" y="190"/>
                      </a:moveTo>
                      <a:lnTo>
                        <a:pt x="22" y="51"/>
                      </a:ln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0" name="Freeform 644"/>
                <p:cNvSpPr>
                  <a:spLocks noChangeAspect="1" noChangeArrowheads="1"/>
                </p:cNvSpPr>
                <p:nvPr/>
              </p:nvSpPr>
              <p:spPr bwMode="auto">
                <a:xfrm>
                  <a:off x="1788" y="2520"/>
                  <a:ext cx="9" cy="20"/>
                </a:xfrm>
                <a:custGeom>
                  <a:avLst/>
                  <a:gdLst>
                    <a:gd name="T0" fmla="*/ 81 w 81"/>
                    <a:gd name="T1" fmla="*/ 185 h 185"/>
                    <a:gd name="T2" fmla="*/ 0 w 81"/>
                    <a:gd name="T3" fmla="*/ 0 h 185"/>
                    <a:gd name="T4" fmla="*/ 1 w 81"/>
                    <a:gd name="T5" fmla="*/ 0 h 185"/>
                  </a:gdLst>
                  <a:ahLst/>
                  <a:cxnLst>
                    <a:cxn ang="0">
                      <a:pos x="T0" y="T1"/>
                    </a:cxn>
                    <a:cxn ang="0">
                      <a:pos x="T2" y="T3"/>
                    </a:cxn>
                    <a:cxn ang="0">
                      <a:pos x="T4" y="T5"/>
                    </a:cxn>
                  </a:cxnLst>
                  <a:rect l="0" t="0" r="r" b="b"/>
                  <a:pathLst>
                    <a:path w="81" h="185">
                      <a:moveTo>
                        <a:pt x="81" y="185"/>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1" name="Freeform 645"/>
                <p:cNvSpPr>
                  <a:spLocks noChangeAspect="1" noChangeArrowheads="1"/>
                </p:cNvSpPr>
                <p:nvPr/>
              </p:nvSpPr>
              <p:spPr bwMode="auto">
                <a:xfrm>
                  <a:off x="1770" y="2491"/>
                  <a:ext cx="12" cy="19"/>
                </a:xfrm>
                <a:custGeom>
                  <a:avLst/>
                  <a:gdLst>
                    <a:gd name="T0" fmla="*/ 106 w 106"/>
                    <a:gd name="T1" fmla="*/ 170 h 170"/>
                    <a:gd name="T2" fmla="*/ 0 w 106"/>
                    <a:gd name="T3" fmla="*/ 0 h 170"/>
                    <a:gd name="T4" fmla="*/ 1 w 106"/>
                    <a:gd name="T5" fmla="*/ 0 h 170"/>
                  </a:gdLst>
                  <a:ahLst/>
                  <a:cxnLst>
                    <a:cxn ang="0">
                      <a:pos x="T0" y="T1"/>
                    </a:cxn>
                    <a:cxn ang="0">
                      <a:pos x="T2" y="T3"/>
                    </a:cxn>
                    <a:cxn ang="0">
                      <a:pos x="T4" y="T5"/>
                    </a:cxn>
                  </a:cxnLst>
                  <a:rect l="0" t="0" r="r" b="b"/>
                  <a:pathLst>
                    <a:path w="106" h="170">
                      <a:moveTo>
                        <a:pt x="106" y="170"/>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2" name="Freeform 646"/>
                <p:cNvSpPr>
                  <a:spLocks noChangeAspect="1" noChangeArrowheads="1"/>
                </p:cNvSpPr>
                <p:nvPr/>
              </p:nvSpPr>
              <p:spPr bwMode="auto">
                <a:xfrm>
                  <a:off x="1748" y="2467"/>
                  <a:ext cx="15" cy="16"/>
                </a:xfrm>
                <a:custGeom>
                  <a:avLst/>
                  <a:gdLst>
                    <a:gd name="T0" fmla="*/ 138 w 138"/>
                    <a:gd name="T1" fmla="*/ 144 h 144"/>
                    <a:gd name="T2" fmla="*/ 0 w 138"/>
                    <a:gd name="T3" fmla="*/ 0 h 144"/>
                    <a:gd name="T4" fmla="*/ 1 w 138"/>
                    <a:gd name="T5" fmla="*/ 0 h 144"/>
                  </a:gdLst>
                  <a:ahLst/>
                  <a:cxnLst>
                    <a:cxn ang="0">
                      <a:pos x="T0" y="T1"/>
                    </a:cxn>
                    <a:cxn ang="0">
                      <a:pos x="T2" y="T3"/>
                    </a:cxn>
                    <a:cxn ang="0">
                      <a:pos x="T4" y="T5"/>
                    </a:cxn>
                  </a:cxnLst>
                  <a:rect l="0" t="0" r="r" b="b"/>
                  <a:pathLst>
                    <a:path w="138" h="144">
                      <a:moveTo>
                        <a:pt x="138" y="144"/>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3" name="Freeform 647"/>
                <p:cNvSpPr>
                  <a:spLocks noChangeAspect="1" noChangeArrowheads="1"/>
                </p:cNvSpPr>
                <p:nvPr/>
              </p:nvSpPr>
              <p:spPr bwMode="auto">
                <a:xfrm>
                  <a:off x="1720" y="2449"/>
                  <a:ext cx="19" cy="11"/>
                </a:xfrm>
                <a:custGeom>
                  <a:avLst/>
                  <a:gdLst>
                    <a:gd name="T0" fmla="*/ 174 w 174"/>
                    <a:gd name="T1" fmla="*/ 97 h 97"/>
                    <a:gd name="T2" fmla="*/ 13 w 174"/>
                    <a:gd name="T3" fmla="*/ 2 h 97"/>
                    <a:gd name="T4" fmla="*/ 0 w 174"/>
                    <a:gd name="T5" fmla="*/ 0 h 97"/>
                    <a:gd name="T6" fmla="*/ 1 w 174"/>
                    <a:gd name="T7" fmla="*/ 0 h 97"/>
                  </a:gdLst>
                  <a:ahLst/>
                  <a:cxnLst>
                    <a:cxn ang="0">
                      <a:pos x="T0" y="T1"/>
                    </a:cxn>
                    <a:cxn ang="0">
                      <a:pos x="T2" y="T3"/>
                    </a:cxn>
                    <a:cxn ang="0">
                      <a:pos x="T4" y="T5"/>
                    </a:cxn>
                    <a:cxn ang="0">
                      <a:pos x="T6" y="T7"/>
                    </a:cxn>
                  </a:cxnLst>
                  <a:rect l="0" t="0" r="r" b="b"/>
                  <a:pathLst>
                    <a:path w="174" h="97">
                      <a:moveTo>
                        <a:pt x="174" y="97"/>
                      </a:moveTo>
                      <a:lnTo>
                        <a:pt x="13" y="2"/>
                      </a:ln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54" name="Freeform 648"/>
                <p:cNvSpPr>
                  <a:spLocks noChangeAspect="1" noChangeArrowheads="1"/>
                </p:cNvSpPr>
                <p:nvPr/>
              </p:nvSpPr>
              <p:spPr bwMode="auto">
                <a:xfrm>
                  <a:off x="1697" y="2444"/>
                  <a:ext cx="12" cy="3"/>
                </a:xfrm>
                <a:custGeom>
                  <a:avLst/>
                  <a:gdLst>
                    <a:gd name="T0" fmla="*/ 109 w 109"/>
                    <a:gd name="T1" fmla="*/ 21 h 21"/>
                    <a:gd name="T2" fmla="*/ 0 w 109"/>
                    <a:gd name="T3" fmla="*/ 0 h 21"/>
                    <a:gd name="T4" fmla="*/ 1 w 109"/>
                    <a:gd name="T5" fmla="*/ 0 h 21"/>
                  </a:gdLst>
                  <a:ahLst/>
                  <a:cxnLst>
                    <a:cxn ang="0">
                      <a:pos x="T0" y="T1"/>
                    </a:cxn>
                    <a:cxn ang="0">
                      <a:pos x="T2" y="T3"/>
                    </a:cxn>
                    <a:cxn ang="0">
                      <a:pos x="T4" y="T5"/>
                    </a:cxn>
                  </a:cxnLst>
                  <a:rect l="0" t="0" r="r" b="b"/>
                  <a:pathLst>
                    <a:path w="109" h="21">
                      <a:moveTo>
                        <a:pt x="109" y="21"/>
                      </a:moveTo>
                      <a:lnTo>
                        <a:pt x="0" y="0"/>
                      </a:lnTo>
                      <a:lnTo>
                        <a:pt x="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85" name="Group 649"/>
              <p:cNvGrpSpPr>
                <a:grpSpLocks noChangeAspect="1"/>
              </p:cNvGrpSpPr>
              <p:nvPr/>
            </p:nvGrpSpPr>
            <p:grpSpPr bwMode="auto">
              <a:xfrm>
                <a:off x="1521" y="1143"/>
                <a:ext cx="1333" cy="1921"/>
                <a:chOff x="1521" y="1143"/>
                <a:chExt cx="1333" cy="1921"/>
              </a:xfrm>
            </p:grpSpPr>
            <p:sp>
              <p:nvSpPr>
                <p:cNvPr id="86" name="Freeform 650"/>
                <p:cNvSpPr>
                  <a:spLocks noChangeAspect="1" noChangeArrowheads="1"/>
                </p:cNvSpPr>
                <p:nvPr/>
              </p:nvSpPr>
              <p:spPr bwMode="auto">
                <a:xfrm>
                  <a:off x="2161" y="1143"/>
                  <a:ext cx="1" cy="98"/>
                </a:xfrm>
                <a:custGeom>
                  <a:avLst/>
                  <a:gdLst>
                    <a:gd name="T0" fmla="*/ 0 w 1"/>
                    <a:gd name="T1" fmla="*/ 0 h 885"/>
                    <a:gd name="T2" fmla="*/ 0 w 1"/>
                    <a:gd name="T3" fmla="*/ 885 h 885"/>
                    <a:gd name="T4" fmla="*/ 1 w 1"/>
                    <a:gd name="T5" fmla="*/ 885 h 885"/>
                  </a:gdLst>
                  <a:ahLst/>
                  <a:cxnLst>
                    <a:cxn ang="0">
                      <a:pos x="T0" y="T1"/>
                    </a:cxn>
                    <a:cxn ang="0">
                      <a:pos x="T2" y="T3"/>
                    </a:cxn>
                    <a:cxn ang="0">
                      <a:pos x="T4" y="T5"/>
                    </a:cxn>
                  </a:cxnLst>
                  <a:rect l="0" t="0" r="r" b="b"/>
                  <a:pathLst>
                    <a:path w="1" h="885">
                      <a:moveTo>
                        <a:pt x="0" y="0"/>
                      </a:moveTo>
                      <a:lnTo>
                        <a:pt x="0" y="885"/>
                      </a:lnTo>
                      <a:lnTo>
                        <a:pt x="1" y="88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7" name="Freeform 651"/>
                <p:cNvSpPr>
                  <a:spLocks noChangeAspect="1" noChangeArrowheads="1"/>
                </p:cNvSpPr>
                <p:nvPr/>
              </p:nvSpPr>
              <p:spPr bwMode="auto">
                <a:xfrm>
                  <a:off x="2161" y="1263"/>
                  <a:ext cx="1" cy="23"/>
                </a:xfrm>
                <a:custGeom>
                  <a:avLst/>
                  <a:gdLst>
                    <a:gd name="T0" fmla="*/ 0 w 1"/>
                    <a:gd name="T1" fmla="*/ 0 h 201"/>
                    <a:gd name="T2" fmla="*/ 0 w 1"/>
                    <a:gd name="T3" fmla="*/ 201 h 201"/>
                    <a:gd name="T4" fmla="*/ 1 w 1"/>
                    <a:gd name="T5" fmla="*/ 201 h 201"/>
                  </a:gdLst>
                  <a:ahLst/>
                  <a:cxnLst>
                    <a:cxn ang="0">
                      <a:pos x="T0" y="T1"/>
                    </a:cxn>
                    <a:cxn ang="0">
                      <a:pos x="T2" y="T3"/>
                    </a:cxn>
                    <a:cxn ang="0">
                      <a:pos x="T4" y="T5"/>
                    </a:cxn>
                  </a:cxnLst>
                  <a:rect l="0" t="0" r="r" b="b"/>
                  <a:pathLst>
                    <a:path w="1" h="201">
                      <a:moveTo>
                        <a:pt x="0" y="0"/>
                      </a:moveTo>
                      <a:lnTo>
                        <a:pt x="0" y="201"/>
                      </a:lnTo>
                      <a:lnTo>
                        <a:pt x="1" y="20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8" name="Freeform 652"/>
                <p:cNvSpPr>
                  <a:spLocks noChangeAspect="1" noChangeArrowheads="1"/>
                </p:cNvSpPr>
                <p:nvPr/>
              </p:nvSpPr>
              <p:spPr bwMode="auto">
                <a:xfrm>
                  <a:off x="2161" y="1308"/>
                  <a:ext cx="1" cy="112"/>
                </a:xfrm>
                <a:custGeom>
                  <a:avLst/>
                  <a:gdLst>
                    <a:gd name="T0" fmla="*/ 0 w 1"/>
                    <a:gd name="T1" fmla="*/ 0 h 1003"/>
                    <a:gd name="T2" fmla="*/ 0 w 1"/>
                    <a:gd name="T3" fmla="*/ 1003 h 1003"/>
                    <a:gd name="T4" fmla="*/ 1 w 1"/>
                    <a:gd name="T5" fmla="*/ 1003 h 1003"/>
                  </a:gdLst>
                  <a:ahLst/>
                  <a:cxnLst>
                    <a:cxn ang="0">
                      <a:pos x="T0" y="T1"/>
                    </a:cxn>
                    <a:cxn ang="0">
                      <a:pos x="T2" y="T3"/>
                    </a:cxn>
                    <a:cxn ang="0">
                      <a:pos x="T4" y="T5"/>
                    </a:cxn>
                  </a:cxnLst>
                  <a:rect l="0" t="0" r="r" b="b"/>
                  <a:pathLst>
                    <a:path w="1" h="1003">
                      <a:moveTo>
                        <a:pt x="0" y="0"/>
                      </a:moveTo>
                      <a:lnTo>
                        <a:pt x="0" y="1003"/>
                      </a:lnTo>
                      <a:lnTo>
                        <a:pt x="1" y="100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9" name="Freeform 653"/>
                <p:cNvSpPr>
                  <a:spLocks noChangeAspect="1" noChangeArrowheads="1"/>
                </p:cNvSpPr>
                <p:nvPr/>
              </p:nvSpPr>
              <p:spPr bwMode="auto">
                <a:xfrm>
                  <a:off x="2161" y="1442"/>
                  <a:ext cx="1" cy="22"/>
                </a:xfrm>
                <a:custGeom>
                  <a:avLst/>
                  <a:gdLst>
                    <a:gd name="T0" fmla="*/ 0 w 1"/>
                    <a:gd name="T1" fmla="*/ 0 h 201"/>
                    <a:gd name="T2" fmla="*/ 0 w 1"/>
                    <a:gd name="T3" fmla="*/ 201 h 201"/>
                    <a:gd name="T4" fmla="*/ 1 w 1"/>
                    <a:gd name="T5" fmla="*/ 201 h 201"/>
                  </a:gdLst>
                  <a:ahLst/>
                  <a:cxnLst>
                    <a:cxn ang="0">
                      <a:pos x="T0" y="T1"/>
                    </a:cxn>
                    <a:cxn ang="0">
                      <a:pos x="T2" y="T3"/>
                    </a:cxn>
                    <a:cxn ang="0">
                      <a:pos x="T4" y="T5"/>
                    </a:cxn>
                  </a:cxnLst>
                  <a:rect l="0" t="0" r="r" b="b"/>
                  <a:pathLst>
                    <a:path w="1" h="201">
                      <a:moveTo>
                        <a:pt x="0" y="0"/>
                      </a:moveTo>
                      <a:lnTo>
                        <a:pt x="0" y="201"/>
                      </a:lnTo>
                      <a:lnTo>
                        <a:pt x="1" y="20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0" name="Freeform 654"/>
                <p:cNvSpPr>
                  <a:spLocks noChangeAspect="1" noChangeArrowheads="1"/>
                </p:cNvSpPr>
                <p:nvPr/>
              </p:nvSpPr>
              <p:spPr bwMode="auto">
                <a:xfrm>
                  <a:off x="2161" y="1486"/>
                  <a:ext cx="1" cy="112"/>
                </a:xfrm>
                <a:custGeom>
                  <a:avLst/>
                  <a:gdLst>
                    <a:gd name="T0" fmla="*/ 0 w 1"/>
                    <a:gd name="T1" fmla="*/ 0 h 1004"/>
                    <a:gd name="T2" fmla="*/ 0 w 1"/>
                    <a:gd name="T3" fmla="*/ 1004 h 1004"/>
                    <a:gd name="T4" fmla="*/ 1 w 1"/>
                    <a:gd name="T5" fmla="*/ 1004 h 1004"/>
                  </a:gdLst>
                  <a:ahLst/>
                  <a:cxnLst>
                    <a:cxn ang="0">
                      <a:pos x="T0" y="T1"/>
                    </a:cxn>
                    <a:cxn ang="0">
                      <a:pos x="T2" y="T3"/>
                    </a:cxn>
                    <a:cxn ang="0">
                      <a:pos x="T4" y="T5"/>
                    </a:cxn>
                  </a:cxnLst>
                  <a:rect l="0" t="0" r="r" b="b"/>
                  <a:pathLst>
                    <a:path w="1" h="1004">
                      <a:moveTo>
                        <a:pt x="0" y="0"/>
                      </a:moveTo>
                      <a:lnTo>
                        <a:pt x="0" y="1004"/>
                      </a:lnTo>
                      <a:lnTo>
                        <a:pt x="1" y="100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1" name="Freeform 655"/>
                <p:cNvSpPr>
                  <a:spLocks noChangeAspect="1" noChangeArrowheads="1"/>
                </p:cNvSpPr>
                <p:nvPr/>
              </p:nvSpPr>
              <p:spPr bwMode="auto">
                <a:xfrm>
                  <a:off x="2161" y="1620"/>
                  <a:ext cx="1" cy="23"/>
                </a:xfrm>
                <a:custGeom>
                  <a:avLst/>
                  <a:gdLst>
                    <a:gd name="T0" fmla="*/ 0 w 1"/>
                    <a:gd name="T1" fmla="*/ 0 h 200"/>
                    <a:gd name="T2" fmla="*/ 0 w 1"/>
                    <a:gd name="T3" fmla="*/ 200 h 200"/>
                    <a:gd name="T4" fmla="*/ 1 w 1"/>
                    <a:gd name="T5" fmla="*/ 200 h 200"/>
                  </a:gdLst>
                  <a:ahLst/>
                  <a:cxnLst>
                    <a:cxn ang="0">
                      <a:pos x="T0" y="T1"/>
                    </a:cxn>
                    <a:cxn ang="0">
                      <a:pos x="T2" y="T3"/>
                    </a:cxn>
                    <a:cxn ang="0">
                      <a:pos x="T4" y="T5"/>
                    </a:cxn>
                  </a:cxnLst>
                  <a:rect l="0" t="0" r="r" b="b"/>
                  <a:pathLst>
                    <a:path w="1" h="200">
                      <a:moveTo>
                        <a:pt x="0" y="0"/>
                      </a:moveTo>
                      <a:lnTo>
                        <a:pt x="0" y="200"/>
                      </a:lnTo>
                      <a:lnTo>
                        <a:pt x="1" y="20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2" name="Freeform 656"/>
                <p:cNvSpPr>
                  <a:spLocks noChangeAspect="1" noChangeArrowheads="1"/>
                </p:cNvSpPr>
                <p:nvPr/>
              </p:nvSpPr>
              <p:spPr bwMode="auto">
                <a:xfrm>
                  <a:off x="2161" y="1665"/>
                  <a:ext cx="1" cy="111"/>
                </a:xfrm>
                <a:custGeom>
                  <a:avLst/>
                  <a:gdLst>
                    <a:gd name="T0" fmla="*/ 0 w 1"/>
                    <a:gd name="T1" fmla="*/ 0 h 1004"/>
                    <a:gd name="T2" fmla="*/ 0 w 1"/>
                    <a:gd name="T3" fmla="*/ 1004 h 1004"/>
                    <a:gd name="T4" fmla="*/ 1 w 1"/>
                    <a:gd name="T5" fmla="*/ 1004 h 1004"/>
                  </a:gdLst>
                  <a:ahLst/>
                  <a:cxnLst>
                    <a:cxn ang="0">
                      <a:pos x="T0" y="T1"/>
                    </a:cxn>
                    <a:cxn ang="0">
                      <a:pos x="T2" y="T3"/>
                    </a:cxn>
                    <a:cxn ang="0">
                      <a:pos x="T4" y="T5"/>
                    </a:cxn>
                  </a:cxnLst>
                  <a:rect l="0" t="0" r="r" b="b"/>
                  <a:pathLst>
                    <a:path w="1" h="1004">
                      <a:moveTo>
                        <a:pt x="0" y="0"/>
                      </a:moveTo>
                      <a:lnTo>
                        <a:pt x="0" y="1004"/>
                      </a:lnTo>
                      <a:lnTo>
                        <a:pt x="1" y="100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3" name="Freeform 657"/>
                <p:cNvSpPr>
                  <a:spLocks noChangeAspect="1" noChangeArrowheads="1"/>
                </p:cNvSpPr>
                <p:nvPr/>
              </p:nvSpPr>
              <p:spPr bwMode="auto">
                <a:xfrm>
                  <a:off x="2161" y="1799"/>
                  <a:ext cx="1" cy="22"/>
                </a:xfrm>
                <a:custGeom>
                  <a:avLst/>
                  <a:gdLst>
                    <a:gd name="T0" fmla="*/ 0 w 1"/>
                    <a:gd name="T1" fmla="*/ 0 h 201"/>
                    <a:gd name="T2" fmla="*/ 0 w 1"/>
                    <a:gd name="T3" fmla="*/ 201 h 201"/>
                    <a:gd name="T4" fmla="*/ 1 w 1"/>
                    <a:gd name="T5" fmla="*/ 201 h 201"/>
                  </a:gdLst>
                  <a:ahLst/>
                  <a:cxnLst>
                    <a:cxn ang="0">
                      <a:pos x="T0" y="T1"/>
                    </a:cxn>
                    <a:cxn ang="0">
                      <a:pos x="T2" y="T3"/>
                    </a:cxn>
                    <a:cxn ang="0">
                      <a:pos x="T4" y="T5"/>
                    </a:cxn>
                  </a:cxnLst>
                  <a:rect l="0" t="0" r="r" b="b"/>
                  <a:pathLst>
                    <a:path w="1" h="201">
                      <a:moveTo>
                        <a:pt x="0" y="0"/>
                      </a:moveTo>
                      <a:lnTo>
                        <a:pt x="0" y="201"/>
                      </a:lnTo>
                      <a:lnTo>
                        <a:pt x="1" y="20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4" name="Freeform 658"/>
                <p:cNvSpPr>
                  <a:spLocks noChangeAspect="1" noChangeArrowheads="1"/>
                </p:cNvSpPr>
                <p:nvPr/>
              </p:nvSpPr>
              <p:spPr bwMode="auto">
                <a:xfrm>
                  <a:off x="2161" y="1843"/>
                  <a:ext cx="1" cy="112"/>
                </a:xfrm>
                <a:custGeom>
                  <a:avLst/>
                  <a:gdLst>
                    <a:gd name="T0" fmla="*/ 0 w 1"/>
                    <a:gd name="T1" fmla="*/ 0 h 1003"/>
                    <a:gd name="T2" fmla="*/ 0 w 1"/>
                    <a:gd name="T3" fmla="*/ 1003 h 1003"/>
                    <a:gd name="T4" fmla="*/ 1 w 1"/>
                    <a:gd name="T5" fmla="*/ 1003 h 1003"/>
                  </a:gdLst>
                  <a:ahLst/>
                  <a:cxnLst>
                    <a:cxn ang="0">
                      <a:pos x="T0" y="T1"/>
                    </a:cxn>
                    <a:cxn ang="0">
                      <a:pos x="T2" y="T3"/>
                    </a:cxn>
                    <a:cxn ang="0">
                      <a:pos x="T4" y="T5"/>
                    </a:cxn>
                  </a:cxnLst>
                  <a:rect l="0" t="0" r="r" b="b"/>
                  <a:pathLst>
                    <a:path w="1" h="1003">
                      <a:moveTo>
                        <a:pt x="0" y="0"/>
                      </a:moveTo>
                      <a:lnTo>
                        <a:pt x="0" y="1003"/>
                      </a:lnTo>
                      <a:lnTo>
                        <a:pt x="1" y="100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5" name="Freeform 659"/>
                <p:cNvSpPr>
                  <a:spLocks noChangeAspect="1" noChangeArrowheads="1"/>
                </p:cNvSpPr>
                <p:nvPr/>
              </p:nvSpPr>
              <p:spPr bwMode="auto">
                <a:xfrm>
                  <a:off x="2161" y="1977"/>
                  <a:ext cx="1" cy="22"/>
                </a:xfrm>
                <a:custGeom>
                  <a:avLst/>
                  <a:gdLst>
                    <a:gd name="T0" fmla="*/ 0 w 1"/>
                    <a:gd name="T1" fmla="*/ 0 h 201"/>
                    <a:gd name="T2" fmla="*/ 0 w 1"/>
                    <a:gd name="T3" fmla="*/ 201 h 201"/>
                    <a:gd name="T4" fmla="*/ 1 w 1"/>
                    <a:gd name="T5" fmla="*/ 201 h 201"/>
                  </a:gdLst>
                  <a:ahLst/>
                  <a:cxnLst>
                    <a:cxn ang="0">
                      <a:pos x="T0" y="T1"/>
                    </a:cxn>
                    <a:cxn ang="0">
                      <a:pos x="T2" y="T3"/>
                    </a:cxn>
                    <a:cxn ang="0">
                      <a:pos x="T4" y="T5"/>
                    </a:cxn>
                  </a:cxnLst>
                  <a:rect l="0" t="0" r="r" b="b"/>
                  <a:pathLst>
                    <a:path w="1" h="201">
                      <a:moveTo>
                        <a:pt x="0" y="0"/>
                      </a:moveTo>
                      <a:lnTo>
                        <a:pt x="0" y="201"/>
                      </a:lnTo>
                      <a:lnTo>
                        <a:pt x="1" y="20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6" name="Freeform 660"/>
                <p:cNvSpPr>
                  <a:spLocks noChangeAspect="1" noChangeArrowheads="1"/>
                </p:cNvSpPr>
                <p:nvPr/>
              </p:nvSpPr>
              <p:spPr bwMode="auto">
                <a:xfrm>
                  <a:off x="2161" y="2022"/>
                  <a:ext cx="1" cy="111"/>
                </a:xfrm>
                <a:custGeom>
                  <a:avLst/>
                  <a:gdLst>
                    <a:gd name="T0" fmla="*/ 0 w 1"/>
                    <a:gd name="T1" fmla="*/ 0 h 1004"/>
                    <a:gd name="T2" fmla="*/ 0 w 1"/>
                    <a:gd name="T3" fmla="*/ 1004 h 1004"/>
                    <a:gd name="T4" fmla="*/ 1 w 1"/>
                    <a:gd name="T5" fmla="*/ 1004 h 1004"/>
                  </a:gdLst>
                  <a:ahLst/>
                  <a:cxnLst>
                    <a:cxn ang="0">
                      <a:pos x="T0" y="T1"/>
                    </a:cxn>
                    <a:cxn ang="0">
                      <a:pos x="T2" y="T3"/>
                    </a:cxn>
                    <a:cxn ang="0">
                      <a:pos x="T4" y="T5"/>
                    </a:cxn>
                  </a:cxnLst>
                  <a:rect l="0" t="0" r="r" b="b"/>
                  <a:pathLst>
                    <a:path w="1" h="1004">
                      <a:moveTo>
                        <a:pt x="0" y="0"/>
                      </a:moveTo>
                      <a:lnTo>
                        <a:pt x="0" y="1004"/>
                      </a:lnTo>
                      <a:lnTo>
                        <a:pt x="1" y="100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7" name="Freeform 661"/>
                <p:cNvSpPr>
                  <a:spLocks noChangeAspect="1" noChangeArrowheads="1"/>
                </p:cNvSpPr>
                <p:nvPr/>
              </p:nvSpPr>
              <p:spPr bwMode="auto">
                <a:xfrm>
                  <a:off x="2161" y="2156"/>
                  <a:ext cx="1" cy="22"/>
                </a:xfrm>
                <a:custGeom>
                  <a:avLst/>
                  <a:gdLst>
                    <a:gd name="T0" fmla="*/ 0 w 1"/>
                    <a:gd name="T1" fmla="*/ 0 h 200"/>
                    <a:gd name="T2" fmla="*/ 0 w 1"/>
                    <a:gd name="T3" fmla="*/ 200 h 200"/>
                    <a:gd name="T4" fmla="*/ 1 w 1"/>
                    <a:gd name="T5" fmla="*/ 200 h 200"/>
                  </a:gdLst>
                  <a:ahLst/>
                  <a:cxnLst>
                    <a:cxn ang="0">
                      <a:pos x="T0" y="T1"/>
                    </a:cxn>
                    <a:cxn ang="0">
                      <a:pos x="T2" y="T3"/>
                    </a:cxn>
                    <a:cxn ang="0">
                      <a:pos x="T4" y="T5"/>
                    </a:cxn>
                  </a:cxnLst>
                  <a:rect l="0" t="0" r="r" b="b"/>
                  <a:pathLst>
                    <a:path w="1" h="200">
                      <a:moveTo>
                        <a:pt x="0" y="0"/>
                      </a:moveTo>
                      <a:lnTo>
                        <a:pt x="0" y="200"/>
                      </a:lnTo>
                      <a:lnTo>
                        <a:pt x="1" y="20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8" name="Freeform 662"/>
                <p:cNvSpPr>
                  <a:spLocks noChangeAspect="1" noChangeArrowheads="1"/>
                </p:cNvSpPr>
                <p:nvPr/>
              </p:nvSpPr>
              <p:spPr bwMode="auto">
                <a:xfrm>
                  <a:off x="2161" y="2200"/>
                  <a:ext cx="1" cy="99"/>
                </a:xfrm>
                <a:custGeom>
                  <a:avLst/>
                  <a:gdLst>
                    <a:gd name="T0" fmla="*/ 0 w 1"/>
                    <a:gd name="T1" fmla="*/ 0 h 886"/>
                    <a:gd name="T2" fmla="*/ 0 w 1"/>
                    <a:gd name="T3" fmla="*/ 886 h 886"/>
                    <a:gd name="T4" fmla="*/ 1 w 1"/>
                    <a:gd name="T5" fmla="*/ 886 h 886"/>
                  </a:gdLst>
                  <a:ahLst/>
                  <a:cxnLst>
                    <a:cxn ang="0">
                      <a:pos x="T0" y="T1"/>
                    </a:cxn>
                    <a:cxn ang="0">
                      <a:pos x="T2" y="T3"/>
                    </a:cxn>
                    <a:cxn ang="0">
                      <a:pos x="T4" y="T5"/>
                    </a:cxn>
                  </a:cxnLst>
                  <a:rect l="0" t="0" r="r" b="b"/>
                  <a:pathLst>
                    <a:path w="1" h="886">
                      <a:moveTo>
                        <a:pt x="0" y="0"/>
                      </a:moveTo>
                      <a:lnTo>
                        <a:pt x="0" y="886"/>
                      </a:lnTo>
                      <a:lnTo>
                        <a:pt x="1" y="88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99" name="Freeform 663"/>
                <p:cNvSpPr>
                  <a:spLocks noChangeAspect="1" noChangeArrowheads="1"/>
                </p:cNvSpPr>
                <p:nvPr/>
              </p:nvSpPr>
              <p:spPr bwMode="auto">
                <a:xfrm>
                  <a:off x="2612" y="1388"/>
                  <a:ext cx="118" cy="64"/>
                </a:xfrm>
                <a:custGeom>
                  <a:avLst/>
                  <a:gdLst>
                    <a:gd name="T0" fmla="*/ 1059 w 1059"/>
                    <a:gd name="T1" fmla="*/ 0 h 576"/>
                    <a:gd name="T2" fmla="*/ 0 w 1059"/>
                    <a:gd name="T3" fmla="*/ 576 h 576"/>
                    <a:gd name="T4" fmla="*/ 1 w 1059"/>
                    <a:gd name="T5" fmla="*/ 576 h 576"/>
                  </a:gdLst>
                  <a:ahLst/>
                  <a:cxnLst>
                    <a:cxn ang="0">
                      <a:pos x="T0" y="T1"/>
                    </a:cxn>
                    <a:cxn ang="0">
                      <a:pos x="T2" y="T3"/>
                    </a:cxn>
                    <a:cxn ang="0">
                      <a:pos x="T4" y="T5"/>
                    </a:cxn>
                  </a:cxnLst>
                  <a:rect l="0" t="0" r="r" b="b"/>
                  <a:pathLst>
                    <a:path w="1059" h="576">
                      <a:moveTo>
                        <a:pt x="1059" y="0"/>
                      </a:moveTo>
                      <a:lnTo>
                        <a:pt x="0" y="576"/>
                      </a:lnTo>
                      <a:lnTo>
                        <a:pt x="1" y="5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0" name="Freeform 664"/>
                <p:cNvSpPr>
                  <a:spLocks noChangeAspect="1" noChangeArrowheads="1"/>
                </p:cNvSpPr>
                <p:nvPr/>
              </p:nvSpPr>
              <p:spPr bwMode="auto">
                <a:xfrm>
                  <a:off x="2573" y="1463"/>
                  <a:ext cx="20" cy="11"/>
                </a:xfrm>
                <a:custGeom>
                  <a:avLst/>
                  <a:gdLst>
                    <a:gd name="T0" fmla="*/ 177 w 177"/>
                    <a:gd name="T1" fmla="*/ 0 h 96"/>
                    <a:gd name="T2" fmla="*/ 0 w 177"/>
                    <a:gd name="T3" fmla="*/ 96 h 96"/>
                    <a:gd name="T4" fmla="*/ 1 w 177"/>
                    <a:gd name="T5" fmla="*/ 96 h 96"/>
                  </a:gdLst>
                  <a:ahLst/>
                  <a:cxnLst>
                    <a:cxn ang="0">
                      <a:pos x="T0" y="T1"/>
                    </a:cxn>
                    <a:cxn ang="0">
                      <a:pos x="T2" y="T3"/>
                    </a:cxn>
                    <a:cxn ang="0">
                      <a:pos x="T4" y="T5"/>
                    </a:cxn>
                  </a:cxnLst>
                  <a:rect l="0" t="0" r="r" b="b"/>
                  <a:pathLst>
                    <a:path w="177" h="96">
                      <a:moveTo>
                        <a:pt x="177" y="0"/>
                      </a:moveTo>
                      <a:lnTo>
                        <a:pt x="0" y="96"/>
                      </a:lnTo>
                      <a:lnTo>
                        <a:pt x="1" y="9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1" name="Freeform 665"/>
                <p:cNvSpPr>
                  <a:spLocks noChangeAspect="1" noChangeArrowheads="1"/>
                </p:cNvSpPr>
                <p:nvPr/>
              </p:nvSpPr>
              <p:spPr bwMode="auto">
                <a:xfrm>
                  <a:off x="2456" y="1484"/>
                  <a:ext cx="97" cy="53"/>
                </a:xfrm>
                <a:custGeom>
                  <a:avLst/>
                  <a:gdLst>
                    <a:gd name="T0" fmla="*/ 881 w 881"/>
                    <a:gd name="T1" fmla="*/ 0 h 479"/>
                    <a:gd name="T2" fmla="*/ 0 w 881"/>
                    <a:gd name="T3" fmla="*/ 479 h 479"/>
                    <a:gd name="T4" fmla="*/ 1 w 881"/>
                    <a:gd name="T5" fmla="*/ 479 h 479"/>
                  </a:gdLst>
                  <a:ahLst/>
                  <a:cxnLst>
                    <a:cxn ang="0">
                      <a:pos x="T0" y="T1"/>
                    </a:cxn>
                    <a:cxn ang="0">
                      <a:pos x="T2" y="T3"/>
                    </a:cxn>
                    <a:cxn ang="0">
                      <a:pos x="T4" y="T5"/>
                    </a:cxn>
                  </a:cxnLst>
                  <a:rect l="0" t="0" r="r" b="b"/>
                  <a:pathLst>
                    <a:path w="881" h="479">
                      <a:moveTo>
                        <a:pt x="881" y="0"/>
                      </a:moveTo>
                      <a:lnTo>
                        <a:pt x="0" y="479"/>
                      </a:lnTo>
                      <a:lnTo>
                        <a:pt x="1" y="47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2" name="Freeform 666"/>
                <p:cNvSpPr>
                  <a:spLocks noChangeAspect="1" noChangeArrowheads="1"/>
                </p:cNvSpPr>
                <p:nvPr/>
              </p:nvSpPr>
              <p:spPr bwMode="auto">
                <a:xfrm>
                  <a:off x="2416" y="1548"/>
                  <a:ext cx="20" cy="11"/>
                </a:xfrm>
                <a:custGeom>
                  <a:avLst/>
                  <a:gdLst>
                    <a:gd name="T0" fmla="*/ 176 w 176"/>
                    <a:gd name="T1" fmla="*/ 0 h 95"/>
                    <a:gd name="T2" fmla="*/ 0 w 176"/>
                    <a:gd name="T3" fmla="*/ 95 h 95"/>
                    <a:gd name="T4" fmla="*/ 1 w 176"/>
                    <a:gd name="T5" fmla="*/ 95 h 95"/>
                  </a:gdLst>
                  <a:ahLst/>
                  <a:cxnLst>
                    <a:cxn ang="0">
                      <a:pos x="T0" y="T1"/>
                    </a:cxn>
                    <a:cxn ang="0">
                      <a:pos x="T2" y="T3"/>
                    </a:cxn>
                    <a:cxn ang="0">
                      <a:pos x="T4" y="T5"/>
                    </a:cxn>
                  </a:cxnLst>
                  <a:rect l="0" t="0" r="r" b="b"/>
                  <a:pathLst>
                    <a:path w="176" h="95">
                      <a:moveTo>
                        <a:pt x="176" y="0"/>
                      </a:moveTo>
                      <a:lnTo>
                        <a:pt x="0" y="95"/>
                      </a:lnTo>
                      <a:lnTo>
                        <a:pt x="1" y="9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3" name="Freeform 667"/>
                <p:cNvSpPr>
                  <a:spLocks noChangeAspect="1" noChangeArrowheads="1"/>
                </p:cNvSpPr>
                <p:nvPr/>
              </p:nvSpPr>
              <p:spPr bwMode="auto">
                <a:xfrm>
                  <a:off x="2299" y="1569"/>
                  <a:ext cx="98" cy="54"/>
                </a:xfrm>
                <a:custGeom>
                  <a:avLst/>
                  <a:gdLst>
                    <a:gd name="T0" fmla="*/ 880 w 880"/>
                    <a:gd name="T1" fmla="*/ 0 h 479"/>
                    <a:gd name="T2" fmla="*/ 0 w 880"/>
                    <a:gd name="T3" fmla="*/ 479 h 479"/>
                    <a:gd name="T4" fmla="*/ 1 w 880"/>
                    <a:gd name="T5" fmla="*/ 479 h 479"/>
                  </a:gdLst>
                  <a:ahLst/>
                  <a:cxnLst>
                    <a:cxn ang="0">
                      <a:pos x="T0" y="T1"/>
                    </a:cxn>
                    <a:cxn ang="0">
                      <a:pos x="T2" y="T3"/>
                    </a:cxn>
                    <a:cxn ang="0">
                      <a:pos x="T4" y="T5"/>
                    </a:cxn>
                  </a:cxnLst>
                  <a:rect l="0" t="0" r="r" b="b"/>
                  <a:pathLst>
                    <a:path w="880" h="479">
                      <a:moveTo>
                        <a:pt x="880" y="0"/>
                      </a:moveTo>
                      <a:lnTo>
                        <a:pt x="0" y="479"/>
                      </a:lnTo>
                      <a:lnTo>
                        <a:pt x="1" y="47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4" name="Freeform 668"/>
                <p:cNvSpPr>
                  <a:spLocks noChangeAspect="1" noChangeArrowheads="1"/>
                </p:cNvSpPr>
                <p:nvPr/>
              </p:nvSpPr>
              <p:spPr bwMode="auto">
                <a:xfrm>
                  <a:off x="2260" y="1633"/>
                  <a:ext cx="19" cy="11"/>
                </a:xfrm>
                <a:custGeom>
                  <a:avLst/>
                  <a:gdLst>
                    <a:gd name="T0" fmla="*/ 176 w 176"/>
                    <a:gd name="T1" fmla="*/ 0 h 95"/>
                    <a:gd name="T2" fmla="*/ 0 w 176"/>
                    <a:gd name="T3" fmla="*/ 95 h 95"/>
                    <a:gd name="T4" fmla="*/ 1 w 176"/>
                    <a:gd name="T5" fmla="*/ 95 h 95"/>
                  </a:gdLst>
                  <a:ahLst/>
                  <a:cxnLst>
                    <a:cxn ang="0">
                      <a:pos x="T0" y="T1"/>
                    </a:cxn>
                    <a:cxn ang="0">
                      <a:pos x="T2" y="T3"/>
                    </a:cxn>
                    <a:cxn ang="0">
                      <a:pos x="T4" y="T5"/>
                    </a:cxn>
                  </a:cxnLst>
                  <a:rect l="0" t="0" r="r" b="b"/>
                  <a:pathLst>
                    <a:path w="176" h="95">
                      <a:moveTo>
                        <a:pt x="176" y="0"/>
                      </a:moveTo>
                      <a:lnTo>
                        <a:pt x="0" y="95"/>
                      </a:lnTo>
                      <a:lnTo>
                        <a:pt x="1" y="9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5" name="Freeform 669"/>
                <p:cNvSpPr>
                  <a:spLocks noChangeAspect="1" noChangeArrowheads="1"/>
                </p:cNvSpPr>
                <p:nvPr/>
              </p:nvSpPr>
              <p:spPr bwMode="auto">
                <a:xfrm>
                  <a:off x="2142" y="1655"/>
                  <a:ext cx="98" cy="53"/>
                </a:xfrm>
                <a:custGeom>
                  <a:avLst/>
                  <a:gdLst>
                    <a:gd name="T0" fmla="*/ 880 w 880"/>
                    <a:gd name="T1" fmla="*/ 0 h 479"/>
                    <a:gd name="T2" fmla="*/ 0 w 880"/>
                    <a:gd name="T3" fmla="*/ 479 h 479"/>
                    <a:gd name="T4" fmla="*/ 1 w 880"/>
                    <a:gd name="T5" fmla="*/ 479 h 479"/>
                  </a:gdLst>
                  <a:ahLst/>
                  <a:cxnLst>
                    <a:cxn ang="0">
                      <a:pos x="T0" y="T1"/>
                    </a:cxn>
                    <a:cxn ang="0">
                      <a:pos x="T2" y="T3"/>
                    </a:cxn>
                    <a:cxn ang="0">
                      <a:pos x="T4" y="T5"/>
                    </a:cxn>
                  </a:cxnLst>
                  <a:rect l="0" t="0" r="r" b="b"/>
                  <a:pathLst>
                    <a:path w="880" h="479">
                      <a:moveTo>
                        <a:pt x="880" y="0"/>
                      </a:moveTo>
                      <a:lnTo>
                        <a:pt x="0" y="479"/>
                      </a:lnTo>
                      <a:lnTo>
                        <a:pt x="1" y="47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6" name="Freeform 670"/>
                <p:cNvSpPr>
                  <a:spLocks noChangeAspect="1" noChangeArrowheads="1"/>
                </p:cNvSpPr>
                <p:nvPr/>
              </p:nvSpPr>
              <p:spPr bwMode="auto">
                <a:xfrm>
                  <a:off x="2103" y="1718"/>
                  <a:ext cx="20" cy="11"/>
                </a:xfrm>
                <a:custGeom>
                  <a:avLst/>
                  <a:gdLst>
                    <a:gd name="T0" fmla="*/ 176 w 176"/>
                    <a:gd name="T1" fmla="*/ 0 h 96"/>
                    <a:gd name="T2" fmla="*/ 0 w 176"/>
                    <a:gd name="T3" fmla="*/ 96 h 96"/>
                    <a:gd name="T4" fmla="*/ 1 w 176"/>
                    <a:gd name="T5" fmla="*/ 96 h 96"/>
                  </a:gdLst>
                  <a:ahLst/>
                  <a:cxnLst>
                    <a:cxn ang="0">
                      <a:pos x="T0" y="T1"/>
                    </a:cxn>
                    <a:cxn ang="0">
                      <a:pos x="T2" y="T3"/>
                    </a:cxn>
                    <a:cxn ang="0">
                      <a:pos x="T4" y="T5"/>
                    </a:cxn>
                  </a:cxnLst>
                  <a:rect l="0" t="0" r="r" b="b"/>
                  <a:pathLst>
                    <a:path w="176" h="96">
                      <a:moveTo>
                        <a:pt x="176" y="0"/>
                      </a:moveTo>
                      <a:lnTo>
                        <a:pt x="0" y="96"/>
                      </a:lnTo>
                      <a:lnTo>
                        <a:pt x="1" y="9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7" name="Freeform 671"/>
                <p:cNvSpPr>
                  <a:spLocks noChangeAspect="1" noChangeArrowheads="1"/>
                </p:cNvSpPr>
                <p:nvPr/>
              </p:nvSpPr>
              <p:spPr bwMode="auto">
                <a:xfrm>
                  <a:off x="1986" y="1740"/>
                  <a:ext cx="98" cy="53"/>
                </a:xfrm>
                <a:custGeom>
                  <a:avLst/>
                  <a:gdLst>
                    <a:gd name="T0" fmla="*/ 882 w 882"/>
                    <a:gd name="T1" fmla="*/ 0 h 479"/>
                    <a:gd name="T2" fmla="*/ 0 w 882"/>
                    <a:gd name="T3" fmla="*/ 479 h 479"/>
                    <a:gd name="T4" fmla="*/ 1 w 882"/>
                    <a:gd name="T5" fmla="*/ 479 h 479"/>
                  </a:gdLst>
                  <a:ahLst/>
                  <a:cxnLst>
                    <a:cxn ang="0">
                      <a:pos x="T0" y="T1"/>
                    </a:cxn>
                    <a:cxn ang="0">
                      <a:pos x="T2" y="T3"/>
                    </a:cxn>
                    <a:cxn ang="0">
                      <a:pos x="T4" y="T5"/>
                    </a:cxn>
                  </a:cxnLst>
                  <a:rect l="0" t="0" r="r" b="b"/>
                  <a:pathLst>
                    <a:path w="882" h="479">
                      <a:moveTo>
                        <a:pt x="882" y="0"/>
                      </a:moveTo>
                      <a:lnTo>
                        <a:pt x="0" y="479"/>
                      </a:lnTo>
                      <a:lnTo>
                        <a:pt x="1" y="47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8" name="Freeform 672"/>
                <p:cNvSpPr>
                  <a:spLocks noChangeAspect="1" noChangeArrowheads="1"/>
                </p:cNvSpPr>
                <p:nvPr/>
              </p:nvSpPr>
              <p:spPr bwMode="auto">
                <a:xfrm>
                  <a:off x="1947" y="1804"/>
                  <a:ext cx="19" cy="10"/>
                </a:xfrm>
                <a:custGeom>
                  <a:avLst/>
                  <a:gdLst>
                    <a:gd name="T0" fmla="*/ 176 w 176"/>
                    <a:gd name="T1" fmla="*/ 0 h 96"/>
                    <a:gd name="T2" fmla="*/ 0 w 176"/>
                    <a:gd name="T3" fmla="*/ 96 h 96"/>
                    <a:gd name="T4" fmla="*/ 1 w 176"/>
                    <a:gd name="T5" fmla="*/ 96 h 96"/>
                  </a:gdLst>
                  <a:ahLst/>
                  <a:cxnLst>
                    <a:cxn ang="0">
                      <a:pos x="T0" y="T1"/>
                    </a:cxn>
                    <a:cxn ang="0">
                      <a:pos x="T2" y="T3"/>
                    </a:cxn>
                    <a:cxn ang="0">
                      <a:pos x="T4" y="T5"/>
                    </a:cxn>
                  </a:cxnLst>
                  <a:rect l="0" t="0" r="r" b="b"/>
                  <a:pathLst>
                    <a:path w="176" h="96">
                      <a:moveTo>
                        <a:pt x="176" y="0"/>
                      </a:moveTo>
                      <a:lnTo>
                        <a:pt x="0" y="96"/>
                      </a:lnTo>
                      <a:lnTo>
                        <a:pt x="1" y="9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09" name="Freeform 673"/>
                <p:cNvSpPr>
                  <a:spLocks noChangeAspect="1" noChangeArrowheads="1"/>
                </p:cNvSpPr>
                <p:nvPr/>
              </p:nvSpPr>
              <p:spPr bwMode="auto">
                <a:xfrm>
                  <a:off x="1829" y="1825"/>
                  <a:ext cx="98" cy="53"/>
                </a:xfrm>
                <a:custGeom>
                  <a:avLst/>
                  <a:gdLst>
                    <a:gd name="T0" fmla="*/ 882 w 882"/>
                    <a:gd name="T1" fmla="*/ 0 h 479"/>
                    <a:gd name="T2" fmla="*/ 0 w 882"/>
                    <a:gd name="T3" fmla="*/ 479 h 479"/>
                    <a:gd name="T4" fmla="*/ 1 w 882"/>
                    <a:gd name="T5" fmla="*/ 479 h 479"/>
                  </a:gdLst>
                  <a:ahLst/>
                  <a:cxnLst>
                    <a:cxn ang="0">
                      <a:pos x="T0" y="T1"/>
                    </a:cxn>
                    <a:cxn ang="0">
                      <a:pos x="T2" y="T3"/>
                    </a:cxn>
                    <a:cxn ang="0">
                      <a:pos x="T4" y="T5"/>
                    </a:cxn>
                  </a:cxnLst>
                  <a:rect l="0" t="0" r="r" b="b"/>
                  <a:pathLst>
                    <a:path w="882" h="479">
                      <a:moveTo>
                        <a:pt x="882" y="0"/>
                      </a:moveTo>
                      <a:lnTo>
                        <a:pt x="0" y="479"/>
                      </a:lnTo>
                      <a:lnTo>
                        <a:pt x="1" y="47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0" name="Freeform 674"/>
                <p:cNvSpPr>
                  <a:spLocks noChangeAspect="1" noChangeArrowheads="1"/>
                </p:cNvSpPr>
                <p:nvPr/>
              </p:nvSpPr>
              <p:spPr bwMode="auto">
                <a:xfrm>
                  <a:off x="1790" y="1889"/>
                  <a:ext cx="20" cy="10"/>
                </a:xfrm>
                <a:custGeom>
                  <a:avLst/>
                  <a:gdLst>
                    <a:gd name="T0" fmla="*/ 176 w 176"/>
                    <a:gd name="T1" fmla="*/ 0 h 96"/>
                    <a:gd name="T2" fmla="*/ 0 w 176"/>
                    <a:gd name="T3" fmla="*/ 96 h 96"/>
                    <a:gd name="T4" fmla="*/ 1 w 176"/>
                    <a:gd name="T5" fmla="*/ 96 h 96"/>
                  </a:gdLst>
                  <a:ahLst/>
                  <a:cxnLst>
                    <a:cxn ang="0">
                      <a:pos x="T0" y="T1"/>
                    </a:cxn>
                    <a:cxn ang="0">
                      <a:pos x="T2" y="T3"/>
                    </a:cxn>
                    <a:cxn ang="0">
                      <a:pos x="T4" y="T5"/>
                    </a:cxn>
                  </a:cxnLst>
                  <a:rect l="0" t="0" r="r" b="b"/>
                  <a:pathLst>
                    <a:path w="176" h="96">
                      <a:moveTo>
                        <a:pt x="176" y="0"/>
                      </a:moveTo>
                      <a:lnTo>
                        <a:pt x="0" y="96"/>
                      </a:lnTo>
                      <a:lnTo>
                        <a:pt x="1" y="9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1" name="Freeform 675"/>
                <p:cNvSpPr>
                  <a:spLocks noChangeAspect="1" noChangeArrowheads="1"/>
                </p:cNvSpPr>
                <p:nvPr/>
              </p:nvSpPr>
              <p:spPr bwMode="auto">
                <a:xfrm>
                  <a:off x="1653" y="1910"/>
                  <a:ext cx="118" cy="64"/>
                </a:xfrm>
                <a:custGeom>
                  <a:avLst/>
                  <a:gdLst>
                    <a:gd name="T0" fmla="*/ 1060 w 1060"/>
                    <a:gd name="T1" fmla="*/ 0 h 576"/>
                    <a:gd name="T2" fmla="*/ 0 w 1060"/>
                    <a:gd name="T3" fmla="*/ 576 h 576"/>
                    <a:gd name="T4" fmla="*/ 1 w 1060"/>
                    <a:gd name="T5" fmla="*/ 576 h 576"/>
                  </a:gdLst>
                  <a:ahLst/>
                  <a:cxnLst>
                    <a:cxn ang="0">
                      <a:pos x="T0" y="T1"/>
                    </a:cxn>
                    <a:cxn ang="0">
                      <a:pos x="T2" y="T3"/>
                    </a:cxn>
                    <a:cxn ang="0">
                      <a:pos x="T4" y="T5"/>
                    </a:cxn>
                  </a:cxnLst>
                  <a:rect l="0" t="0" r="r" b="b"/>
                  <a:pathLst>
                    <a:path w="1060" h="576">
                      <a:moveTo>
                        <a:pt x="1060" y="0"/>
                      </a:moveTo>
                      <a:lnTo>
                        <a:pt x="0" y="576"/>
                      </a:lnTo>
                      <a:lnTo>
                        <a:pt x="1" y="5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2" name="Freeform 676"/>
                <p:cNvSpPr>
                  <a:spLocks noChangeAspect="1" noChangeArrowheads="1"/>
                </p:cNvSpPr>
                <p:nvPr/>
              </p:nvSpPr>
              <p:spPr bwMode="auto">
                <a:xfrm>
                  <a:off x="2755" y="2725"/>
                  <a:ext cx="99" cy="1"/>
                </a:xfrm>
                <a:custGeom>
                  <a:avLst/>
                  <a:gdLst>
                    <a:gd name="T0" fmla="*/ 883 w 883"/>
                    <a:gd name="T1" fmla="*/ 0 h 1"/>
                    <a:gd name="T2" fmla="*/ 0 w 883"/>
                    <a:gd name="T3" fmla="*/ 0 h 1"/>
                    <a:gd name="T4" fmla="*/ 1 w 883"/>
                    <a:gd name="T5" fmla="*/ 0 h 1"/>
                  </a:gdLst>
                  <a:ahLst/>
                  <a:cxnLst>
                    <a:cxn ang="0">
                      <a:pos x="T0" y="T1"/>
                    </a:cxn>
                    <a:cxn ang="0">
                      <a:pos x="T2" y="T3"/>
                    </a:cxn>
                    <a:cxn ang="0">
                      <a:pos x="T4" y="T5"/>
                    </a:cxn>
                  </a:cxnLst>
                  <a:rect l="0" t="0" r="r" b="b"/>
                  <a:pathLst>
                    <a:path w="883" h="1">
                      <a:moveTo>
                        <a:pt x="883"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3" name="Freeform 677"/>
                <p:cNvSpPr>
                  <a:spLocks noChangeAspect="1" noChangeArrowheads="1"/>
                </p:cNvSpPr>
                <p:nvPr/>
              </p:nvSpPr>
              <p:spPr bwMode="auto">
                <a:xfrm>
                  <a:off x="2711" y="2725"/>
                  <a:ext cx="22" cy="1"/>
                </a:xfrm>
                <a:custGeom>
                  <a:avLst/>
                  <a:gdLst>
                    <a:gd name="T0" fmla="*/ 201 w 201"/>
                    <a:gd name="T1" fmla="*/ 0 h 1"/>
                    <a:gd name="T2" fmla="*/ 0 w 201"/>
                    <a:gd name="T3" fmla="*/ 0 h 1"/>
                    <a:gd name="T4" fmla="*/ 1 w 201"/>
                    <a:gd name="T5" fmla="*/ 0 h 1"/>
                  </a:gdLst>
                  <a:ahLst/>
                  <a:cxnLst>
                    <a:cxn ang="0">
                      <a:pos x="T0" y="T1"/>
                    </a:cxn>
                    <a:cxn ang="0">
                      <a:pos x="T2" y="T3"/>
                    </a:cxn>
                    <a:cxn ang="0">
                      <a:pos x="T4" y="T5"/>
                    </a:cxn>
                  </a:cxnLst>
                  <a:rect l="0" t="0" r="r" b="b"/>
                  <a:pathLst>
                    <a:path w="201" h="1">
                      <a:moveTo>
                        <a:pt x="20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4" name="Freeform 678"/>
                <p:cNvSpPr>
                  <a:spLocks noChangeAspect="1" noChangeArrowheads="1"/>
                </p:cNvSpPr>
                <p:nvPr/>
              </p:nvSpPr>
              <p:spPr bwMode="auto">
                <a:xfrm>
                  <a:off x="2577" y="2725"/>
                  <a:ext cx="112" cy="1"/>
                </a:xfrm>
                <a:custGeom>
                  <a:avLst/>
                  <a:gdLst>
                    <a:gd name="T0" fmla="*/ 1002 w 1002"/>
                    <a:gd name="T1" fmla="*/ 0 h 1"/>
                    <a:gd name="T2" fmla="*/ 0 w 1002"/>
                    <a:gd name="T3" fmla="*/ 0 h 1"/>
                    <a:gd name="T4" fmla="*/ 1 w 1002"/>
                    <a:gd name="T5" fmla="*/ 0 h 1"/>
                  </a:gdLst>
                  <a:ahLst/>
                  <a:cxnLst>
                    <a:cxn ang="0">
                      <a:pos x="T0" y="T1"/>
                    </a:cxn>
                    <a:cxn ang="0">
                      <a:pos x="T2" y="T3"/>
                    </a:cxn>
                    <a:cxn ang="0">
                      <a:pos x="T4" y="T5"/>
                    </a:cxn>
                  </a:cxnLst>
                  <a:rect l="0" t="0" r="r" b="b"/>
                  <a:pathLst>
                    <a:path w="1002" h="1">
                      <a:moveTo>
                        <a:pt x="100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5" name="Freeform 679"/>
                <p:cNvSpPr>
                  <a:spLocks noChangeAspect="1" noChangeArrowheads="1"/>
                </p:cNvSpPr>
                <p:nvPr/>
              </p:nvSpPr>
              <p:spPr bwMode="auto">
                <a:xfrm>
                  <a:off x="2533" y="2725"/>
                  <a:ext cx="22" cy="1"/>
                </a:xfrm>
                <a:custGeom>
                  <a:avLst/>
                  <a:gdLst>
                    <a:gd name="T0" fmla="*/ 200 w 200"/>
                    <a:gd name="T1" fmla="*/ 0 h 1"/>
                    <a:gd name="T2" fmla="*/ 0 w 200"/>
                    <a:gd name="T3" fmla="*/ 0 h 1"/>
                    <a:gd name="T4" fmla="*/ 1 w 200"/>
                    <a:gd name="T5" fmla="*/ 0 h 1"/>
                  </a:gdLst>
                  <a:ahLst/>
                  <a:cxnLst>
                    <a:cxn ang="0">
                      <a:pos x="T0" y="T1"/>
                    </a:cxn>
                    <a:cxn ang="0">
                      <a:pos x="T2" y="T3"/>
                    </a:cxn>
                    <a:cxn ang="0">
                      <a:pos x="T4" y="T5"/>
                    </a:cxn>
                  </a:cxnLst>
                  <a:rect l="0" t="0" r="r" b="b"/>
                  <a:pathLst>
                    <a:path w="200" h="1">
                      <a:moveTo>
                        <a:pt x="20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6" name="Freeform 680"/>
                <p:cNvSpPr>
                  <a:spLocks noChangeAspect="1" noChangeArrowheads="1"/>
                </p:cNvSpPr>
                <p:nvPr/>
              </p:nvSpPr>
              <p:spPr bwMode="auto">
                <a:xfrm>
                  <a:off x="2399" y="2725"/>
                  <a:ext cx="111" cy="1"/>
                </a:xfrm>
                <a:custGeom>
                  <a:avLst/>
                  <a:gdLst>
                    <a:gd name="T0" fmla="*/ 1003 w 1003"/>
                    <a:gd name="T1" fmla="*/ 0 h 1"/>
                    <a:gd name="T2" fmla="*/ 0 w 1003"/>
                    <a:gd name="T3" fmla="*/ 0 h 1"/>
                    <a:gd name="T4" fmla="*/ 1 w 1003"/>
                    <a:gd name="T5" fmla="*/ 0 h 1"/>
                  </a:gdLst>
                  <a:ahLst/>
                  <a:cxnLst>
                    <a:cxn ang="0">
                      <a:pos x="T0" y="T1"/>
                    </a:cxn>
                    <a:cxn ang="0">
                      <a:pos x="T2" y="T3"/>
                    </a:cxn>
                    <a:cxn ang="0">
                      <a:pos x="T4" y="T5"/>
                    </a:cxn>
                  </a:cxnLst>
                  <a:rect l="0" t="0" r="r" b="b"/>
                  <a:pathLst>
                    <a:path w="1003" h="1">
                      <a:moveTo>
                        <a:pt x="1003"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7" name="Freeform 681"/>
                <p:cNvSpPr>
                  <a:spLocks noChangeAspect="1" noChangeArrowheads="1"/>
                </p:cNvSpPr>
                <p:nvPr/>
              </p:nvSpPr>
              <p:spPr bwMode="auto">
                <a:xfrm>
                  <a:off x="2354" y="2725"/>
                  <a:ext cx="23" cy="1"/>
                </a:xfrm>
                <a:custGeom>
                  <a:avLst/>
                  <a:gdLst>
                    <a:gd name="T0" fmla="*/ 201 w 201"/>
                    <a:gd name="T1" fmla="*/ 0 h 1"/>
                    <a:gd name="T2" fmla="*/ 0 w 201"/>
                    <a:gd name="T3" fmla="*/ 0 h 1"/>
                    <a:gd name="T4" fmla="*/ 1 w 201"/>
                    <a:gd name="T5" fmla="*/ 0 h 1"/>
                  </a:gdLst>
                  <a:ahLst/>
                  <a:cxnLst>
                    <a:cxn ang="0">
                      <a:pos x="T0" y="T1"/>
                    </a:cxn>
                    <a:cxn ang="0">
                      <a:pos x="T2" y="T3"/>
                    </a:cxn>
                    <a:cxn ang="0">
                      <a:pos x="T4" y="T5"/>
                    </a:cxn>
                  </a:cxnLst>
                  <a:rect l="0" t="0" r="r" b="b"/>
                  <a:pathLst>
                    <a:path w="201" h="1">
                      <a:moveTo>
                        <a:pt x="20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8" name="Freeform 682"/>
                <p:cNvSpPr>
                  <a:spLocks noChangeAspect="1" noChangeArrowheads="1"/>
                </p:cNvSpPr>
                <p:nvPr/>
              </p:nvSpPr>
              <p:spPr bwMode="auto">
                <a:xfrm>
                  <a:off x="2221" y="2725"/>
                  <a:ext cx="111" cy="1"/>
                </a:xfrm>
                <a:custGeom>
                  <a:avLst/>
                  <a:gdLst>
                    <a:gd name="T0" fmla="*/ 1002 w 1002"/>
                    <a:gd name="T1" fmla="*/ 0 h 1"/>
                    <a:gd name="T2" fmla="*/ 0 w 1002"/>
                    <a:gd name="T3" fmla="*/ 0 h 1"/>
                    <a:gd name="T4" fmla="*/ 1 w 1002"/>
                    <a:gd name="T5" fmla="*/ 0 h 1"/>
                  </a:gdLst>
                  <a:ahLst/>
                  <a:cxnLst>
                    <a:cxn ang="0">
                      <a:pos x="T0" y="T1"/>
                    </a:cxn>
                    <a:cxn ang="0">
                      <a:pos x="T2" y="T3"/>
                    </a:cxn>
                    <a:cxn ang="0">
                      <a:pos x="T4" y="T5"/>
                    </a:cxn>
                  </a:cxnLst>
                  <a:rect l="0" t="0" r="r" b="b"/>
                  <a:pathLst>
                    <a:path w="1002" h="1">
                      <a:moveTo>
                        <a:pt x="100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19" name="Freeform 683"/>
                <p:cNvSpPr>
                  <a:spLocks noChangeAspect="1" noChangeArrowheads="1"/>
                </p:cNvSpPr>
                <p:nvPr/>
              </p:nvSpPr>
              <p:spPr bwMode="auto">
                <a:xfrm>
                  <a:off x="2176" y="2725"/>
                  <a:ext cx="23" cy="1"/>
                </a:xfrm>
                <a:custGeom>
                  <a:avLst/>
                  <a:gdLst>
                    <a:gd name="T0" fmla="*/ 201 w 201"/>
                    <a:gd name="T1" fmla="*/ 0 h 1"/>
                    <a:gd name="T2" fmla="*/ 0 w 201"/>
                    <a:gd name="T3" fmla="*/ 0 h 1"/>
                    <a:gd name="T4" fmla="*/ 1 w 201"/>
                    <a:gd name="T5" fmla="*/ 0 h 1"/>
                  </a:gdLst>
                  <a:ahLst/>
                  <a:cxnLst>
                    <a:cxn ang="0">
                      <a:pos x="T0" y="T1"/>
                    </a:cxn>
                    <a:cxn ang="0">
                      <a:pos x="T2" y="T3"/>
                    </a:cxn>
                    <a:cxn ang="0">
                      <a:pos x="T4" y="T5"/>
                    </a:cxn>
                  </a:cxnLst>
                  <a:rect l="0" t="0" r="r" b="b"/>
                  <a:pathLst>
                    <a:path w="201" h="1">
                      <a:moveTo>
                        <a:pt x="20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0" name="Freeform 684"/>
                <p:cNvSpPr>
                  <a:spLocks noChangeAspect="1" noChangeArrowheads="1"/>
                </p:cNvSpPr>
                <p:nvPr/>
              </p:nvSpPr>
              <p:spPr bwMode="auto">
                <a:xfrm>
                  <a:off x="2043" y="2725"/>
                  <a:ext cx="111" cy="1"/>
                </a:xfrm>
                <a:custGeom>
                  <a:avLst/>
                  <a:gdLst>
                    <a:gd name="T0" fmla="*/ 1002 w 1002"/>
                    <a:gd name="T1" fmla="*/ 0 h 1"/>
                    <a:gd name="T2" fmla="*/ 0 w 1002"/>
                    <a:gd name="T3" fmla="*/ 0 h 1"/>
                    <a:gd name="T4" fmla="*/ 1 w 1002"/>
                    <a:gd name="T5" fmla="*/ 0 h 1"/>
                  </a:gdLst>
                  <a:ahLst/>
                  <a:cxnLst>
                    <a:cxn ang="0">
                      <a:pos x="T0" y="T1"/>
                    </a:cxn>
                    <a:cxn ang="0">
                      <a:pos x="T2" y="T3"/>
                    </a:cxn>
                    <a:cxn ang="0">
                      <a:pos x="T4" y="T5"/>
                    </a:cxn>
                  </a:cxnLst>
                  <a:rect l="0" t="0" r="r" b="b"/>
                  <a:pathLst>
                    <a:path w="1002" h="1">
                      <a:moveTo>
                        <a:pt x="100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1" name="Freeform 685"/>
                <p:cNvSpPr>
                  <a:spLocks noChangeAspect="1" noChangeArrowheads="1"/>
                </p:cNvSpPr>
                <p:nvPr/>
              </p:nvSpPr>
              <p:spPr bwMode="auto">
                <a:xfrm>
                  <a:off x="1998" y="2725"/>
                  <a:ext cx="22" cy="1"/>
                </a:xfrm>
                <a:custGeom>
                  <a:avLst/>
                  <a:gdLst>
                    <a:gd name="T0" fmla="*/ 199 w 199"/>
                    <a:gd name="T1" fmla="*/ 0 h 1"/>
                    <a:gd name="T2" fmla="*/ 0 w 199"/>
                    <a:gd name="T3" fmla="*/ 0 h 1"/>
                    <a:gd name="T4" fmla="*/ 1 w 199"/>
                    <a:gd name="T5" fmla="*/ 0 h 1"/>
                  </a:gdLst>
                  <a:ahLst/>
                  <a:cxnLst>
                    <a:cxn ang="0">
                      <a:pos x="T0" y="T1"/>
                    </a:cxn>
                    <a:cxn ang="0">
                      <a:pos x="T2" y="T3"/>
                    </a:cxn>
                    <a:cxn ang="0">
                      <a:pos x="T4" y="T5"/>
                    </a:cxn>
                  </a:cxnLst>
                  <a:rect l="0" t="0" r="r" b="b"/>
                  <a:pathLst>
                    <a:path w="199" h="1">
                      <a:moveTo>
                        <a:pt x="199"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2" name="Freeform 686"/>
                <p:cNvSpPr>
                  <a:spLocks noChangeAspect="1" noChangeArrowheads="1"/>
                </p:cNvSpPr>
                <p:nvPr/>
              </p:nvSpPr>
              <p:spPr bwMode="auto">
                <a:xfrm>
                  <a:off x="1864" y="2725"/>
                  <a:ext cx="112" cy="1"/>
                </a:xfrm>
                <a:custGeom>
                  <a:avLst/>
                  <a:gdLst>
                    <a:gd name="T0" fmla="*/ 1003 w 1003"/>
                    <a:gd name="T1" fmla="*/ 0 h 1"/>
                    <a:gd name="T2" fmla="*/ 0 w 1003"/>
                    <a:gd name="T3" fmla="*/ 0 h 1"/>
                    <a:gd name="T4" fmla="*/ 1 w 1003"/>
                    <a:gd name="T5" fmla="*/ 0 h 1"/>
                  </a:gdLst>
                  <a:ahLst/>
                  <a:cxnLst>
                    <a:cxn ang="0">
                      <a:pos x="T0" y="T1"/>
                    </a:cxn>
                    <a:cxn ang="0">
                      <a:pos x="T2" y="T3"/>
                    </a:cxn>
                    <a:cxn ang="0">
                      <a:pos x="T4" y="T5"/>
                    </a:cxn>
                  </a:cxnLst>
                  <a:rect l="0" t="0" r="r" b="b"/>
                  <a:pathLst>
                    <a:path w="1003" h="1">
                      <a:moveTo>
                        <a:pt x="1003"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3" name="Freeform 687"/>
                <p:cNvSpPr>
                  <a:spLocks noChangeAspect="1" noChangeArrowheads="1"/>
                </p:cNvSpPr>
                <p:nvPr/>
              </p:nvSpPr>
              <p:spPr bwMode="auto">
                <a:xfrm>
                  <a:off x="1820" y="2725"/>
                  <a:ext cx="22" cy="1"/>
                </a:xfrm>
                <a:custGeom>
                  <a:avLst/>
                  <a:gdLst>
                    <a:gd name="T0" fmla="*/ 200 w 200"/>
                    <a:gd name="T1" fmla="*/ 0 h 1"/>
                    <a:gd name="T2" fmla="*/ 0 w 200"/>
                    <a:gd name="T3" fmla="*/ 0 h 1"/>
                    <a:gd name="T4" fmla="*/ 1 w 200"/>
                    <a:gd name="T5" fmla="*/ 0 h 1"/>
                  </a:gdLst>
                  <a:ahLst/>
                  <a:cxnLst>
                    <a:cxn ang="0">
                      <a:pos x="T0" y="T1"/>
                    </a:cxn>
                    <a:cxn ang="0">
                      <a:pos x="T2" y="T3"/>
                    </a:cxn>
                    <a:cxn ang="0">
                      <a:pos x="T4" y="T5"/>
                    </a:cxn>
                  </a:cxnLst>
                  <a:rect l="0" t="0" r="r" b="b"/>
                  <a:pathLst>
                    <a:path w="200" h="1">
                      <a:moveTo>
                        <a:pt x="200"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4" name="Freeform 688"/>
                <p:cNvSpPr>
                  <a:spLocks noChangeAspect="1" noChangeArrowheads="1"/>
                </p:cNvSpPr>
                <p:nvPr/>
              </p:nvSpPr>
              <p:spPr bwMode="auto">
                <a:xfrm>
                  <a:off x="1686" y="2725"/>
                  <a:ext cx="112" cy="1"/>
                </a:xfrm>
                <a:custGeom>
                  <a:avLst/>
                  <a:gdLst>
                    <a:gd name="T0" fmla="*/ 1002 w 1002"/>
                    <a:gd name="T1" fmla="*/ 0 h 1"/>
                    <a:gd name="T2" fmla="*/ 0 w 1002"/>
                    <a:gd name="T3" fmla="*/ 0 h 1"/>
                    <a:gd name="T4" fmla="*/ 1 w 1002"/>
                    <a:gd name="T5" fmla="*/ 0 h 1"/>
                  </a:gdLst>
                  <a:ahLst/>
                  <a:cxnLst>
                    <a:cxn ang="0">
                      <a:pos x="T0" y="T1"/>
                    </a:cxn>
                    <a:cxn ang="0">
                      <a:pos x="T2" y="T3"/>
                    </a:cxn>
                    <a:cxn ang="0">
                      <a:pos x="T4" y="T5"/>
                    </a:cxn>
                  </a:cxnLst>
                  <a:rect l="0" t="0" r="r" b="b"/>
                  <a:pathLst>
                    <a:path w="1002" h="1">
                      <a:moveTo>
                        <a:pt x="100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5" name="Freeform 689"/>
                <p:cNvSpPr>
                  <a:spLocks noChangeAspect="1" noChangeArrowheads="1"/>
                </p:cNvSpPr>
                <p:nvPr/>
              </p:nvSpPr>
              <p:spPr bwMode="auto">
                <a:xfrm>
                  <a:off x="1642" y="2725"/>
                  <a:ext cx="22" cy="1"/>
                </a:xfrm>
                <a:custGeom>
                  <a:avLst/>
                  <a:gdLst>
                    <a:gd name="T0" fmla="*/ 201 w 201"/>
                    <a:gd name="T1" fmla="*/ 0 h 1"/>
                    <a:gd name="T2" fmla="*/ 0 w 201"/>
                    <a:gd name="T3" fmla="*/ 0 h 1"/>
                    <a:gd name="T4" fmla="*/ 1 w 201"/>
                    <a:gd name="T5" fmla="*/ 0 h 1"/>
                  </a:gdLst>
                  <a:ahLst/>
                  <a:cxnLst>
                    <a:cxn ang="0">
                      <a:pos x="T0" y="T1"/>
                    </a:cxn>
                    <a:cxn ang="0">
                      <a:pos x="T2" y="T3"/>
                    </a:cxn>
                    <a:cxn ang="0">
                      <a:pos x="T4" y="T5"/>
                    </a:cxn>
                  </a:cxnLst>
                  <a:rect l="0" t="0" r="r" b="b"/>
                  <a:pathLst>
                    <a:path w="201" h="1">
                      <a:moveTo>
                        <a:pt x="20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6" name="Freeform 690"/>
                <p:cNvSpPr>
                  <a:spLocks noChangeAspect="1" noChangeArrowheads="1"/>
                </p:cNvSpPr>
                <p:nvPr/>
              </p:nvSpPr>
              <p:spPr bwMode="auto">
                <a:xfrm>
                  <a:off x="1521" y="2725"/>
                  <a:ext cx="98" cy="1"/>
                </a:xfrm>
                <a:custGeom>
                  <a:avLst/>
                  <a:gdLst>
                    <a:gd name="T0" fmla="*/ 883 w 883"/>
                    <a:gd name="T1" fmla="*/ 0 h 1"/>
                    <a:gd name="T2" fmla="*/ 0 w 883"/>
                    <a:gd name="T3" fmla="*/ 0 h 1"/>
                    <a:gd name="T4" fmla="*/ 1 w 883"/>
                    <a:gd name="T5" fmla="*/ 0 h 1"/>
                  </a:gdLst>
                  <a:ahLst/>
                  <a:cxnLst>
                    <a:cxn ang="0">
                      <a:pos x="T0" y="T1"/>
                    </a:cxn>
                    <a:cxn ang="0">
                      <a:pos x="T2" y="T3"/>
                    </a:cxn>
                    <a:cxn ang="0">
                      <a:pos x="T4" y="T5"/>
                    </a:cxn>
                  </a:cxnLst>
                  <a:rect l="0" t="0" r="r" b="b"/>
                  <a:pathLst>
                    <a:path w="883" h="1">
                      <a:moveTo>
                        <a:pt x="883"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7" name="Freeform 691"/>
                <p:cNvSpPr>
                  <a:spLocks noChangeAspect="1" noChangeArrowheads="1"/>
                </p:cNvSpPr>
                <p:nvPr/>
              </p:nvSpPr>
              <p:spPr bwMode="auto">
                <a:xfrm>
                  <a:off x="2161" y="2402"/>
                  <a:ext cx="1" cy="119"/>
                </a:xfrm>
                <a:custGeom>
                  <a:avLst/>
                  <a:gdLst>
                    <a:gd name="T0" fmla="*/ 0 w 1"/>
                    <a:gd name="T1" fmla="*/ 0 h 1074"/>
                    <a:gd name="T2" fmla="*/ 0 w 1"/>
                    <a:gd name="T3" fmla="*/ 1074 h 1074"/>
                    <a:gd name="T4" fmla="*/ 1 w 1"/>
                    <a:gd name="T5" fmla="*/ 1074 h 1074"/>
                  </a:gdLst>
                  <a:ahLst/>
                  <a:cxnLst>
                    <a:cxn ang="0">
                      <a:pos x="T0" y="T1"/>
                    </a:cxn>
                    <a:cxn ang="0">
                      <a:pos x="T2" y="T3"/>
                    </a:cxn>
                    <a:cxn ang="0">
                      <a:pos x="T4" y="T5"/>
                    </a:cxn>
                  </a:cxnLst>
                  <a:rect l="0" t="0" r="r" b="b"/>
                  <a:pathLst>
                    <a:path w="1" h="1074">
                      <a:moveTo>
                        <a:pt x="0" y="0"/>
                      </a:moveTo>
                      <a:lnTo>
                        <a:pt x="0" y="1074"/>
                      </a:lnTo>
                      <a:lnTo>
                        <a:pt x="1" y="107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8" name="Freeform 692"/>
                <p:cNvSpPr>
                  <a:spLocks noChangeAspect="1" noChangeArrowheads="1"/>
                </p:cNvSpPr>
                <p:nvPr/>
              </p:nvSpPr>
              <p:spPr bwMode="auto">
                <a:xfrm>
                  <a:off x="2161" y="2543"/>
                  <a:ext cx="1" cy="22"/>
                </a:xfrm>
                <a:custGeom>
                  <a:avLst/>
                  <a:gdLst>
                    <a:gd name="T0" fmla="*/ 0 w 1"/>
                    <a:gd name="T1" fmla="*/ 0 h 201"/>
                    <a:gd name="T2" fmla="*/ 0 w 1"/>
                    <a:gd name="T3" fmla="*/ 201 h 201"/>
                    <a:gd name="T4" fmla="*/ 1 w 1"/>
                    <a:gd name="T5" fmla="*/ 201 h 201"/>
                  </a:gdLst>
                  <a:ahLst/>
                  <a:cxnLst>
                    <a:cxn ang="0">
                      <a:pos x="T0" y="T1"/>
                    </a:cxn>
                    <a:cxn ang="0">
                      <a:pos x="T2" y="T3"/>
                    </a:cxn>
                    <a:cxn ang="0">
                      <a:pos x="T4" y="T5"/>
                    </a:cxn>
                  </a:cxnLst>
                  <a:rect l="0" t="0" r="r" b="b"/>
                  <a:pathLst>
                    <a:path w="1" h="201">
                      <a:moveTo>
                        <a:pt x="0" y="0"/>
                      </a:moveTo>
                      <a:lnTo>
                        <a:pt x="0" y="201"/>
                      </a:lnTo>
                      <a:lnTo>
                        <a:pt x="1" y="20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29" name="Freeform 693"/>
                <p:cNvSpPr>
                  <a:spLocks noChangeAspect="1" noChangeArrowheads="1"/>
                </p:cNvSpPr>
                <p:nvPr/>
              </p:nvSpPr>
              <p:spPr bwMode="auto">
                <a:xfrm>
                  <a:off x="2161" y="2588"/>
                  <a:ext cx="1" cy="111"/>
                </a:xfrm>
                <a:custGeom>
                  <a:avLst/>
                  <a:gdLst>
                    <a:gd name="T0" fmla="*/ 0 w 1"/>
                    <a:gd name="T1" fmla="*/ 0 h 1003"/>
                    <a:gd name="T2" fmla="*/ 0 w 1"/>
                    <a:gd name="T3" fmla="*/ 1003 h 1003"/>
                    <a:gd name="T4" fmla="*/ 1 w 1"/>
                    <a:gd name="T5" fmla="*/ 1003 h 1003"/>
                  </a:gdLst>
                  <a:ahLst/>
                  <a:cxnLst>
                    <a:cxn ang="0">
                      <a:pos x="T0" y="T1"/>
                    </a:cxn>
                    <a:cxn ang="0">
                      <a:pos x="T2" y="T3"/>
                    </a:cxn>
                    <a:cxn ang="0">
                      <a:pos x="T4" y="T5"/>
                    </a:cxn>
                  </a:cxnLst>
                  <a:rect l="0" t="0" r="r" b="b"/>
                  <a:pathLst>
                    <a:path w="1" h="1003">
                      <a:moveTo>
                        <a:pt x="0" y="0"/>
                      </a:moveTo>
                      <a:lnTo>
                        <a:pt x="0" y="1003"/>
                      </a:lnTo>
                      <a:lnTo>
                        <a:pt x="1" y="100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0" name="Freeform 694"/>
                <p:cNvSpPr>
                  <a:spLocks noChangeAspect="1" noChangeArrowheads="1"/>
                </p:cNvSpPr>
                <p:nvPr/>
              </p:nvSpPr>
              <p:spPr bwMode="auto">
                <a:xfrm>
                  <a:off x="2161" y="2722"/>
                  <a:ext cx="1" cy="22"/>
                </a:xfrm>
                <a:custGeom>
                  <a:avLst/>
                  <a:gdLst>
                    <a:gd name="T0" fmla="*/ 0 w 1"/>
                    <a:gd name="T1" fmla="*/ 0 h 201"/>
                    <a:gd name="T2" fmla="*/ 0 w 1"/>
                    <a:gd name="T3" fmla="*/ 201 h 201"/>
                    <a:gd name="T4" fmla="*/ 1 w 1"/>
                    <a:gd name="T5" fmla="*/ 201 h 201"/>
                  </a:gdLst>
                  <a:ahLst/>
                  <a:cxnLst>
                    <a:cxn ang="0">
                      <a:pos x="T0" y="T1"/>
                    </a:cxn>
                    <a:cxn ang="0">
                      <a:pos x="T2" y="T3"/>
                    </a:cxn>
                    <a:cxn ang="0">
                      <a:pos x="T4" y="T5"/>
                    </a:cxn>
                  </a:cxnLst>
                  <a:rect l="0" t="0" r="r" b="b"/>
                  <a:pathLst>
                    <a:path w="1" h="201">
                      <a:moveTo>
                        <a:pt x="0" y="0"/>
                      </a:moveTo>
                      <a:lnTo>
                        <a:pt x="0" y="201"/>
                      </a:lnTo>
                      <a:lnTo>
                        <a:pt x="1" y="20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1" name="Freeform 695"/>
                <p:cNvSpPr>
                  <a:spLocks noChangeAspect="1" noChangeArrowheads="1"/>
                </p:cNvSpPr>
                <p:nvPr/>
              </p:nvSpPr>
              <p:spPr bwMode="auto">
                <a:xfrm>
                  <a:off x="2161" y="2766"/>
                  <a:ext cx="1" cy="112"/>
                </a:xfrm>
                <a:custGeom>
                  <a:avLst/>
                  <a:gdLst>
                    <a:gd name="T0" fmla="*/ 0 w 1"/>
                    <a:gd name="T1" fmla="*/ 0 h 1003"/>
                    <a:gd name="T2" fmla="*/ 0 w 1"/>
                    <a:gd name="T3" fmla="*/ 1003 h 1003"/>
                    <a:gd name="T4" fmla="*/ 1 w 1"/>
                    <a:gd name="T5" fmla="*/ 1003 h 1003"/>
                  </a:gdLst>
                  <a:ahLst/>
                  <a:cxnLst>
                    <a:cxn ang="0">
                      <a:pos x="T0" y="T1"/>
                    </a:cxn>
                    <a:cxn ang="0">
                      <a:pos x="T2" y="T3"/>
                    </a:cxn>
                    <a:cxn ang="0">
                      <a:pos x="T4" y="T5"/>
                    </a:cxn>
                  </a:cxnLst>
                  <a:rect l="0" t="0" r="r" b="b"/>
                  <a:pathLst>
                    <a:path w="1" h="1003">
                      <a:moveTo>
                        <a:pt x="0" y="0"/>
                      </a:moveTo>
                      <a:lnTo>
                        <a:pt x="0" y="1003"/>
                      </a:lnTo>
                      <a:lnTo>
                        <a:pt x="1" y="100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2" name="Freeform 696"/>
                <p:cNvSpPr>
                  <a:spLocks noChangeAspect="1" noChangeArrowheads="1"/>
                </p:cNvSpPr>
                <p:nvPr/>
              </p:nvSpPr>
              <p:spPr bwMode="auto">
                <a:xfrm>
                  <a:off x="2161" y="2900"/>
                  <a:ext cx="1" cy="22"/>
                </a:xfrm>
                <a:custGeom>
                  <a:avLst/>
                  <a:gdLst>
                    <a:gd name="T0" fmla="*/ 0 w 1"/>
                    <a:gd name="T1" fmla="*/ 0 h 201"/>
                    <a:gd name="T2" fmla="*/ 0 w 1"/>
                    <a:gd name="T3" fmla="*/ 201 h 201"/>
                    <a:gd name="T4" fmla="*/ 1 w 1"/>
                    <a:gd name="T5" fmla="*/ 201 h 201"/>
                  </a:gdLst>
                  <a:ahLst/>
                  <a:cxnLst>
                    <a:cxn ang="0">
                      <a:pos x="T0" y="T1"/>
                    </a:cxn>
                    <a:cxn ang="0">
                      <a:pos x="T2" y="T3"/>
                    </a:cxn>
                    <a:cxn ang="0">
                      <a:pos x="T4" y="T5"/>
                    </a:cxn>
                  </a:cxnLst>
                  <a:rect l="0" t="0" r="r" b="b"/>
                  <a:pathLst>
                    <a:path w="1" h="201">
                      <a:moveTo>
                        <a:pt x="0" y="0"/>
                      </a:moveTo>
                      <a:lnTo>
                        <a:pt x="0" y="201"/>
                      </a:lnTo>
                      <a:lnTo>
                        <a:pt x="1" y="20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33" name="Freeform 697"/>
                <p:cNvSpPr>
                  <a:spLocks noChangeAspect="1" noChangeArrowheads="1"/>
                </p:cNvSpPr>
                <p:nvPr/>
              </p:nvSpPr>
              <p:spPr bwMode="auto">
                <a:xfrm>
                  <a:off x="2161" y="2945"/>
                  <a:ext cx="1" cy="119"/>
                </a:xfrm>
                <a:custGeom>
                  <a:avLst/>
                  <a:gdLst>
                    <a:gd name="T0" fmla="*/ 0 w 1"/>
                    <a:gd name="T1" fmla="*/ 0 h 1075"/>
                    <a:gd name="T2" fmla="*/ 0 w 1"/>
                    <a:gd name="T3" fmla="*/ 1075 h 1075"/>
                    <a:gd name="T4" fmla="*/ 1 w 1"/>
                    <a:gd name="T5" fmla="*/ 1075 h 1075"/>
                  </a:gdLst>
                  <a:ahLst/>
                  <a:cxnLst>
                    <a:cxn ang="0">
                      <a:pos x="T0" y="T1"/>
                    </a:cxn>
                    <a:cxn ang="0">
                      <a:pos x="T2" y="T3"/>
                    </a:cxn>
                    <a:cxn ang="0">
                      <a:pos x="T4" y="T5"/>
                    </a:cxn>
                  </a:cxnLst>
                  <a:rect l="0" t="0" r="r" b="b"/>
                  <a:pathLst>
                    <a:path w="1" h="1075">
                      <a:moveTo>
                        <a:pt x="0" y="0"/>
                      </a:moveTo>
                      <a:lnTo>
                        <a:pt x="0" y="1075"/>
                      </a:lnTo>
                      <a:lnTo>
                        <a:pt x="1" y="1075"/>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9" name="Group 698"/>
            <p:cNvGrpSpPr>
              <a:grpSpLocks noChangeAspect="1"/>
            </p:cNvGrpSpPr>
            <p:nvPr/>
          </p:nvGrpSpPr>
          <p:grpSpPr bwMode="auto">
            <a:xfrm>
              <a:off x="611" y="696"/>
              <a:ext cx="826" cy="1455"/>
              <a:chOff x="2256" y="576"/>
              <a:chExt cx="902" cy="1588"/>
            </a:xfrm>
          </p:grpSpPr>
          <p:grpSp>
            <p:nvGrpSpPr>
              <p:cNvPr id="16" name="Group 699"/>
              <p:cNvGrpSpPr>
                <a:grpSpLocks noChangeAspect="1"/>
              </p:cNvGrpSpPr>
              <p:nvPr/>
            </p:nvGrpSpPr>
            <p:grpSpPr bwMode="auto">
              <a:xfrm>
                <a:off x="2310" y="628"/>
                <a:ext cx="801" cy="1497"/>
                <a:chOff x="2310" y="628"/>
                <a:chExt cx="801" cy="1497"/>
              </a:xfrm>
            </p:grpSpPr>
            <p:sp>
              <p:nvSpPr>
                <p:cNvPr id="58" name="Freeform 700"/>
                <p:cNvSpPr>
                  <a:spLocks noChangeAspect="1" noChangeArrowheads="1"/>
                </p:cNvSpPr>
                <p:nvPr/>
              </p:nvSpPr>
              <p:spPr bwMode="auto">
                <a:xfrm>
                  <a:off x="2310" y="762"/>
                  <a:ext cx="1" cy="534"/>
                </a:xfrm>
                <a:custGeom>
                  <a:avLst/>
                  <a:gdLst>
                    <a:gd name="T0" fmla="*/ 0 w 1"/>
                    <a:gd name="T1" fmla="*/ 0 h 6089"/>
                    <a:gd name="T2" fmla="*/ 0 w 1"/>
                    <a:gd name="T3" fmla="*/ 6089 h 6089"/>
                    <a:gd name="T4" fmla="*/ 1 w 1"/>
                    <a:gd name="T5" fmla="*/ 6089 h 6089"/>
                  </a:gdLst>
                  <a:ahLst/>
                  <a:cxnLst>
                    <a:cxn ang="0">
                      <a:pos x="T0" y="T1"/>
                    </a:cxn>
                    <a:cxn ang="0">
                      <a:pos x="T2" y="T3"/>
                    </a:cxn>
                    <a:cxn ang="0">
                      <a:pos x="T4" y="T5"/>
                    </a:cxn>
                  </a:cxnLst>
                  <a:rect l="0" t="0" r="r" b="b"/>
                  <a:pathLst>
                    <a:path w="1" h="6089">
                      <a:moveTo>
                        <a:pt x="0" y="0"/>
                      </a:moveTo>
                      <a:lnTo>
                        <a:pt x="0" y="6089"/>
                      </a:lnTo>
                      <a:lnTo>
                        <a:pt x="1" y="608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9" name="Freeform 701"/>
                <p:cNvSpPr>
                  <a:spLocks noChangeAspect="1" noChangeArrowheads="1"/>
                </p:cNvSpPr>
                <p:nvPr/>
              </p:nvSpPr>
              <p:spPr bwMode="auto">
                <a:xfrm>
                  <a:off x="3110" y="762"/>
                  <a:ext cx="1" cy="534"/>
                </a:xfrm>
                <a:custGeom>
                  <a:avLst/>
                  <a:gdLst>
                    <a:gd name="T0" fmla="*/ 0 w 1"/>
                    <a:gd name="T1" fmla="*/ 0 h 6089"/>
                    <a:gd name="T2" fmla="*/ 0 w 1"/>
                    <a:gd name="T3" fmla="*/ 6089 h 6089"/>
                    <a:gd name="T4" fmla="*/ 1 w 1"/>
                    <a:gd name="T5" fmla="*/ 6089 h 6089"/>
                  </a:gdLst>
                  <a:ahLst/>
                  <a:cxnLst>
                    <a:cxn ang="0">
                      <a:pos x="T0" y="T1"/>
                    </a:cxn>
                    <a:cxn ang="0">
                      <a:pos x="T2" y="T3"/>
                    </a:cxn>
                    <a:cxn ang="0">
                      <a:pos x="T4" y="T5"/>
                    </a:cxn>
                  </a:cxnLst>
                  <a:rect l="0" t="0" r="r" b="b"/>
                  <a:pathLst>
                    <a:path w="1" h="6089">
                      <a:moveTo>
                        <a:pt x="0" y="0"/>
                      </a:moveTo>
                      <a:lnTo>
                        <a:pt x="0" y="6089"/>
                      </a:lnTo>
                      <a:lnTo>
                        <a:pt x="1" y="6089"/>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0" name="Freeform 702"/>
                <p:cNvSpPr>
                  <a:spLocks noChangeAspect="1" noChangeArrowheads="1"/>
                </p:cNvSpPr>
                <p:nvPr/>
              </p:nvSpPr>
              <p:spPr bwMode="auto">
                <a:xfrm>
                  <a:off x="2710" y="762"/>
                  <a:ext cx="267" cy="267"/>
                </a:xfrm>
                <a:custGeom>
                  <a:avLst/>
                  <a:gdLst>
                    <a:gd name="T0" fmla="*/ 3040 w 3040"/>
                    <a:gd name="T1" fmla="*/ 0 h 3045"/>
                    <a:gd name="T2" fmla="*/ 2891 w 3040"/>
                    <a:gd name="T3" fmla="*/ 149 h 3045"/>
                    <a:gd name="T4" fmla="*/ 2459 w 3040"/>
                    <a:gd name="T5" fmla="*/ 582 h 3045"/>
                    <a:gd name="T6" fmla="*/ 1787 w 3040"/>
                    <a:gd name="T7" fmla="*/ 1255 h 3045"/>
                    <a:gd name="T8" fmla="*/ 939 w 3040"/>
                    <a:gd name="T9" fmla="*/ 2104 h 3045"/>
                    <a:gd name="T10" fmla="*/ 0 w 3040"/>
                    <a:gd name="T11" fmla="*/ 3045 h 3045"/>
                    <a:gd name="T12" fmla="*/ 1 w 3040"/>
                    <a:gd name="T13" fmla="*/ 3045 h 3045"/>
                  </a:gdLst>
                  <a:ahLst/>
                  <a:cxnLst>
                    <a:cxn ang="0">
                      <a:pos x="T0" y="T1"/>
                    </a:cxn>
                    <a:cxn ang="0">
                      <a:pos x="T2" y="T3"/>
                    </a:cxn>
                    <a:cxn ang="0">
                      <a:pos x="T4" y="T5"/>
                    </a:cxn>
                    <a:cxn ang="0">
                      <a:pos x="T6" y="T7"/>
                    </a:cxn>
                    <a:cxn ang="0">
                      <a:pos x="T8" y="T9"/>
                    </a:cxn>
                    <a:cxn ang="0">
                      <a:pos x="T10" y="T11"/>
                    </a:cxn>
                    <a:cxn ang="0">
                      <a:pos x="T12" y="T13"/>
                    </a:cxn>
                  </a:cxnLst>
                  <a:rect l="0" t="0" r="r" b="b"/>
                  <a:pathLst>
                    <a:path w="3040" h="3045">
                      <a:moveTo>
                        <a:pt x="3040" y="0"/>
                      </a:moveTo>
                      <a:lnTo>
                        <a:pt x="2891" y="149"/>
                      </a:lnTo>
                      <a:lnTo>
                        <a:pt x="2459" y="582"/>
                      </a:lnTo>
                      <a:lnTo>
                        <a:pt x="1787" y="1255"/>
                      </a:lnTo>
                      <a:lnTo>
                        <a:pt x="939" y="2104"/>
                      </a:lnTo>
                      <a:lnTo>
                        <a:pt x="0" y="3045"/>
                      </a:lnTo>
                      <a:lnTo>
                        <a:pt x="1" y="304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1" name="Freeform 703"/>
                <p:cNvSpPr>
                  <a:spLocks noChangeAspect="1" noChangeArrowheads="1"/>
                </p:cNvSpPr>
                <p:nvPr/>
              </p:nvSpPr>
              <p:spPr bwMode="auto">
                <a:xfrm>
                  <a:off x="2443" y="762"/>
                  <a:ext cx="267" cy="267"/>
                </a:xfrm>
                <a:custGeom>
                  <a:avLst/>
                  <a:gdLst>
                    <a:gd name="T0" fmla="*/ 3042 w 3042"/>
                    <a:gd name="T1" fmla="*/ 3045 h 3045"/>
                    <a:gd name="T2" fmla="*/ 2101 w 3042"/>
                    <a:gd name="T3" fmla="*/ 2104 h 3045"/>
                    <a:gd name="T4" fmla="*/ 1253 w 3042"/>
                    <a:gd name="T5" fmla="*/ 1255 h 3045"/>
                    <a:gd name="T6" fmla="*/ 581 w 3042"/>
                    <a:gd name="T7" fmla="*/ 582 h 3045"/>
                    <a:gd name="T8" fmla="*/ 149 w 3042"/>
                    <a:gd name="T9" fmla="*/ 149 h 3045"/>
                    <a:gd name="T10" fmla="*/ 0 w 3042"/>
                    <a:gd name="T11" fmla="*/ 0 h 3045"/>
                    <a:gd name="T12" fmla="*/ 1 w 3042"/>
                    <a:gd name="T13" fmla="*/ 0 h 3045"/>
                  </a:gdLst>
                  <a:ahLst/>
                  <a:cxnLst>
                    <a:cxn ang="0">
                      <a:pos x="T0" y="T1"/>
                    </a:cxn>
                    <a:cxn ang="0">
                      <a:pos x="T2" y="T3"/>
                    </a:cxn>
                    <a:cxn ang="0">
                      <a:pos x="T4" y="T5"/>
                    </a:cxn>
                    <a:cxn ang="0">
                      <a:pos x="T6" y="T7"/>
                    </a:cxn>
                    <a:cxn ang="0">
                      <a:pos x="T8" y="T9"/>
                    </a:cxn>
                    <a:cxn ang="0">
                      <a:pos x="T10" y="T11"/>
                    </a:cxn>
                    <a:cxn ang="0">
                      <a:pos x="T12" y="T13"/>
                    </a:cxn>
                  </a:cxnLst>
                  <a:rect l="0" t="0" r="r" b="b"/>
                  <a:pathLst>
                    <a:path w="3042" h="3045">
                      <a:moveTo>
                        <a:pt x="3042" y="3045"/>
                      </a:moveTo>
                      <a:lnTo>
                        <a:pt x="2101" y="2104"/>
                      </a:lnTo>
                      <a:lnTo>
                        <a:pt x="1253" y="1255"/>
                      </a:lnTo>
                      <a:lnTo>
                        <a:pt x="581" y="582"/>
                      </a:lnTo>
                      <a:lnTo>
                        <a:pt x="149" y="149"/>
                      </a:ln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2" name="Freeform 704"/>
                <p:cNvSpPr>
                  <a:spLocks noChangeAspect="1" noChangeArrowheads="1"/>
                </p:cNvSpPr>
                <p:nvPr/>
              </p:nvSpPr>
              <p:spPr bwMode="auto">
                <a:xfrm>
                  <a:off x="2443" y="628"/>
                  <a:ext cx="534" cy="1"/>
                </a:xfrm>
                <a:custGeom>
                  <a:avLst/>
                  <a:gdLst>
                    <a:gd name="T0" fmla="*/ 6082 w 6082"/>
                    <a:gd name="T1" fmla="*/ 0 h 1"/>
                    <a:gd name="T2" fmla="*/ 0 w 6082"/>
                    <a:gd name="T3" fmla="*/ 0 h 1"/>
                    <a:gd name="T4" fmla="*/ 1 w 6082"/>
                    <a:gd name="T5" fmla="*/ 0 h 1"/>
                  </a:gdLst>
                  <a:ahLst/>
                  <a:cxnLst>
                    <a:cxn ang="0">
                      <a:pos x="T0" y="T1"/>
                    </a:cxn>
                    <a:cxn ang="0">
                      <a:pos x="T2" y="T3"/>
                    </a:cxn>
                    <a:cxn ang="0">
                      <a:pos x="T4" y="T5"/>
                    </a:cxn>
                  </a:cxnLst>
                  <a:rect l="0" t="0" r="r" b="b"/>
                  <a:pathLst>
                    <a:path w="6082" h="1">
                      <a:moveTo>
                        <a:pt x="608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3" name="Freeform 705"/>
                <p:cNvSpPr>
                  <a:spLocks noChangeAspect="1" noChangeArrowheads="1"/>
                </p:cNvSpPr>
                <p:nvPr/>
              </p:nvSpPr>
              <p:spPr bwMode="auto">
                <a:xfrm>
                  <a:off x="2443" y="1430"/>
                  <a:ext cx="534" cy="1"/>
                </a:xfrm>
                <a:custGeom>
                  <a:avLst/>
                  <a:gdLst>
                    <a:gd name="T0" fmla="*/ 6082 w 6082"/>
                    <a:gd name="T1" fmla="*/ 0 h 1"/>
                    <a:gd name="T2" fmla="*/ 0 w 6082"/>
                    <a:gd name="T3" fmla="*/ 0 h 1"/>
                    <a:gd name="T4" fmla="*/ 1 w 6082"/>
                    <a:gd name="T5" fmla="*/ 0 h 1"/>
                  </a:gdLst>
                  <a:ahLst/>
                  <a:cxnLst>
                    <a:cxn ang="0">
                      <a:pos x="T0" y="T1"/>
                    </a:cxn>
                    <a:cxn ang="0">
                      <a:pos x="T2" y="T3"/>
                    </a:cxn>
                    <a:cxn ang="0">
                      <a:pos x="T4" y="T5"/>
                    </a:cxn>
                  </a:cxnLst>
                  <a:rect l="0" t="0" r="r" b="b"/>
                  <a:pathLst>
                    <a:path w="6082" h="1">
                      <a:moveTo>
                        <a:pt x="608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4" name="Freeform 706"/>
                <p:cNvSpPr>
                  <a:spLocks noChangeAspect="1" noChangeArrowheads="1"/>
                </p:cNvSpPr>
                <p:nvPr/>
              </p:nvSpPr>
              <p:spPr bwMode="auto">
                <a:xfrm>
                  <a:off x="2443" y="1029"/>
                  <a:ext cx="267" cy="267"/>
                </a:xfrm>
                <a:custGeom>
                  <a:avLst/>
                  <a:gdLst>
                    <a:gd name="T0" fmla="*/ 0 w 3043"/>
                    <a:gd name="T1" fmla="*/ 3044 h 3044"/>
                    <a:gd name="T2" fmla="*/ 149 w 3043"/>
                    <a:gd name="T3" fmla="*/ 2895 h 3044"/>
                    <a:gd name="T4" fmla="*/ 581 w 3043"/>
                    <a:gd name="T5" fmla="*/ 2462 h 3044"/>
                    <a:gd name="T6" fmla="*/ 1253 w 3043"/>
                    <a:gd name="T7" fmla="*/ 1789 h 3044"/>
                    <a:gd name="T8" fmla="*/ 2101 w 3043"/>
                    <a:gd name="T9" fmla="*/ 940 h 3044"/>
                    <a:gd name="T10" fmla="*/ 3042 w 3043"/>
                    <a:gd name="T11" fmla="*/ 0 h 3044"/>
                    <a:gd name="T12" fmla="*/ 3043 w 3043"/>
                    <a:gd name="T13" fmla="*/ 0 h 3044"/>
                  </a:gdLst>
                  <a:ahLst/>
                  <a:cxnLst>
                    <a:cxn ang="0">
                      <a:pos x="T0" y="T1"/>
                    </a:cxn>
                    <a:cxn ang="0">
                      <a:pos x="T2" y="T3"/>
                    </a:cxn>
                    <a:cxn ang="0">
                      <a:pos x="T4" y="T5"/>
                    </a:cxn>
                    <a:cxn ang="0">
                      <a:pos x="T6" y="T7"/>
                    </a:cxn>
                    <a:cxn ang="0">
                      <a:pos x="T8" y="T9"/>
                    </a:cxn>
                    <a:cxn ang="0">
                      <a:pos x="T10" y="T11"/>
                    </a:cxn>
                    <a:cxn ang="0">
                      <a:pos x="T12" y="T13"/>
                    </a:cxn>
                  </a:cxnLst>
                  <a:rect l="0" t="0" r="r" b="b"/>
                  <a:pathLst>
                    <a:path w="3043" h="3044">
                      <a:moveTo>
                        <a:pt x="0" y="3044"/>
                      </a:moveTo>
                      <a:lnTo>
                        <a:pt x="149" y="2895"/>
                      </a:lnTo>
                      <a:lnTo>
                        <a:pt x="581" y="2462"/>
                      </a:lnTo>
                      <a:lnTo>
                        <a:pt x="1253" y="1789"/>
                      </a:lnTo>
                      <a:lnTo>
                        <a:pt x="2101" y="940"/>
                      </a:lnTo>
                      <a:lnTo>
                        <a:pt x="3042" y="0"/>
                      </a:lnTo>
                      <a:lnTo>
                        <a:pt x="3043"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5" name="Freeform 707"/>
                <p:cNvSpPr>
                  <a:spLocks noChangeAspect="1" noChangeArrowheads="1"/>
                </p:cNvSpPr>
                <p:nvPr/>
              </p:nvSpPr>
              <p:spPr bwMode="auto">
                <a:xfrm>
                  <a:off x="2710" y="1029"/>
                  <a:ext cx="267" cy="267"/>
                </a:xfrm>
                <a:custGeom>
                  <a:avLst/>
                  <a:gdLst>
                    <a:gd name="T0" fmla="*/ 0 w 3041"/>
                    <a:gd name="T1" fmla="*/ 0 h 3044"/>
                    <a:gd name="T2" fmla="*/ 939 w 3041"/>
                    <a:gd name="T3" fmla="*/ 940 h 3044"/>
                    <a:gd name="T4" fmla="*/ 1787 w 3041"/>
                    <a:gd name="T5" fmla="*/ 1789 h 3044"/>
                    <a:gd name="T6" fmla="*/ 2459 w 3041"/>
                    <a:gd name="T7" fmla="*/ 2462 h 3044"/>
                    <a:gd name="T8" fmla="*/ 2891 w 3041"/>
                    <a:gd name="T9" fmla="*/ 2895 h 3044"/>
                    <a:gd name="T10" fmla="*/ 3040 w 3041"/>
                    <a:gd name="T11" fmla="*/ 3044 h 3044"/>
                    <a:gd name="T12" fmla="*/ 3041 w 3041"/>
                    <a:gd name="T13" fmla="*/ 3044 h 3044"/>
                  </a:gdLst>
                  <a:ahLst/>
                  <a:cxnLst>
                    <a:cxn ang="0">
                      <a:pos x="T0" y="T1"/>
                    </a:cxn>
                    <a:cxn ang="0">
                      <a:pos x="T2" y="T3"/>
                    </a:cxn>
                    <a:cxn ang="0">
                      <a:pos x="T4" y="T5"/>
                    </a:cxn>
                    <a:cxn ang="0">
                      <a:pos x="T6" y="T7"/>
                    </a:cxn>
                    <a:cxn ang="0">
                      <a:pos x="T8" y="T9"/>
                    </a:cxn>
                    <a:cxn ang="0">
                      <a:pos x="T10" y="T11"/>
                    </a:cxn>
                    <a:cxn ang="0">
                      <a:pos x="T12" y="T13"/>
                    </a:cxn>
                  </a:cxnLst>
                  <a:rect l="0" t="0" r="r" b="b"/>
                  <a:pathLst>
                    <a:path w="3041" h="3044">
                      <a:moveTo>
                        <a:pt x="0" y="0"/>
                      </a:moveTo>
                      <a:lnTo>
                        <a:pt x="939" y="940"/>
                      </a:lnTo>
                      <a:lnTo>
                        <a:pt x="1787" y="1789"/>
                      </a:lnTo>
                      <a:lnTo>
                        <a:pt x="2459" y="2462"/>
                      </a:lnTo>
                      <a:lnTo>
                        <a:pt x="2891" y="2895"/>
                      </a:lnTo>
                      <a:lnTo>
                        <a:pt x="3040" y="3044"/>
                      </a:lnTo>
                      <a:lnTo>
                        <a:pt x="3041" y="304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6" name="Freeform 708"/>
                <p:cNvSpPr>
                  <a:spLocks noChangeAspect="1" noChangeArrowheads="1"/>
                </p:cNvSpPr>
                <p:nvPr/>
              </p:nvSpPr>
              <p:spPr bwMode="auto">
                <a:xfrm>
                  <a:off x="2977" y="1296"/>
                  <a:ext cx="0" cy="134"/>
                </a:xfrm>
                <a:custGeom>
                  <a:avLst/>
                  <a:gdLst>
                    <a:gd name="T0" fmla="*/ 0 w 1"/>
                    <a:gd name="T1" fmla="*/ 1522 h 1522"/>
                    <a:gd name="T2" fmla="*/ 0 w 1"/>
                    <a:gd name="T3" fmla="*/ 0 h 1522"/>
                    <a:gd name="T4" fmla="*/ 1 w 1"/>
                    <a:gd name="T5" fmla="*/ 0 h 1522"/>
                  </a:gdLst>
                  <a:ahLst/>
                  <a:cxnLst>
                    <a:cxn ang="0">
                      <a:pos x="T0" y="T1"/>
                    </a:cxn>
                    <a:cxn ang="0">
                      <a:pos x="T2" y="T3"/>
                    </a:cxn>
                    <a:cxn ang="0">
                      <a:pos x="T4" y="T5"/>
                    </a:cxn>
                  </a:cxnLst>
                  <a:rect l="0" t="0" r="r" b="b"/>
                  <a:pathLst>
                    <a:path w="1" h="1522">
                      <a:moveTo>
                        <a:pt x="0" y="1522"/>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7" name="Freeform 709"/>
                <p:cNvSpPr>
                  <a:spLocks noChangeAspect="1" noChangeArrowheads="1"/>
                </p:cNvSpPr>
                <p:nvPr/>
              </p:nvSpPr>
              <p:spPr bwMode="auto">
                <a:xfrm>
                  <a:off x="2443" y="1296"/>
                  <a:ext cx="0" cy="134"/>
                </a:xfrm>
                <a:custGeom>
                  <a:avLst/>
                  <a:gdLst>
                    <a:gd name="T0" fmla="*/ 0 w 1"/>
                    <a:gd name="T1" fmla="*/ 0 h 1522"/>
                    <a:gd name="T2" fmla="*/ 0 w 1"/>
                    <a:gd name="T3" fmla="*/ 1522 h 1522"/>
                    <a:gd name="T4" fmla="*/ 1 w 1"/>
                    <a:gd name="T5" fmla="*/ 1522 h 1522"/>
                  </a:gdLst>
                  <a:ahLst/>
                  <a:cxnLst>
                    <a:cxn ang="0">
                      <a:pos x="T0" y="T1"/>
                    </a:cxn>
                    <a:cxn ang="0">
                      <a:pos x="T2" y="T3"/>
                    </a:cxn>
                    <a:cxn ang="0">
                      <a:pos x="T4" y="T5"/>
                    </a:cxn>
                  </a:cxnLst>
                  <a:rect l="0" t="0" r="r" b="b"/>
                  <a:pathLst>
                    <a:path w="1" h="1522">
                      <a:moveTo>
                        <a:pt x="0" y="0"/>
                      </a:moveTo>
                      <a:lnTo>
                        <a:pt x="0" y="1522"/>
                      </a:lnTo>
                      <a:lnTo>
                        <a:pt x="1" y="1522"/>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8" name="Freeform 710"/>
                <p:cNvSpPr>
                  <a:spLocks noChangeAspect="1" noChangeArrowheads="1"/>
                </p:cNvSpPr>
                <p:nvPr/>
              </p:nvSpPr>
              <p:spPr bwMode="auto">
                <a:xfrm>
                  <a:off x="2977" y="628"/>
                  <a:ext cx="0" cy="134"/>
                </a:xfrm>
                <a:custGeom>
                  <a:avLst/>
                  <a:gdLst>
                    <a:gd name="T0" fmla="*/ 0 w 1"/>
                    <a:gd name="T1" fmla="*/ 1522 h 1522"/>
                    <a:gd name="T2" fmla="*/ 0 w 1"/>
                    <a:gd name="T3" fmla="*/ 0 h 1522"/>
                    <a:gd name="T4" fmla="*/ 1 w 1"/>
                    <a:gd name="T5" fmla="*/ 0 h 1522"/>
                  </a:gdLst>
                  <a:ahLst/>
                  <a:cxnLst>
                    <a:cxn ang="0">
                      <a:pos x="T0" y="T1"/>
                    </a:cxn>
                    <a:cxn ang="0">
                      <a:pos x="T2" y="T3"/>
                    </a:cxn>
                    <a:cxn ang="0">
                      <a:pos x="T4" y="T5"/>
                    </a:cxn>
                  </a:cxnLst>
                  <a:rect l="0" t="0" r="r" b="b"/>
                  <a:pathLst>
                    <a:path w="1" h="1522">
                      <a:moveTo>
                        <a:pt x="0" y="1522"/>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69" name="Freeform 711"/>
                <p:cNvSpPr>
                  <a:spLocks noChangeAspect="1" noChangeArrowheads="1"/>
                </p:cNvSpPr>
                <p:nvPr/>
              </p:nvSpPr>
              <p:spPr bwMode="auto">
                <a:xfrm>
                  <a:off x="2443" y="628"/>
                  <a:ext cx="0" cy="134"/>
                </a:xfrm>
                <a:custGeom>
                  <a:avLst/>
                  <a:gdLst>
                    <a:gd name="T0" fmla="*/ 0 w 1"/>
                    <a:gd name="T1" fmla="*/ 0 h 1522"/>
                    <a:gd name="T2" fmla="*/ 0 w 1"/>
                    <a:gd name="T3" fmla="*/ 1522 h 1522"/>
                    <a:gd name="T4" fmla="*/ 1 w 1"/>
                    <a:gd name="T5" fmla="*/ 1522 h 1522"/>
                  </a:gdLst>
                  <a:ahLst/>
                  <a:cxnLst>
                    <a:cxn ang="0">
                      <a:pos x="T0" y="T1"/>
                    </a:cxn>
                    <a:cxn ang="0">
                      <a:pos x="T2" y="T3"/>
                    </a:cxn>
                    <a:cxn ang="0">
                      <a:pos x="T4" y="T5"/>
                    </a:cxn>
                  </a:cxnLst>
                  <a:rect l="0" t="0" r="r" b="b"/>
                  <a:pathLst>
                    <a:path w="1" h="1522">
                      <a:moveTo>
                        <a:pt x="0" y="0"/>
                      </a:moveTo>
                      <a:lnTo>
                        <a:pt x="0" y="1522"/>
                      </a:lnTo>
                      <a:lnTo>
                        <a:pt x="1" y="1522"/>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0" name="Freeform 712"/>
                <p:cNvSpPr>
                  <a:spLocks noChangeAspect="1" noChangeArrowheads="1"/>
                </p:cNvSpPr>
                <p:nvPr/>
              </p:nvSpPr>
              <p:spPr bwMode="auto">
                <a:xfrm>
                  <a:off x="2977" y="762"/>
                  <a:ext cx="133" cy="0"/>
                </a:xfrm>
                <a:custGeom>
                  <a:avLst/>
                  <a:gdLst>
                    <a:gd name="T0" fmla="*/ 1520 w 1520"/>
                    <a:gd name="T1" fmla="*/ 0 h 1"/>
                    <a:gd name="T2" fmla="*/ 0 w 1520"/>
                    <a:gd name="T3" fmla="*/ 0 h 1"/>
                    <a:gd name="T4" fmla="*/ 1 w 1520"/>
                    <a:gd name="T5" fmla="*/ 0 h 1"/>
                  </a:gdLst>
                  <a:ahLst/>
                  <a:cxnLst>
                    <a:cxn ang="0">
                      <a:pos x="T0" y="T1"/>
                    </a:cxn>
                    <a:cxn ang="0">
                      <a:pos x="T2" y="T3"/>
                    </a:cxn>
                    <a:cxn ang="0">
                      <a:pos x="T4" y="T5"/>
                    </a:cxn>
                  </a:cxnLst>
                  <a:rect l="0" t="0" r="r" b="b"/>
                  <a:pathLst>
                    <a:path w="1520" h="1">
                      <a:moveTo>
                        <a:pt x="1520"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1" name="Freeform 713"/>
                <p:cNvSpPr>
                  <a:spLocks noChangeAspect="1" noChangeArrowheads="1"/>
                </p:cNvSpPr>
                <p:nvPr/>
              </p:nvSpPr>
              <p:spPr bwMode="auto">
                <a:xfrm>
                  <a:off x="2977" y="1296"/>
                  <a:ext cx="133" cy="1"/>
                </a:xfrm>
                <a:custGeom>
                  <a:avLst/>
                  <a:gdLst>
                    <a:gd name="T0" fmla="*/ 0 w 1521"/>
                    <a:gd name="T1" fmla="*/ 0 h 1"/>
                    <a:gd name="T2" fmla="*/ 1520 w 1521"/>
                    <a:gd name="T3" fmla="*/ 0 h 1"/>
                    <a:gd name="T4" fmla="*/ 1521 w 1521"/>
                    <a:gd name="T5" fmla="*/ 0 h 1"/>
                  </a:gdLst>
                  <a:ahLst/>
                  <a:cxnLst>
                    <a:cxn ang="0">
                      <a:pos x="T0" y="T1"/>
                    </a:cxn>
                    <a:cxn ang="0">
                      <a:pos x="T2" y="T3"/>
                    </a:cxn>
                    <a:cxn ang="0">
                      <a:pos x="T4" y="T5"/>
                    </a:cxn>
                  </a:cxnLst>
                  <a:rect l="0" t="0" r="r" b="b"/>
                  <a:pathLst>
                    <a:path w="1521" h="1">
                      <a:moveTo>
                        <a:pt x="0" y="0"/>
                      </a:moveTo>
                      <a:lnTo>
                        <a:pt x="1520" y="0"/>
                      </a:lnTo>
                      <a:lnTo>
                        <a:pt x="152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2" name="Freeform 714"/>
                <p:cNvSpPr>
                  <a:spLocks noChangeAspect="1" noChangeArrowheads="1"/>
                </p:cNvSpPr>
                <p:nvPr/>
              </p:nvSpPr>
              <p:spPr bwMode="auto">
                <a:xfrm>
                  <a:off x="2310" y="762"/>
                  <a:ext cx="133" cy="0"/>
                </a:xfrm>
                <a:custGeom>
                  <a:avLst/>
                  <a:gdLst>
                    <a:gd name="T0" fmla="*/ 1520 w 1520"/>
                    <a:gd name="T1" fmla="*/ 0 h 1"/>
                    <a:gd name="T2" fmla="*/ 0 w 1520"/>
                    <a:gd name="T3" fmla="*/ 0 h 1"/>
                    <a:gd name="T4" fmla="*/ 1 w 1520"/>
                    <a:gd name="T5" fmla="*/ 0 h 1"/>
                  </a:gdLst>
                  <a:ahLst/>
                  <a:cxnLst>
                    <a:cxn ang="0">
                      <a:pos x="T0" y="T1"/>
                    </a:cxn>
                    <a:cxn ang="0">
                      <a:pos x="T2" y="T3"/>
                    </a:cxn>
                    <a:cxn ang="0">
                      <a:pos x="T4" y="T5"/>
                    </a:cxn>
                  </a:cxnLst>
                  <a:rect l="0" t="0" r="r" b="b"/>
                  <a:pathLst>
                    <a:path w="1520" h="1">
                      <a:moveTo>
                        <a:pt x="1520"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3" name="Freeform 715"/>
                <p:cNvSpPr>
                  <a:spLocks noChangeAspect="1" noChangeArrowheads="1"/>
                </p:cNvSpPr>
                <p:nvPr/>
              </p:nvSpPr>
              <p:spPr bwMode="auto">
                <a:xfrm>
                  <a:off x="2310" y="1296"/>
                  <a:ext cx="133" cy="1"/>
                </a:xfrm>
                <a:custGeom>
                  <a:avLst/>
                  <a:gdLst>
                    <a:gd name="T0" fmla="*/ 0 w 1521"/>
                    <a:gd name="T1" fmla="*/ 0 h 1"/>
                    <a:gd name="T2" fmla="*/ 1520 w 1521"/>
                    <a:gd name="T3" fmla="*/ 0 h 1"/>
                    <a:gd name="T4" fmla="*/ 1521 w 1521"/>
                    <a:gd name="T5" fmla="*/ 0 h 1"/>
                  </a:gdLst>
                  <a:ahLst/>
                  <a:cxnLst>
                    <a:cxn ang="0">
                      <a:pos x="T0" y="T1"/>
                    </a:cxn>
                    <a:cxn ang="0">
                      <a:pos x="T2" y="T3"/>
                    </a:cxn>
                    <a:cxn ang="0">
                      <a:pos x="T4" y="T5"/>
                    </a:cxn>
                  </a:cxnLst>
                  <a:rect l="0" t="0" r="r" b="b"/>
                  <a:pathLst>
                    <a:path w="1521" h="1">
                      <a:moveTo>
                        <a:pt x="0" y="0"/>
                      </a:moveTo>
                      <a:lnTo>
                        <a:pt x="1520" y="0"/>
                      </a:lnTo>
                      <a:lnTo>
                        <a:pt x="152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4" name="Freeform 716"/>
                <p:cNvSpPr>
                  <a:spLocks noChangeAspect="1" noChangeArrowheads="1"/>
                </p:cNvSpPr>
                <p:nvPr/>
              </p:nvSpPr>
              <p:spPr bwMode="auto">
                <a:xfrm>
                  <a:off x="2310" y="1589"/>
                  <a:ext cx="1" cy="267"/>
                </a:xfrm>
                <a:custGeom>
                  <a:avLst/>
                  <a:gdLst>
                    <a:gd name="T0" fmla="*/ 0 w 1"/>
                    <a:gd name="T1" fmla="*/ 0 h 3043"/>
                    <a:gd name="T2" fmla="*/ 0 w 1"/>
                    <a:gd name="T3" fmla="*/ 3043 h 3043"/>
                    <a:gd name="T4" fmla="*/ 1 w 1"/>
                    <a:gd name="T5" fmla="*/ 3043 h 3043"/>
                  </a:gdLst>
                  <a:ahLst/>
                  <a:cxnLst>
                    <a:cxn ang="0">
                      <a:pos x="T0" y="T1"/>
                    </a:cxn>
                    <a:cxn ang="0">
                      <a:pos x="T2" y="T3"/>
                    </a:cxn>
                    <a:cxn ang="0">
                      <a:pos x="T4" y="T5"/>
                    </a:cxn>
                  </a:cxnLst>
                  <a:rect l="0" t="0" r="r" b="b"/>
                  <a:pathLst>
                    <a:path w="1" h="3043">
                      <a:moveTo>
                        <a:pt x="0" y="0"/>
                      </a:moveTo>
                      <a:lnTo>
                        <a:pt x="0" y="3043"/>
                      </a:lnTo>
                      <a:lnTo>
                        <a:pt x="1" y="304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5" name="Freeform 717"/>
                <p:cNvSpPr>
                  <a:spLocks noChangeAspect="1" noChangeArrowheads="1"/>
                </p:cNvSpPr>
                <p:nvPr/>
              </p:nvSpPr>
              <p:spPr bwMode="auto">
                <a:xfrm>
                  <a:off x="2310" y="1856"/>
                  <a:ext cx="1" cy="268"/>
                </a:xfrm>
                <a:custGeom>
                  <a:avLst/>
                  <a:gdLst>
                    <a:gd name="T0" fmla="*/ 0 w 1"/>
                    <a:gd name="T1" fmla="*/ 0 h 3045"/>
                    <a:gd name="T2" fmla="*/ 0 w 1"/>
                    <a:gd name="T3" fmla="*/ 3045 h 3045"/>
                    <a:gd name="T4" fmla="*/ 1 w 1"/>
                    <a:gd name="T5" fmla="*/ 3045 h 3045"/>
                  </a:gdLst>
                  <a:ahLst/>
                  <a:cxnLst>
                    <a:cxn ang="0">
                      <a:pos x="T0" y="T1"/>
                    </a:cxn>
                    <a:cxn ang="0">
                      <a:pos x="T2" y="T3"/>
                    </a:cxn>
                    <a:cxn ang="0">
                      <a:pos x="T4" y="T5"/>
                    </a:cxn>
                  </a:cxnLst>
                  <a:rect l="0" t="0" r="r" b="b"/>
                  <a:pathLst>
                    <a:path w="1" h="3045">
                      <a:moveTo>
                        <a:pt x="0" y="0"/>
                      </a:moveTo>
                      <a:lnTo>
                        <a:pt x="0" y="3045"/>
                      </a:lnTo>
                      <a:lnTo>
                        <a:pt x="1" y="304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6" name="Freeform 718"/>
                <p:cNvSpPr>
                  <a:spLocks noChangeAspect="1" noChangeArrowheads="1"/>
                </p:cNvSpPr>
                <p:nvPr/>
              </p:nvSpPr>
              <p:spPr bwMode="auto">
                <a:xfrm>
                  <a:off x="3110" y="1589"/>
                  <a:ext cx="1" cy="267"/>
                </a:xfrm>
                <a:custGeom>
                  <a:avLst/>
                  <a:gdLst>
                    <a:gd name="T0" fmla="*/ 0 w 1"/>
                    <a:gd name="T1" fmla="*/ 0 h 3043"/>
                    <a:gd name="T2" fmla="*/ 0 w 1"/>
                    <a:gd name="T3" fmla="*/ 3043 h 3043"/>
                    <a:gd name="T4" fmla="*/ 1 w 1"/>
                    <a:gd name="T5" fmla="*/ 3043 h 3043"/>
                  </a:gdLst>
                  <a:ahLst/>
                  <a:cxnLst>
                    <a:cxn ang="0">
                      <a:pos x="T0" y="T1"/>
                    </a:cxn>
                    <a:cxn ang="0">
                      <a:pos x="T2" y="T3"/>
                    </a:cxn>
                    <a:cxn ang="0">
                      <a:pos x="T4" y="T5"/>
                    </a:cxn>
                  </a:cxnLst>
                  <a:rect l="0" t="0" r="r" b="b"/>
                  <a:pathLst>
                    <a:path w="1" h="3043">
                      <a:moveTo>
                        <a:pt x="0" y="0"/>
                      </a:moveTo>
                      <a:lnTo>
                        <a:pt x="0" y="3043"/>
                      </a:lnTo>
                      <a:lnTo>
                        <a:pt x="1" y="304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7" name="Freeform 719"/>
                <p:cNvSpPr>
                  <a:spLocks noChangeAspect="1" noChangeArrowheads="1"/>
                </p:cNvSpPr>
                <p:nvPr/>
              </p:nvSpPr>
              <p:spPr bwMode="auto">
                <a:xfrm>
                  <a:off x="3110" y="1856"/>
                  <a:ext cx="1" cy="268"/>
                </a:xfrm>
                <a:custGeom>
                  <a:avLst/>
                  <a:gdLst>
                    <a:gd name="T0" fmla="*/ 0 w 1"/>
                    <a:gd name="T1" fmla="*/ 0 h 3045"/>
                    <a:gd name="T2" fmla="*/ 0 w 1"/>
                    <a:gd name="T3" fmla="*/ 3045 h 3045"/>
                    <a:gd name="T4" fmla="*/ 1 w 1"/>
                    <a:gd name="T5" fmla="*/ 3045 h 3045"/>
                  </a:gdLst>
                  <a:ahLst/>
                  <a:cxnLst>
                    <a:cxn ang="0">
                      <a:pos x="T0" y="T1"/>
                    </a:cxn>
                    <a:cxn ang="0">
                      <a:pos x="T2" y="T3"/>
                    </a:cxn>
                    <a:cxn ang="0">
                      <a:pos x="T4" y="T5"/>
                    </a:cxn>
                  </a:cxnLst>
                  <a:rect l="0" t="0" r="r" b="b"/>
                  <a:pathLst>
                    <a:path w="1" h="3045">
                      <a:moveTo>
                        <a:pt x="0" y="0"/>
                      </a:moveTo>
                      <a:lnTo>
                        <a:pt x="0" y="3045"/>
                      </a:lnTo>
                      <a:lnTo>
                        <a:pt x="1" y="304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8" name="Freeform 720"/>
                <p:cNvSpPr>
                  <a:spLocks noChangeAspect="1" noChangeArrowheads="1"/>
                </p:cNvSpPr>
                <p:nvPr/>
              </p:nvSpPr>
              <p:spPr bwMode="auto">
                <a:xfrm>
                  <a:off x="2443" y="1589"/>
                  <a:ext cx="534" cy="535"/>
                </a:xfrm>
                <a:custGeom>
                  <a:avLst/>
                  <a:gdLst>
                    <a:gd name="T0" fmla="*/ 6082 w 6083"/>
                    <a:gd name="T1" fmla="*/ 3043 h 6088"/>
                    <a:gd name="T2" fmla="*/ 5978 w 6083"/>
                    <a:gd name="T3" fmla="*/ 2256 h 6088"/>
                    <a:gd name="T4" fmla="*/ 5674 w 6083"/>
                    <a:gd name="T5" fmla="*/ 1521 h 6088"/>
                    <a:gd name="T6" fmla="*/ 5191 w 6083"/>
                    <a:gd name="T7" fmla="*/ 891 h 6088"/>
                    <a:gd name="T8" fmla="*/ 4562 w 6083"/>
                    <a:gd name="T9" fmla="*/ 407 h 6088"/>
                    <a:gd name="T10" fmla="*/ 3828 w 6083"/>
                    <a:gd name="T11" fmla="*/ 103 h 6088"/>
                    <a:gd name="T12" fmla="*/ 3042 w 6083"/>
                    <a:gd name="T13" fmla="*/ 0 h 6088"/>
                    <a:gd name="T14" fmla="*/ 2254 w 6083"/>
                    <a:gd name="T15" fmla="*/ 103 h 6088"/>
                    <a:gd name="T16" fmla="*/ 1520 w 6083"/>
                    <a:gd name="T17" fmla="*/ 407 h 6088"/>
                    <a:gd name="T18" fmla="*/ 891 w 6083"/>
                    <a:gd name="T19" fmla="*/ 891 h 6088"/>
                    <a:gd name="T20" fmla="*/ 408 w 6083"/>
                    <a:gd name="T21" fmla="*/ 1521 h 6088"/>
                    <a:gd name="T22" fmla="*/ 104 w 6083"/>
                    <a:gd name="T23" fmla="*/ 2256 h 6088"/>
                    <a:gd name="T24" fmla="*/ 0 w 6083"/>
                    <a:gd name="T25" fmla="*/ 3043 h 6088"/>
                    <a:gd name="T26" fmla="*/ 104 w 6083"/>
                    <a:gd name="T27" fmla="*/ 3832 h 6088"/>
                    <a:gd name="T28" fmla="*/ 408 w 6083"/>
                    <a:gd name="T29" fmla="*/ 4565 h 6088"/>
                    <a:gd name="T30" fmla="*/ 891 w 6083"/>
                    <a:gd name="T31" fmla="*/ 5196 h 6088"/>
                    <a:gd name="T32" fmla="*/ 1520 w 6083"/>
                    <a:gd name="T33" fmla="*/ 5680 h 6088"/>
                    <a:gd name="T34" fmla="*/ 2254 w 6083"/>
                    <a:gd name="T35" fmla="*/ 5984 h 6088"/>
                    <a:gd name="T36" fmla="*/ 3042 w 6083"/>
                    <a:gd name="T37" fmla="*/ 6088 h 6088"/>
                    <a:gd name="T38" fmla="*/ 3828 w 6083"/>
                    <a:gd name="T39" fmla="*/ 5984 h 6088"/>
                    <a:gd name="T40" fmla="*/ 4562 w 6083"/>
                    <a:gd name="T41" fmla="*/ 5680 h 6088"/>
                    <a:gd name="T42" fmla="*/ 5191 w 6083"/>
                    <a:gd name="T43" fmla="*/ 5196 h 6088"/>
                    <a:gd name="T44" fmla="*/ 5674 w 6083"/>
                    <a:gd name="T45" fmla="*/ 4565 h 6088"/>
                    <a:gd name="T46" fmla="*/ 5978 w 6083"/>
                    <a:gd name="T47" fmla="*/ 3832 h 6088"/>
                    <a:gd name="T48" fmla="*/ 6082 w 6083"/>
                    <a:gd name="T49" fmla="*/ 3043 h 6088"/>
                    <a:gd name="T50" fmla="*/ 6083 w 6083"/>
                    <a:gd name="T51" fmla="*/ 3043 h 6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83" h="6088">
                      <a:moveTo>
                        <a:pt x="6082" y="3043"/>
                      </a:moveTo>
                      <a:lnTo>
                        <a:pt x="5978" y="2256"/>
                      </a:lnTo>
                      <a:lnTo>
                        <a:pt x="5674" y="1521"/>
                      </a:lnTo>
                      <a:lnTo>
                        <a:pt x="5191" y="891"/>
                      </a:lnTo>
                      <a:lnTo>
                        <a:pt x="4562" y="407"/>
                      </a:lnTo>
                      <a:lnTo>
                        <a:pt x="3828" y="103"/>
                      </a:lnTo>
                      <a:lnTo>
                        <a:pt x="3042" y="0"/>
                      </a:lnTo>
                      <a:lnTo>
                        <a:pt x="2254" y="103"/>
                      </a:lnTo>
                      <a:lnTo>
                        <a:pt x="1520" y="407"/>
                      </a:lnTo>
                      <a:lnTo>
                        <a:pt x="891" y="891"/>
                      </a:lnTo>
                      <a:lnTo>
                        <a:pt x="408" y="1521"/>
                      </a:lnTo>
                      <a:lnTo>
                        <a:pt x="104" y="2256"/>
                      </a:lnTo>
                      <a:lnTo>
                        <a:pt x="0" y="3043"/>
                      </a:lnTo>
                      <a:lnTo>
                        <a:pt x="104" y="3832"/>
                      </a:lnTo>
                      <a:lnTo>
                        <a:pt x="408" y="4565"/>
                      </a:lnTo>
                      <a:lnTo>
                        <a:pt x="891" y="5196"/>
                      </a:lnTo>
                      <a:lnTo>
                        <a:pt x="1520" y="5680"/>
                      </a:lnTo>
                      <a:lnTo>
                        <a:pt x="2254" y="5984"/>
                      </a:lnTo>
                      <a:lnTo>
                        <a:pt x="3042" y="6088"/>
                      </a:lnTo>
                      <a:lnTo>
                        <a:pt x="3828" y="5984"/>
                      </a:lnTo>
                      <a:lnTo>
                        <a:pt x="4562" y="5680"/>
                      </a:lnTo>
                      <a:lnTo>
                        <a:pt x="5191" y="5196"/>
                      </a:lnTo>
                      <a:lnTo>
                        <a:pt x="5674" y="4565"/>
                      </a:lnTo>
                      <a:lnTo>
                        <a:pt x="5978" y="3832"/>
                      </a:lnTo>
                      <a:lnTo>
                        <a:pt x="6082" y="3043"/>
                      </a:lnTo>
                      <a:lnTo>
                        <a:pt x="6083" y="3043"/>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79" name="Freeform 721"/>
                <p:cNvSpPr>
                  <a:spLocks noChangeAspect="1" noChangeArrowheads="1"/>
                </p:cNvSpPr>
                <p:nvPr/>
              </p:nvSpPr>
              <p:spPr bwMode="auto">
                <a:xfrm>
                  <a:off x="2710" y="1589"/>
                  <a:ext cx="400" cy="1"/>
                </a:xfrm>
                <a:custGeom>
                  <a:avLst/>
                  <a:gdLst>
                    <a:gd name="T0" fmla="*/ 4560 w 4560"/>
                    <a:gd name="T1" fmla="*/ 0 h 1"/>
                    <a:gd name="T2" fmla="*/ 0 w 4560"/>
                    <a:gd name="T3" fmla="*/ 0 h 1"/>
                    <a:gd name="T4" fmla="*/ 1 w 4560"/>
                    <a:gd name="T5" fmla="*/ 0 h 1"/>
                  </a:gdLst>
                  <a:ahLst/>
                  <a:cxnLst>
                    <a:cxn ang="0">
                      <a:pos x="T0" y="T1"/>
                    </a:cxn>
                    <a:cxn ang="0">
                      <a:pos x="T2" y="T3"/>
                    </a:cxn>
                    <a:cxn ang="0">
                      <a:pos x="T4" y="T5"/>
                    </a:cxn>
                  </a:cxnLst>
                  <a:rect l="0" t="0" r="r" b="b"/>
                  <a:pathLst>
                    <a:path w="4560" h="1">
                      <a:moveTo>
                        <a:pt x="4560"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0" name="Freeform 722"/>
                <p:cNvSpPr>
                  <a:spLocks noChangeAspect="1" noChangeArrowheads="1"/>
                </p:cNvSpPr>
                <p:nvPr/>
              </p:nvSpPr>
              <p:spPr bwMode="auto">
                <a:xfrm>
                  <a:off x="2710" y="2124"/>
                  <a:ext cx="400" cy="1"/>
                </a:xfrm>
                <a:custGeom>
                  <a:avLst/>
                  <a:gdLst>
                    <a:gd name="T0" fmla="*/ 0 w 4561"/>
                    <a:gd name="T1" fmla="*/ 0 h 1"/>
                    <a:gd name="T2" fmla="*/ 4560 w 4561"/>
                    <a:gd name="T3" fmla="*/ 0 h 1"/>
                    <a:gd name="T4" fmla="*/ 4561 w 4561"/>
                    <a:gd name="T5" fmla="*/ 0 h 1"/>
                  </a:gdLst>
                  <a:ahLst/>
                  <a:cxnLst>
                    <a:cxn ang="0">
                      <a:pos x="T0" y="T1"/>
                    </a:cxn>
                    <a:cxn ang="0">
                      <a:pos x="T2" y="T3"/>
                    </a:cxn>
                    <a:cxn ang="0">
                      <a:pos x="T4" y="T5"/>
                    </a:cxn>
                  </a:cxnLst>
                  <a:rect l="0" t="0" r="r" b="b"/>
                  <a:pathLst>
                    <a:path w="4561" h="1">
                      <a:moveTo>
                        <a:pt x="0" y="0"/>
                      </a:moveTo>
                      <a:lnTo>
                        <a:pt x="4560" y="0"/>
                      </a:lnTo>
                      <a:lnTo>
                        <a:pt x="456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1" name="Freeform 723"/>
                <p:cNvSpPr>
                  <a:spLocks noChangeAspect="1" noChangeArrowheads="1"/>
                </p:cNvSpPr>
                <p:nvPr/>
              </p:nvSpPr>
              <p:spPr bwMode="auto">
                <a:xfrm>
                  <a:off x="2310" y="1589"/>
                  <a:ext cx="400" cy="1"/>
                </a:xfrm>
                <a:custGeom>
                  <a:avLst/>
                  <a:gdLst>
                    <a:gd name="T0" fmla="*/ 4562 w 4562"/>
                    <a:gd name="T1" fmla="*/ 0 h 1"/>
                    <a:gd name="T2" fmla="*/ 0 w 4562"/>
                    <a:gd name="T3" fmla="*/ 0 h 1"/>
                    <a:gd name="T4" fmla="*/ 1 w 4562"/>
                    <a:gd name="T5" fmla="*/ 0 h 1"/>
                  </a:gdLst>
                  <a:ahLst/>
                  <a:cxnLst>
                    <a:cxn ang="0">
                      <a:pos x="T0" y="T1"/>
                    </a:cxn>
                    <a:cxn ang="0">
                      <a:pos x="T2" y="T3"/>
                    </a:cxn>
                    <a:cxn ang="0">
                      <a:pos x="T4" y="T5"/>
                    </a:cxn>
                  </a:cxnLst>
                  <a:rect l="0" t="0" r="r" b="b"/>
                  <a:pathLst>
                    <a:path w="4562" h="1">
                      <a:moveTo>
                        <a:pt x="4562" y="0"/>
                      </a:moveTo>
                      <a:lnTo>
                        <a:pt x="0" y="0"/>
                      </a:lnTo>
                      <a:lnTo>
                        <a:pt x="1"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82" name="Freeform 724"/>
                <p:cNvSpPr>
                  <a:spLocks noChangeAspect="1" noChangeArrowheads="1"/>
                </p:cNvSpPr>
                <p:nvPr/>
              </p:nvSpPr>
              <p:spPr bwMode="auto">
                <a:xfrm>
                  <a:off x="2310" y="2124"/>
                  <a:ext cx="400" cy="1"/>
                </a:xfrm>
                <a:custGeom>
                  <a:avLst/>
                  <a:gdLst>
                    <a:gd name="T0" fmla="*/ 0 w 4563"/>
                    <a:gd name="T1" fmla="*/ 0 h 1"/>
                    <a:gd name="T2" fmla="*/ 4562 w 4563"/>
                    <a:gd name="T3" fmla="*/ 0 h 1"/>
                    <a:gd name="T4" fmla="*/ 4563 w 4563"/>
                    <a:gd name="T5" fmla="*/ 0 h 1"/>
                  </a:gdLst>
                  <a:ahLst/>
                  <a:cxnLst>
                    <a:cxn ang="0">
                      <a:pos x="T0" y="T1"/>
                    </a:cxn>
                    <a:cxn ang="0">
                      <a:pos x="T2" y="T3"/>
                    </a:cxn>
                    <a:cxn ang="0">
                      <a:pos x="T4" y="T5"/>
                    </a:cxn>
                  </a:cxnLst>
                  <a:rect l="0" t="0" r="r" b="b"/>
                  <a:pathLst>
                    <a:path w="4563" h="1">
                      <a:moveTo>
                        <a:pt x="0" y="0"/>
                      </a:moveTo>
                      <a:lnTo>
                        <a:pt x="4562" y="0"/>
                      </a:lnTo>
                      <a:lnTo>
                        <a:pt x="4563"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17" name="Group 725"/>
              <p:cNvGrpSpPr>
                <a:grpSpLocks noChangeAspect="1"/>
              </p:cNvGrpSpPr>
              <p:nvPr/>
            </p:nvGrpSpPr>
            <p:grpSpPr bwMode="auto">
              <a:xfrm>
                <a:off x="2256" y="576"/>
                <a:ext cx="902" cy="1588"/>
                <a:chOff x="2256" y="576"/>
                <a:chExt cx="902" cy="1588"/>
              </a:xfrm>
            </p:grpSpPr>
            <p:sp>
              <p:nvSpPr>
                <p:cNvPr id="18" name="Freeform 726"/>
                <p:cNvSpPr>
                  <a:spLocks noChangeAspect="1" noChangeArrowheads="1"/>
                </p:cNvSpPr>
                <p:nvPr/>
              </p:nvSpPr>
              <p:spPr bwMode="auto">
                <a:xfrm>
                  <a:off x="2256" y="1029"/>
                  <a:ext cx="81" cy="1"/>
                </a:xfrm>
                <a:custGeom>
                  <a:avLst/>
                  <a:gdLst>
                    <a:gd name="T0" fmla="*/ 0 w 921"/>
                    <a:gd name="T1" fmla="*/ 0 h 1"/>
                    <a:gd name="T2" fmla="*/ 920 w 921"/>
                    <a:gd name="T3" fmla="*/ 0 h 1"/>
                    <a:gd name="T4" fmla="*/ 921 w 921"/>
                    <a:gd name="T5" fmla="*/ 0 h 1"/>
                  </a:gdLst>
                  <a:ahLst/>
                  <a:cxnLst>
                    <a:cxn ang="0">
                      <a:pos x="T0" y="T1"/>
                    </a:cxn>
                    <a:cxn ang="0">
                      <a:pos x="T2" y="T3"/>
                    </a:cxn>
                    <a:cxn ang="0">
                      <a:pos x="T4" y="T5"/>
                    </a:cxn>
                  </a:cxnLst>
                  <a:rect l="0" t="0" r="r" b="b"/>
                  <a:pathLst>
                    <a:path w="921" h="1">
                      <a:moveTo>
                        <a:pt x="0" y="0"/>
                      </a:moveTo>
                      <a:lnTo>
                        <a:pt x="920" y="0"/>
                      </a:lnTo>
                      <a:lnTo>
                        <a:pt x="92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9" name="Freeform 727"/>
                <p:cNvSpPr>
                  <a:spLocks noChangeAspect="1" noChangeArrowheads="1"/>
                </p:cNvSpPr>
                <p:nvPr/>
              </p:nvSpPr>
              <p:spPr bwMode="auto">
                <a:xfrm>
                  <a:off x="2358" y="1029"/>
                  <a:ext cx="21" cy="1"/>
                </a:xfrm>
                <a:custGeom>
                  <a:avLst/>
                  <a:gdLst>
                    <a:gd name="T0" fmla="*/ 0 w 243"/>
                    <a:gd name="T1" fmla="*/ 0 h 1"/>
                    <a:gd name="T2" fmla="*/ 242 w 243"/>
                    <a:gd name="T3" fmla="*/ 0 h 1"/>
                    <a:gd name="T4" fmla="*/ 243 w 243"/>
                    <a:gd name="T5" fmla="*/ 0 h 1"/>
                  </a:gdLst>
                  <a:ahLst/>
                  <a:cxnLst>
                    <a:cxn ang="0">
                      <a:pos x="T0" y="T1"/>
                    </a:cxn>
                    <a:cxn ang="0">
                      <a:pos x="T2" y="T3"/>
                    </a:cxn>
                    <a:cxn ang="0">
                      <a:pos x="T4" y="T5"/>
                    </a:cxn>
                  </a:cxnLst>
                  <a:rect l="0" t="0" r="r" b="b"/>
                  <a:pathLst>
                    <a:path w="243" h="1">
                      <a:moveTo>
                        <a:pt x="0" y="0"/>
                      </a:moveTo>
                      <a:lnTo>
                        <a:pt x="242" y="0"/>
                      </a:lnTo>
                      <a:lnTo>
                        <a:pt x="24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0" name="Freeform 728"/>
                <p:cNvSpPr>
                  <a:spLocks noChangeAspect="1" noChangeArrowheads="1"/>
                </p:cNvSpPr>
                <p:nvPr/>
              </p:nvSpPr>
              <p:spPr bwMode="auto">
                <a:xfrm>
                  <a:off x="2400" y="1029"/>
                  <a:ext cx="106" cy="1"/>
                </a:xfrm>
                <a:custGeom>
                  <a:avLst/>
                  <a:gdLst>
                    <a:gd name="T0" fmla="*/ 0 w 1207"/>
                    <a:gd name="T1" fmla="*/ 0 h 1"/>
                    <a:gd name="T2" fmla="*/ 1206 w 1207"/>
                    <a:gd name="T3" fmla="*/ 0 h 1"/>
                    <a:gd name="T4" fmla="*/ 1207 w 1207"/>
                    <a:gd name="T5" fmla="*/ 0 h 1"/>
                  </a:gdLst>
                  <a:ahLst/>
                  <a:cxnLst>
                    <a:cxn ang="0">
                      <a:pos x="T0" y="T1"/>
                    </a:cxn>
                    <a:cxn ang="0">
                      <a:pos x="T2" y="T3"/>
                    </a:cxn>
                    <a:cxn ang="0">
                      <a:pos x="T4" y="T5"/>
                    </a:cxn>
                  </a:cxnLst>
                  <a:rect l="0" t="0" r="r" b="b"/>
                  <a:pathLst>
                    <a:path w="1207" h="1">
                      <a:moveTo>
                        <a:pt x="0" y="0"/>
                      </a:moveTo>
                      <a:lnTo>
                        <a:pt x="1206" y="0"/>
                      </a:lnTo>
                      <a:lnTo>
                        <a:pt x="1207"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 name="Freeform 729"/>
                <p:cNvSpPr>
                  <a:spLocks noChangeAspect="1" noChangeArrowheads="1"/>
                </p:cNvSpPr>
                <p:nvPr/>
              </p:nvSpPr>
              <p:spPr bwMode="auto">
                <a:xfrm>
                  <a:off x="2527" y="1029"/>
                  <a:ext cx="21" cy="1"/>
                </a:xfrm>
                <a:custGeom>
                  <a:avLst/>
                  <a:gdLst>
                    <a:gd name="T0" fmla="*/ 0 w 242"/>
                    <a:gd name="T1" fmla="*/ 0 h 1"/>
                    <a:gd name="T2" fmla="*/ 241 w 242"/>
                    <a:gd name="T3" fmla="*/ 0 h 1"/>
                    <a:gd name="T4" fmla="*/ 242 w 242"/>
                    <a:gd name="T5" fmla="*/ 0 h 1"/>
                  </a:gdLst>
                  <a:ahLst/>
                  <a:cxnLst>
                    <a:cxn ang="0">
                      <a:pos x="T0" y="T1"/>
                    </a:cxn>
                    <a:cxn ang="0">
                      <a:pos x="T2" y="T3"/>
                    </a:cxn>
                    <a:cxn ang="0">
                      <a:pos x="T4" y="T5"/>
                    </a:cxn>
                  </a:cxnLst>
                  <a:rect l="0" t="0" r="r" b="b"/>
                  <a:pathLst>
                    <a:path w="242" h="1">
                      <a:moveTo>
                        <a:pt x="0" y="0"/>
                      </a:moveTo>
                      <a:lnTo>
                        <a:pt x="241" y="0"/>
                      </a:lnTo>
                      <a:lnTo>
                        <a:pt x="24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2" name="Freeform 730"/>
                <p:cNvSpPr>
                  <a:spLocks noChangeAspect="1" noChangeArrowheads="1"/>
                </p:cNvSpPr>
                <p:nvPr/>
              </p:nvSpPr>
              <p:spPr bwMode="auto">
                <a:xfrm>
                  <a:off x="2569" y="1029"/>
                  <a:ext cx="106" cy="1"/>
                </a:xfrm>
                <a:custGeom>
                  <a:avLst/>
                  <a:gdLst>
                    <a:gd name="T0" fmla="*/ 0 w 1208"/>
                    <a:gd name="T1" fmla="*/ 0 h 1"/>
                    <a:gd name="T2" fmla="*/ 1207 w 1208"/>
                    <a:gd name="T3" fmla="*/ 0 h 1"/>
                    <a:gd name="T4" fmla="*/ 1208 w 1208"/>
                    <a:gd name="T5" fmla="*/ 0 h 1"/>
                  </a:gdLst>
                  <a:ahLst/>
                  <a:cxnLst>
                    <a:cxn ang="0">
                      <a:pos x="T0" y="T1"/>
                    </a:cxn>
                    <a:cxn ang="0">
                      <a:pos x="T2" y="T3"/>
                    </a:cxn>
                    <a:cxn ang="0">
                      <a:pos x="T4" y="T5"/>
                    </a:cxn>
                  </a:cxnLst>
                  <a:rect l="0" t="0" r="r" b="b"/>
                  <a:pathLst>
                    <a:path w="1208" h="1">
                      <a:moveTo>
                        <a:pt x="0" y="0"/>
                      </a:moveTo>
                      <a:lnTo>
                        <a:pt x="1207" y="0"/>
                      </a:lnTo>
                      <a:lnTo>
                        <a:pt x="1208"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3" name="Freeform 731"/>
                <p:cNvSpPr>
                  <a:spLocks noChangeAspect="1" noChangeArrowheads="1"/>
                </p:cNvSpPr>
                <p:nvPr/>
              </p:nvSpPr>
              <p:spPr bwMode="auto">
                <a:xfrm>
                  <a:off x="2696" y="1029"/>
                  <a:ext cx="22" cy="1"/>
                </a:xfrm>
                <a:custGeom>
                  <a:avLst/>
                  <a:gdLst>
                    <a:gd name="T0" fmla="*/ 0 w 242"/>
                    <a:gd name="T1" fmla="*/ 0 h 1"/>
                    <a:gd name="T2" fmla="*/ 241 w 242"/>
                    <a:gd name="T3" fmla="*/ 0 h 1"/>
                    <a:gd name="T4" fmla="*/ 242 w 242"/>
                    <a:gd name="T5" fmla="*/ 0 h 1"/>
                  </a:gdLst>
                  <a:ahLst/>
                  <a:cxnLst>
                    <a:cxn ang="0">
                      <a:pos x="T0" y="T1"/>
                    </a:cxn>
                    <a:cxn ang="0">
                      <a:pos x="T2" y="T3"/>
                    </a:cxn>
                    <a:cxn ang="0">
                      <a:pos x="T4" y="T5"/>
                    </a:cxn>
                  </a:cxnLst>
                  <a:rect l="0" t="0" r="r" b="b"/>
                  <a:pathLst>
                    <a:path w="242" h="1">
                      <a:moveTo>
                        <a:pt x="0" y="0"/>
                      </a:moveTo>
                      <a:lnTo>
                        <a:pt x="241" y="0"/>
                      </a:lnTo>
                      <a:lnTo>
                        <a:pt x="24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4" name="Freeform 732"/>
                <p:cNvSpPr>
                  <a:spLocks noChangeAspect="1" noChangeArrowheads="1"/>
                </p:cNvSpPr>
                <p:nvPr/>
              </p:nvSpPr>
              <p:spPr bwMode="auto">
                <a:xfrm>
                  <a:off x="2739" y="1029"/>
                  <a:ext cx="106" cy="1"/>
                </a:xfrm>
                <a:custGeom>
                  <a:avLst/>
                  <a:gdLst>
                    <a:gd name="T0" fmla="*/ 0 w 1208"/>
                    <a:gd name="T1" fmla="*/ 0 h 1"/>
                    <a:gd name="T2" fmla="*/ 1207 w 1208"/>
                    <a:gd name="T3" fmla="*/ 0 h 1"/>
                    <a:gd name="T4" fmla="*/ 1208 w 1208"/>
                    <a:gd name="T5" fmla="*/ 0 h 1"/>
                  </a:gdLst>
                  <a:ahLst/>
                  <a:cxnLst>
                    <a:cxn ang="0">
                      <a:pos x="T0" y="T1"/>
                    </a:cxn>
                    <a:cxn ang="0">
                      <a:pos x="T2" y="T3"/>
                    </a:cxn>
                    <a:cxn ang="0">
                      <a:pos x="T4" y="T5"/>
                    </a:cxn>
                  </a:cxnLst>
                  <a:rect l="0" t="0" r="r" b="b"/>
                  <a:pathLst>
                    <a:path w="1208" h="1">
                      <a:moveTo>
                        <a:pt x="0" y="0"/>
                      </a:moveTo>
                      <a:lnTo>
                        <a:pt x="1207" y="0"/>
                      </a:lnTo>
                      <a:lnTo>
                        <a:pt x="1208"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5" name="Freeform 733"/>
                <p:cNvSpPr>
                  <a:spLocks noChangeAspect="1" noChangeArrowheads="1"/>
                </p:cNvSpPr>
                <p:nvPr/>
              </p:nvSpPr>
              <p:spPr bwMode="auto">
                <a:xfrm>
                  <a:off x="2865" y="1029"/>
                  <a:ext cx="22" cy="1"/>
                </a:xfrm>
                <a:custGeom>
                  <a:avLst/>
                  <a:gdLst>
                    <a:gd name="T0" fmla="*/ 0 w 243"/>
                    <a:gd name="T1" fmla="*/ 0 h 1"/>
                    <a:gd name="T2" fmla="*/ 242 w 243"/>
                    <a:gd name="T3" fmla="*/ 0 h 1"/>
                    <a:gd name="T4" fmla="*/ 243 w 243"/>
                    <a:gd name="T5" fmla="*/ 0 h 1"/>
                  </a:gdLst>
                  <a:ahLst/>
                  <a:cxnLst>
                    <a:cxn ang="0">
                      <a:pos x="T0" y="T1"/>
                    </a:cxn>
                    <a:cxn ang="0">
                      <a:pos x="T2" y="T3"/>
                    </a:cxn>
                    <a:cxn ang="0">
                      <a:pos x="T4" y="T5"/>
                    </a:cxn>
                  </a:cxnLst>
                  <a:rect l="0" t="0" r="r" b="b"/>
                  <a:pathLst>
                    <a:path w="243" h="1">
                      <a:moveTo>
                        <a:pt x="0" y="0"/>
                      </a:moveTo>
                      <a:lnTo>
                        <a:pt x="242" y="0"/>
                      </a:lnTo>
                      <a:lnTo>
                        <a:pt x="24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6" name="Freeform 734"/>
                <p:cNvSpPr>
                  <a:spLocks noChangeAspect="1" noChangeArrowheads="1"/>
                </p:cNvSpPr>
                <p:nvPr/>
              </p:nvSpPr>
              <p:spPr bwMode="auto">
                <a:xfrm>
                  <a:off x="2908" y="1029"/>
                  <a:ext cx="106" cy="1"/>
                </a:xfrm>
                <a:custGeom>
                  <a:avLst/>
                  <a:gdLst>
                    <a:gd name="T0" fmla="*/ 0 w 1209"/>
                    <a:gd name="T1" fmla="*/ 0 h 1"/>
                    <a:gd name="T2" fmla="*/ 1208 w 1209"/>
                    <a:gd name="T3" fmla="*/ 0 h 1"/>
                    <a:gd name="T4" fmla="*/ 1209 w 1209"/>
                    <a:gd name="T5" fmla="*/ 0 h 1"/>
                  </a:gdLst>
                  <a:ahLst/>
                  <a:cxnLst>
                    <a:cxn ang="0">
                      <a:pos x="T0" y="T1"/>
                    </a:cxn>
                    <a:cxn ang="0">
                      <a:pos x="T2" y="T3"/>
                    </a:cxn>
                    <a:cxn ang="0">
                      <a:pos x="T4" y="T5"/>
                    </a:cxn>
                  </a:cxnLst>
                  <a:rect l="0" t="0" r="r" b="b"/>
                  <a:pathLst>
                    <a:path w="1209" h="1">
                      <a:moveTo>
                        <a:pt x="0" y="0"/>
                      </a:moveTo>
                      <a:lnTo>
                        <a:pt x="1208" y="0"/>
                      </a:lnTo>
                      <a:lnTo>
                        <a:pt x="1209"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7" name="Freeform 735"/>
                <p:cNvSpPr>
                  <a:spLocks noChangeAspect="1" noChangeArrowheads="1"/>
                </p:cNvSpPr>
                <p:nvPr/>
              </p:nvSpPr>
              <p:spPr bwMode="auto">
                <a:xfrm>
                  <a:off x="3035" y="1029"/>
                  <a:ext cx="21" cy="1"/>
                </a:xfrm>
                <a:custGeom>
                  <a:avLst/>
                  <a:gdLst>
                    <a:gd name="T0" fmla="*/ 0 w 243"/>
                    <a:gd name="T1" fmla="*/ 0 h 1"/>
                    <a:gd name="T2" fmla="*/ 242 w 243"/>
                    <a:gd name="T3" fmla="*/ 0 h 1"/>
                    <a:gd name="T4" fmla="*/ 243 w 243"/>
                    <a:gd name="T5" fmla="*/ 0 h 1"/>
                  </a:gdLst>
                  <a:ahLst/>
                  <a:cxnLst>
                    <a:cxn ang="0">
                      <a:pos x="T0" y="T1"/>
                    </a:cxn>
                    <a:cxn ang="0">
                      <a:pos x="T2" y="T3"/>
                    </a:cxn>
                    <a:cxn ang="0">
                      <a:pos x="T4" y="T5"/>
                    </a:cxn>
                  </a:cxnLst>
                  <a:rect l="0" t="0" r="r" b="b"/>
                  <a:pathLst>
                    <a:path w="243" h="1">
                      <a:moveTo>
                        <a:pt x="0" y="0"/>
                      </a:moveTo>
                      <a:lnTo>
                        <a:pt x="242" y="0"/>
                      </a:lnTo>
                      <a:lnTo>
                        <a:pt x="243"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8" name="Freeform 736"/>
                <p:cNvSpPr>
                  <a:spLocks noChangeAspect="1" noChangeArrowheads="1"/>
                </p:cNvSpPr>
                <p:nvPr/>
              </p:nvSpPr>
              <p:spPr bwMode="auto">
                <a:xfrm>
                  <a:off x="3078" y="1029"/>
                  <a:ext cx="80" cy="1"/>
                </a:xfrm>
                <a:custGeom>
                  <a:avLst/>
                  <a:gdLst>
                    <a:gd name="T0" fmla="*/ 0 w 922"/>
                    <a:gd name="T1" fmla="*/ 0 h 1"/>
                    <a:gd name="T2" fmla="*/ 921 w 922"/>
                    <a:gd name="T3" fmla="*/ 0 h 1"/>
                    <a:gd name="T4" fmla="*/ 922 w 922"/>
                    <a:gd name="T5" fmla="*/ 0 h 1"/>
                  </a:gdLst>
                  <a:ahLst/>
                  <a:cxnLst>
                    <a:cxn ang="0">
                      <a:pos x="T0" y="T1"/>
                    </a:cxn>
                    <a:cxn ang="0">
                      <a:pos x="T2" y="T3"/>
                    </a:cxn>
                    <a:cxn ang="0">
                      <a:pos x="T4" y="T5"/>
                    </a:cxn>
                  </a:cxnLst>
                  <a:rect l="0" t="0" r="r" b="b"/>
                  <a:pathLst>
                    <a:path w="922" h="1">
                      <a:moveTo>
                        <a:pt x="0" y="0"/>
                      </a:moveTo>
                      <a:lnTo>
                        <a:pt x="921" y="0"/>
                      </a:lnTo>
                      <a:lnTo>
                        <a:pt x="922"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9" name="Freeform 737"/>
                <p:cNvSpPr>
                  <a:spLocks noChangeAspect="1" noChangeArrowheads="1"/>
                </p:cNvSpPr>
                <p:nvPr/>
              </p:nvSpPr>
              <p:spPr bwMode="auto">
                <a:xfrm>
                  <a:off x="2710" y="1542"/>
                  <a:ext cx="1" cy="110"/>
                </a:xfrm>
                <a:custGeom>
                  <a:avLst/>
                  <a:gdLst>
                    <a:gd name="T0" fmla="*/ 0 w 1"/>
                    <a:gd name="T1" fmla="*/ 0 h 1253"/>
                    <a:gd name="T2" fmla="*/ 0 w 1"/>
                    <a:gd name="T3" fmla="*/ 1253 h 1253"/>
                    <a:gd name="T4" fmla="*/ 1 w 1"/>
                    <a:gd name="T5" fmla="*/ 1253 h 1253"/>
                  </a:gdLst>
                  <a:ahLst/>
                  <a:cxnLst>
                    <a:cxn ang="0">
                      <a:pos x="T0" y="T1"/>
                    </a:cxn>
                    <a:cxn ang="0">
                      <a:pos x="T2" y="T3"/>
                    </a:cxn>
                    <a:cxn ang="0">
                      <a:pos x="T4" y="T5"/>
                    </a:cxn>
                  </a:cxnLst>
                  <a:rect l="0" t="0" r="r" b="b"/>
                  <a:pathLst>
                    <a:path w="1" h="1253">
                      <a:moveTo>
                        <a:pt x="0" y="0"/>
                      </a:moveTo>
                      <a:lnTo>
                        <a:pt x="0" y="1253"/>
                      </a:lnTo>
                      <a:lnTo>
                        <a:pt x="1" y="125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0" name="Freeform 738"/>
                <p:cNvSpPr>
                  <a:spLocks noChangeAspect="1" noChangeArrowheads="1"/>
                </p:cNvSpPr>
                <p:nvPr/>
              </p:nvSpPr>
              <p:spPr bwMode="auto">
                <a:xfrm>
                  <a:off x="2710" y="1673"/>
                  <a:ext cx="1" cy="21"/>
                </a:xfrm>
                <a:custGeom>
                  <a:avLst/>
                  <a:gdLst>
                    <a:gd name="T0" fmla="*/ 0 w 1"/>
                    <a:gd name="T1" fmla="*/ 0 h 243"/>
                    <a:gd name="T2" fmla="*/ 0 w 1"/>
                    <a:gd name="T3" fmla="*/ 243 h 243"/>
                    <a:gd name="T4" fmla="*/ 1 w 1"/>
                    <a:gd name="T5" fmla="*/ 243 h 243"/>
                  </a:gdLst>
                  <a:ahLst/>
                  <a:cxnLst>
                    <a:cxn ang="0">
                      <a:pos x="T0" y="T1"/>
                    </a:cxn>
                    <a:cxn ang="0">
                      <a:pos x="T2" y="T3"/>
                    </a:cxn>
                    <a:cxn ang="0">
                      <a:pos x="T4" y="T5"/>
                    </a:cxn>
                  </a:cxnLst>
                  <a:rect l="0" t="0" r="r" b="b"/>
                  <a:pathLst>
                    <a:path w="1" h="243">
                      <a:moveTo>
                        <a:pt x="0" y="0"/>
                      </a:moveTo>
                      <a:lnTo>
                        <a:pt x="0" y="243"/>
                      </a:lnTo>
                      <a:lnTo>
                        <a:pt x="1" y="24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1" name="Freeform 739"/>
                <p:cNvSpPr>
                  <a:spLocks noChangeAspect="1" noChangeArrowheads="1"/>
                </p:cNvSpPr>
                <p:nvPr/>
              </p:nvSpPr>
              <p:spPr bwMode="auto">
                <a:xfrm>
                  <a:off x="2710" y="1715"/>
                  <a:ext cx="1" cy="106"/>
                </a:xfrm>
                <a:custGeom>
                  <a:avLst/>
                  <a:gdLst>
                    <a:gd name="T0" fmla="*/ 0 w 1"/>
                    <a:gd name="T1" fmla="*/ 0 h 1208"/>
                    <a:gd name="T2" fmla="*/ 0 w 1"/>
                    <a:gd name="T3" fmla="*/ 1208 h 1208"/>
                    <a:gd name="T4" fmla="*/ 1 w 1"/>
                    <a:gd name="T5" fmla="*/ 1208 h 1208"/>
                  </a:gdLst>
                  <a:ahLst/>
                  <a:cxnLst>
                    <a:cxn ang="0">
                      <a:pos x="T0" y="T1"/>
                    </a:cxn>
                    <a:cxn ang="0">
                      <a:pos x="T2" y="T3"/>
                    </a:cxn>
                    <a:cxn ang="0">
                      <a:pos x="T4" y="T5"/>
                    </a:cxn>
                  </a:cxnLst>
                  <a:rect l="0" t="0" r="r" b="b"/>
                  <a:pathLst>
                    <a:path w="1" h="1208">
                      <a:moveTo>
                        <a:pt x="0" y="0"/>
                      </a:moveTo>
                      <a:lnTo>
                        <a:pt x="0" y="1208"/>
                      </a:lnTo>
                      <a:lnTo>
                        <a:pt x="1" y="120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2" name="Freeform 740"/>
                <p:cNvSpPr>
                  <a:spLocks noChangeAspect="1" noChangeArrowheads="1"/>
                </p:cNvSpPr>
                <p:nvPr/>
              </p:nvSpPr>
              <p:spPr bwMode="auto">
                <a:xfrm>
                  <a:off x="2710" y="1842"/>
                  <a:ext cx="1" cy="21"/>
                </a:xfrm>
                <a:custGeom>
                  <a:avLst/>
                  <a:gdLst>
                    <a:gd name="T0" fmla="*/ 0 w 1"/>
                    <a:gd name="T1" fmla="*/ 0 h 242"/>
                    <a:gd name="T2" fmla="*/ 0 w 1"/>
                    <a:gd name="T3" fmla="*/ 242 h 242"/>
                    <a:gd name="T4" fmla="*/ 1 w 1"/>
                    <a:gd name="T5" fmla="*/ 242 h 242"/>
                  </a:gdLst>
                  <a:ahLst/>
                  <a:cxnLst>
                    <a:cxn ang="0">
                      <a:pos x="T0" y="T1"/>
                    </a:cxn>
                    <a:cxn ang="0">
                      <a:pos x="T2" y="T3"/>
                    </a:cxn>
                    <a:cxn ang="0">
                      <a:pos x="T4" y="T5"/>
                    </a:cxn>
                  </a:cxnLst>
                  <a:rect l="0" t="0" r="r" b="b"/>
                  <a:pathLst>
                    <a:path w="1" h="242">
                      <a:moveTo>
                        <a:pt x="0" y="0"/>
                      </a:moveTo>
                      <a:lnTo>
                        <a:pt x="0" y="242"/>
                      </a:lnTo>
                      <a:lnTo>
                        <a:pt x="1" y="242"/>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3" name="Freeform 741"/>
                <p:cNvSpPr>
                  <a:spLocks noChangeAspect="1" noChangeArrowheads="1"/>
                </p:cNvSpPr>
                <p:nvPr/>
              </p:nvSpPr>
              <p:spPr bwMode="auto">
                <a:xfrm>
                  <a:off x="2710" y="1884"/>
                  <a:ext cx="1" cy="106"/>
                </a:xfrm>
                <a:custGeom>
                  <a:avLst/>
                  <a:gdLst>
                    <a:gd name="T0" fmla="*/ 0 w 1"/>
                    <a:gd name="T1" fmla="*/ 0 h 1209"/>
                    <a:gd name="T2" fmla="*/ 0 w 1"/>
                    <a:gd name="T3" fmla="*/ 1209 h 1209"/>
                    <a:gd name="T4" fmla="*/ 1 w 1"/>
                    <a:gd name="T5" fmla="*/ 1209 h 1209"/>
                  </a:gdLst>
                  <a:ahLst/>
                  <a:cxnLst>
                    <a:cxn ang="0">
                      <a:pos x="T0" y="T1"/>
                    </a:cxn>
                    <a:cxn ang="0">
                      <a:pos x="T2" y="T3"/>
                    </a:cxn>
                    <a:cxn ang="0">
                      <a:pos x="T4" y="T5"/>
                    </a:cxn>
                  </a:cxnLst>
                  <a:rect l="0" t="0" r="r" b="b"/>
                  <a:pathLst>
                    <a:path w="1" h="1209">
                      <a:moveTo>
                        <a:pt x="0" y="0"/>
                      </a:moveTo>
                      <a:lnTo>
                        <a:pt x="0" y="1209"/>
                      </a:lnTo>
                      <a:lnTo>
                        <a:pt x="1" y="120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4" name="Freeform 742"/>
                <p:cNvSpPr>
                  <a:spLocks noChangeAspect="1" noChangeArrowheads="1"/>
                </p:cNvSpPr>
                <p:nvPr/>
              </p:nvSpPr>
              <p:spPr bwMode="auto">
                <a:xfrm>
                  <a:off x="2710" y="2012"/>
                  <a:ext cx="1" cy="21"/>
                </a:xfrm>
                <a:custGeom>
                  <a:avLst/>
                  <a:gdLst>
                    <a:gd name="T0" fmla="*/ 0 w 1"/>
                    <a:gd name="T1" fmla="*/ 0 h 242"/>
                    <a:gd name="T2" fmla="*/ 0 w 1"/>
                    <a:gd name="T3" fmla="*/ 242 h 242"/>
                    <a:gd name="T4" fmla="*/ 1 w 1"/>
                    <a:gd name="T5" fmla="*/ 242 h 242"/>
                  </a:gdLst>
                  <a:ahLst/>
                  <a:cxnLst>
                    <a:cxn ang="0">
                      <a:pos x="T0" y="T1"/>
                    </a:cxn>
                    <a:cxn ang="0">
                      <a:pos x="T2" y="T3"/>
                    </a:cxn>
                    <a:cxn ang="0">
                      <a:pos x="T4" y="T5"/>
                    </a:cxn>
                  </a:cxnLst>
                  <a:rect l="0" t="0" r="r" b="b"/>
                  <a:pathLst>
                    <a:path w="1" h="242">
                      <a:moveTo>
                        <a:pt x="0" y="0"/>
                      </a:moveTo>
                      <a:lnTo>
                        <a:pt x="0" y="242"/>
                      </a:lnTo>
                      <a:lnTo>
                        <a:pt x="1" y="242"/>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 name="Freeform 743"/>
                <p:cNvSpPr>
                  <a:spLocks noChangeAspect="1" noChangeArrowheads="1"/>
                </p:cNvSpPr>
                <p:nvPr/>
              </p:nvSpPr>
              <p:spPr bwMode="auto">
                <a:xfrm>
                  <a:off x="2710" y="2054"/>
                  <a:ext cx="1" cy="110"/>
                </a:xfrm>
                <a:custGeom>
                  <a:avLst/>
                  <a:gdLst>
                    <a:gd name="T0" fmla="*/ 0 w 1"/>
                    <a:gd name="T1" fmla="*/ 0 h 1254"/>
                    <a:gd name="T2" fmla="*/ 0 w 1"/>
                    <a:gd name="T3" fmla="*/ 1254 h 1254"/>
                    <a:gd name="T4" fmla="*/ 1 w 1"/>
                    <a:gd name="T5" fmla="*/ 1254 h 1254"/>
                  </a:gdLst>
                  <a:ahLst/>
                  <a:cxnLst>
                    <a:cxn ang="0">
                      <a:pos x="T0" y="T1"/>
                    </a:cxn>
                    <a:cxn ang="0">
                      <a:pos x="T2" y="T3"/>
                    </a:cxn>
                    <a:cxn ang="0">
                      <a:pos x="T4" y="T5"/>
                    </a:cxn>
                  </a:cxnLst>
                  <a:rect l="0" t="0" r="r" b="b"/>
                  <a:pathLst>
                    <a:path w="1" h="1254">
                      <a:moveTo>
                        <a:pt x="0" y="0"/>
                      </a:moveTo>
                      <a:lnTo>
                        <a:pt x="0" y="1254"/>
                      </a:lnTo>
                      <a:lnTo>
                        <a:pt x="1" y="1254"/>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6" name="Freeform 744"/>
                <p:cNvSpPr>
                  <a:spLocks noChangeAspect="1" noChangeArrowheads="1"/>
                </p:cNvSpPr>
                <p:nvPr/>
              </p:nvSpPr>
              <p:spPr bwMode="auto">
                <a:xfrm>
                  <a:off x="2710" y="576"/>
                  <a:ext cx="1" cy="77"/>
                </a:xfrm>
                <a:custGeom>
                  <a:avLst/>
                  <a:gdLst>
                    <a:gd name="T0" fmla="*/ 0 w 1"/>
                    <a:gd name="T1" fmla="*/ 0 h 876"/>
                    <a:gd name="T2" fmla="*/ 0 w 1"/>
                    <a:gd name="T3" fmla="*/ 876 h 876"/>
                    <a:gd name="T4" fmla="*/ 1 w 1"/>
                    <a:gd name="T5" fmla="*/ 876 h 876"/>
                  </a:gdLst>
                  <a:ahLst/>
                  <a:cxnLst>
                    <a:cxn ang="0">
                      <a:pos x="T0" y="T1"/>
                    </a:cxn>
                    <a:cxn ang="0">
                      <a:pos x="T2" y="T3"/>
                    </a:cxn>
                    <a:cxn ang="0">
                      <a:pos x="T4" y="T5"/>
                    </a:cxn>
                  </a:cxnLst>
                  <a:rect l="0" t="0" r="r" b="b"/>
                  <a:pathLst>
                    <a:path w="1" h="876">
                      <a:moveTo>
                        <a:pt x="0" y="0"/>
                      </a:moveTo>
                      <a:lnTo>
                        <a:pt x="0" y="876"/>
                      </a:lnTo>
                      <a:lnTo>
                        <a:pt x="1" y="8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7" name="Freeform 745"/>
                <p:cNvSpPr>
                  <a:spLocks noChangeAspect="1" noChangeArrowheads="1"/>
                </p:cNvSpPr>
                <p:nvPr/>
              </p:nvSpPr>
              <p:spPr bwMode="auto">
                <a:xfrm>
                  <a:off x="2710" y="674"/>
                  <a:ext cx="1" cy="21"/>
                </a:xfrm>
                <a:custGeom>
                  <a:avLst/>
                  <a:gdLst>
                    <a:gd name="T0" fmla="*/ 0 w 1"/>
                    <a:gd name="T1" fmla="*/ 0 h 241"/>
                    <a:gd name="T2" fmla="*/ 0 w 1"/>
                    <a:gd name="T3" fmla="*/ 241 h 241"/>
                    <a:gd name="T4" fmla="*/ 1 w 1"/>
                    <a:gd name="T5" fmla="*/ 241 h 241"/>
                  </a:gdLst>
                  <a:ahLst/>
                  <a:cxnLst>
                    <a:cxn ang="0">
                      <a:pos x="T0" y="T1"/>
                    </a:cxn>
                    <a:cxn ang="0">
                      <a:pos x="T2" y="T3"/>
                    </a:cxn>
                    <a:cxn ang="0">
                      <a:pos x="T4" y="T5"/>
                    </a:cxn>
                  </a:cxnLst>
                  <a:rect l="0" t="0" r="r" b="b"/>
                  <a:pathLst>
                    <a:path w="1" h="241">
                      <a:moveTo>
                        <a:pt x="0" y="0"/>
                      </a:moveTo>
                      <a:lnTo>
                        <a:pt x="0" y="241"/>
                      </a:lnTo>
                      <a:lnTo>
                        <a:pt x="1" y="24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8" name="Freeform 746"/>
                <p:cNvSpPr>
                  <a:spLocks noChangeAspect="1" noChangeArrowheads="1"/>
                </p:cNvSpPr>
                <p:nvPr/>
              </p:nvSpPr>
              <p:spPr bwMode="auto">
                <a:xfrm>
                  <a:off x="2710" y="716"/>
                  <a:ext cx="1" cy="106"/>
                </a:xfrm>
                <a:custGeom>
                  <a:avLst/>
                  <a:gdLst>
                    <a:gd name="T0" fmla="*/ 0 w 1"/>
                    <a:gd name="T1" fmla="*/ 0 h 1208"/>
                    <a:gd name="T2" fmla="*/ 0 w 1"/>
                    <a:gd name="T3" fmla="*/ 1208 h 1208"/>
                    <a:gd name="T4" fmla="*/ 1 w 1"/>
                    <a:gd name="T5" fmla="*/ 1208 h 1208"/>
                  </a:gdLst>
                  <a:ahLst/>
                  <a:cxnLst>
                    <a:cxn ang="0">
                      <a:pos x="T0" y="T1"/>
                    </a:cxn>
                    <a:cxn ang="0">
                      <a:pos x="T2" y="T3"/>
                    </a:cxn>
                    <a:cxn ang="0">
                      <a:pos x="T4" y="T5"/>
                    </a:cxn>
                  </a:cxnLst>
                  <a:rect l="0" t="0" r="r" b="b"/>
                  <a:pathLst>
                    <a:path w="1" h="1208">
                      <a:moveTo>
                        <a:pt x="0" y="0"/>
                      </a:moveTo>
                      <a:lnTo>
                        <a:pt x="0" y="1208"/>
                      </a:lnTo>
                      <a:lnTo>
                        <a:pt x="1" y="120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9" name="Freeform 747"/>
                <p:cNvSpPr>
                  <a:spLocks noChangeAspect="1" noChangeArrowheads="1"/>
                </p:cNvSpPr>
                <p:nvPr/>
              </p:nvSpPr>
              <p:spPr bwMode="auto">
                <a:xfrm>
                  <a:off x="2710" y="843"/>
                  <a:ext cx="1" cy="21"/>
                </a:xfrm>
                <a:custGeom>
                  <a:avLst/>
                  <a:gdLst>
                    <a:gd name="T0" fmla="*/ 0 w 1"/>
                    <a:gd name="T1" fmla="*/ 0 h 243"/>
                    <a:gd name="T2" fmla="*/ 0 w 1"/>
                    <a:gd name="T3" fmla="*/ 243 h 243"/>
                    <a:gd name="T4" fmla="*/ 1 w 1"/>
                    <a:gd name="T5" fmla="*/ 243 h 243"/>
                  </a:gdLst>
                  <a:ahLst/>
                  <a:cxnLst>
                    <a:cxn ang="0">
                      <a:pos x="T0" y="T1"/>
                    </a:cxn>
                    <a:cxn ang="0">
                      <a:pos x="T2" y="T3"/>
                    </a:cxn>
                    <a:cxn ang="0">
                      <a:pos x="T4" y="T5"/>
                    </a:cxn>
                  </a:cxnLst>
                  <a:rect l="0" t="0" r="r" b="b"/>
                  <a:pathLst>
                    <a:path w="1" h="243">
                      <a:moveTo>
                        <a:pt x="0" y="0"/>
                      </a:moveTo>
                      <a:lnTo>
                        <a:pt x="0" y="243"/>
                      </a:lnTo>
                      <a:lnTo>
                        <a:pt x="1" y="243"/>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0" name="Freeform 748"/>
                <p:cNvSpPr>
                  <a:spLocks noChangeAspect="1" noChangeArrowheads="1"/>
                </p:cNvSpPr>
                <p:nvPr/>
              </p:nvSpPr>
              <p:spPr bwMode="auto">
                <a:xfrm>
                  <a:off x="2710" y="886"/>
                  <a:ext cx="1" cy="105"/>
                </a:xfrm>
                <a:custGeom>
                  <a:avLst/>
                  <a:gdLst>
                    <a:gd name="T0" fmla="*/ 0 w 1"/>
                    <a:gd name="T1" fmla="*/ 0 h 1208"/>
                    <a:gd name="T2" fmla="*/ 0 w 1"/>
                    <a:gd name="T3" fmla="*/ 1208 h 1208"/>
                    <a:gd name="T4" fmla="*/ 1 w 1"/>
                    <a:gd name="T5" fmla="*/ 1208 h 1208"/>
                  </a:gdLst>
                  <a:ahLst/>
                  <a:cxnLst>
                    <a:cxn ang="0">
                      <a:pos x="T0" y="T1"/>
                    </a:cxn>
                    <a:cxn ang="0">
                      <a:pos x="T2" y="T3"/>
                    </a:cxn>
                    <a:cxn ang="0">
                      <a:pos x="T4" y="T5"/>
                    </a:cxn>
                  </a:cxnLst>
                  <a:rect l="0" t="0" r="r" b="b"/>
                  <a:pathLst>
                    <a:path w="1" h="1208">
                      <a:moveTo>
                        <a:pt x="0" y="0"/>
                      </a:moveTo>
                      <a:lnTo>
                        <a:pt x="0" y="1208"/>
                      </a:lnTo>
                      <a:lnTo>
                        <a:pt x="1" y="120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1" name="Freeform 749"/>
                <p:cNvSpPr>
                  <a:spLocks noChangeAspect="1" noChangeArrowheads="1"/>
                </p:cNvSpPr>
                <p:nvPr/>
              </p:nvSpPr>
              <p:spPr bwMode="auto">
                <a:xfrm>
                  <a:off x="2710" y="1013"/>
                  <a:ext cx="1" cy="21"/>
                </a:xfrm>
                <a:custGeom>
                  <a:avLst/>
                  <a:gdLst>
                    <a:gd name="T0" fmla="*/ 0 w 1"/>
                    <a:gd name="T1" fmla="*/ 0 h 242"/>
                    <a:gd name="T2" fmla="*/ 0 w 1"/>
                    <a:gd name="T3" fmla="*/ 242 h 242"/>
                    <a:gd name="T4" fmla="*/ 1 w 1"/>
                    <a:gd name="T5" fmla="*/ 242 h 242"/>
                  </a:gdLst>
                  <a:ahLst/>
                  <a:cxnLst>
                    <a:cxn ang="0">
                      <a:pos x="T0" y="T1"/>
                    </a:cxn>
                    <a:cxn ang="0">
                      <a:pos x="T2" y="T3"/>
                    </a:cxn>
                    <a:cxn ang="0">
                      <a:pos x="T4" y="T5"/>
                    </a:cxn>
                  </a:cxnLst>
                  <a:rect l="0" t="0" r="r" b="b"/>
                  <a:pathLst>
                    <a:path w="1" h="242">
                      <a:moveTo>
                        <a:pt x="0" y="0"/>
                      </a:moveTo>
                      <a:lnTo>
                        <a:pt x="0" y="242"/>
                      </a:lnTo>
                      <a:lnTo>
                        <a:pt x="1" y="242"/>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2" name="Freeform 750"/>
                <p:cNvSpPr>
                  <a:spLocks noChangeAspect="1" noChangeArrowheads="1"/>
                </p:cNvSpPr>
                <p:nvPr/>
              </p:nvSpPr>
              <p:spPr bwMode="auto">
                <a:xfrm>
                  <a:off x="2710" y="1055"/>
                  <a:ext cx="1" cy="106"/>
                </a:xfrm>
                <a:custGeom>
                  <a:avLst/>
                  <a:gdLst>
                    <a:gd name="T0" fmla="*/ 0 w 1"/>
                    <a:gd name="T1" fmla="*/ 0 h 1209"/>
                    <a:gd name="T2" fmla="*/ 0 w 1"/>
                    <a:gd name="T3" fmla="*/ 1209 h 1209"/>
                    <a:gd name="T4" fmla="*/ 1 w 1"/>
                    <a:gd name="T5" fmla="*/ 1209 h 1209"/>
                  </a:gdLst>
                  <a:ahLst/>
                  <a:cxnLst>
                    <a:cxn ang="0">
                      <a:pos x="T0" y="T1"/>
                    </a:cxn>
                    <a:cxn ang="0">
                      <a:pos x="T2" y="T3"/>
                    </a:cxn>
                    <a:cxn ang="0">
                      <a:pos x="T4" y="T5"/>
                    </a:cxn>
                  </a:cxnLst>
                  <a:rect l="0" t="0" r="r" b="b"/>
                  <a:pathLst>
                    <a:path w="1" h="1209">
                      <a:moveTo>
                        <a:pt x="0" y="0"/>
                      </a:moveTo>
                      <a:lnTo>
                        <a:pt x="0" y="1209"/>
                      </a:lnTo>
                      <a:lnTo>
                        <a:pt x="1" y="1209"/>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3" name="Freeform 751"/>
                <p:cNvSpPr>
                  <a:spLocks noChangeAspect="1" noChangeArrowheads="1"/>
                </p:cNvSpPr>
                <p:nvPr/>
              </p:nvSpPr>
              <p:spPr bwMode="auto">
                <a:xfrm>
                  <a:off x="2710" y="1182"/>
                  <a:ext cx="1" cy="22"/>
                </a:xfrm>
                <a:custGeom>
                  <a:avLst/>
                  <a:gdLst>
                    <a:gd name="T0" fmla="*/ 0 w 1"/>
                    <a:gd name="T1" fmla="*/ 0 h 241"/>
                    <a:gd name="T2" fmla="*/ 0 w 1"/>
                    <a:gd name="T3" fmla="*/ 241 h 241"/>
                    <a:gd name="T4" fmla="*/ 1 w 1"/>
                    <a:gd name="T5" fmla="*/ 241 h 241"/>
                  </a:gdLst>
                  <a:ahLst/>
                  <a:cxnLst>
                    <a:cxn ang="0">
                      <a:pos x="T0" y="T1"/>
                    </a:cxn>
                    <a:cxn ang="0">
                      <a:pos x="T2" y="T3"/>
                    </a:cxn>
                    <a:cxn ang="0">
                      <a:pos x="T4" y="T5"/>
                    </a:cxn>
                  </a:cxnLst>
                  <a:rect l="0" t="0" r="r" b="b"/>
                  <a:pathLst>
                    <a:path w="1" h="241">
                      <a:moveTo>
                        <a:pt x="0" y="0"/>
                      </a:moveTo>
                      <a:lnTo>
                        <a:pt x="0" y="241"/>
                      </a:lnTo>
                      <a:lnTo>
                        <a:pt x="1" y="24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4" name="Freeform 752"/>
                <p:cNvSpPr>
                  <a:spLocks noChangeAspect="1" noChangeArrowheads="1"/>
                </p:cNvSpPr>
                <p:nvPr/>
              </p:nvSpPr>
              <p:spPr bwMode="auto">
                <a:xfrm>
                  <a:off x="2710" y="1225"/>
                  <a:ext cx="1" cy="106"/>
                </a:xfrm>
                <a:custGeom>
                  <a:avLst/>
                  <a:gdLst>
                    <a:gd name="T0" fmla="*/ 0 w 1"/>
                    <a:gd name="T1" fmla="*/ 0 h 1208"/>
                    <a:gd name="T2" fmla="*/ 0 w 1"/>
                    <a:gd name="T3" fmla="*/ 1208 h 1208"/>
                    <a:gd name="T4" fmla="*/ 1 w 1"/>
                    <a:gd name="T5" fmla="*/ 1208 h 1208"/>
                  </a:gdLst>
                  <a:ahLst/>
                  <a:cxnLst>
                    <a:cxn ang="0">
                      <a:pos x="T0" y="T1"/>
                    </a:cxn>
                    <a:cxn ang="0">
                      <a:pos x="T2" y="T3"/>
                    </a:cxn>
                    <a:cxn ang="0">
                      <a:pos x="T4" y="T5"/>
                    </a:cxn>
                  </a:cxnLst>
                  <a:rect l="0" t="0" r="r" b="b"/>
                  <a:pathLst>
                    <a:path w="1" h="1208">
                      <a:moveTo>
                        <a:pt x="0" y="0"/>
                      </a:moveTo>
                      <a:lnTo>
                        <a:pt x="0" y="1208"/>
                      </a:lnTo>
                      <a:lnTo>
                        <a:pt x="1" y="1208"/>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5" name="Freeform 753"/>
                <p:cNvSpPr>
                  <a:spLocks noChangeAspect="1" noChangeArrowheads="1"/>
                </p:cNvSpPr>
                <p:nvPr/>
              </p:nvSpPr>
              <p:spPr bwMode="auto">
                <a:xfrm>
                  <a:off x="2710" y="1352"/>
                  <a:ext cx="1" cy="22"/>
                </a:xfrm>
                <a:custGeom>
                  <a:avLst/>
                  <a:gdLst>
                    <a:gd name="T0" fmla="*/ 0 w 1"/>
                    <a:gd name="T1" fmla="*/ 0 h 241"/>
                    <a:gd name="T2" fmla="*/ 0 w 1"/>
                    <a:gd name="T3" fmla="*/ 241 h 241"/>
                    <a:gd name="T4" fmla="*/ 1 w 1"/>
                    <a:gd name="T5" fmla="*/ 241 h 241"/>
                  </a:gdLst>
                  <a:ahLst/>
                  <a:cxnLst>
                    <a:cxn ang="0">
                      <a:pos x="T0" y="T1"/>
                    </a:cxn>
                    <a:cxn ang="0">
                      <a:pos x="T2" y="T3"/>
                    </a:cxn>
                    <a:cxn ang="0">
                      <a:pos x="T4" y="T5"/>
                    </a:cxn>
                  </a:cxnLst>
                  <a:rect l="0" t="0" r="r" b="b"/>
                  <a:pathLst>
                    <a:path w="1" h="241">
                      <a:moveTo>
                        <a:pt x="0" y="0"/>
                      </a:moveTo>
                      <a:lnTo>
                        <a:pt x="0" y="241"/>
                      </a:lnTo>
                      <a:lnTo>
                        <a:pt x="1" y="241"/>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6" name="Freeform 754"/>
                <p:cNvSpPr>
                  <a:spLocks noChangeAspect="1" noChangeArrowheads="1"/>
                </p:cNvSpPr>
                <p:nvPr/>
              </p:nvSpPr>
              <p:spPr bwMode="auto">
                <a:xfrm>
                  <a:off x="2710" y="1395"/>
                  <a:ext cx="1" cy="76"/>
                </a:xfrm>
                <a:custGeom>
                  <a:avLst/>
                  <a:gdLst>
                    <a:gd name="T0" fmla="*/ 0 w 1"/>
                    <a:gd name="T1" fmla="*/ 0 h 876"/>
                    <a:gd name="T2" fmla="*/ 0 w 1"/>
                    <a:gd name="T3" fmla="*/ 876 h 876"/>
                    <a:gd name="T4" fmla="*/ 1 w 1"/>
                    <a:gd name="T5" fmla="*/ 876 h 876"/>
                  </a:gdLst>
                  <a:ahLst/>
                  <a:cxnLst>
                    <a:cxn ang="0">
                      <a:pos x="T0" y="T1"/>
                    </a:cxn>
                    <a:cxn ang="0">
                      <a:pos x="T2" y="T3"/>
                    </a:cxn>
                    <a:cxn ang="0">
                      <a:pos x="T4" y="T5"/>
                    </a:cxn>
                  </a:cxnLst>
                  <a:rect l="0" t="0" r="r" b="b"/>
                  <a:pathLst>
                    <a:path w="1" h="876">
                      <a:moveTo>
                        <a:pt x="0" y="0"/>
                      </a:moveTo>
                      <a:lnTo>
                        <a:pt x="0" y="876"/>
                      </a:lnTo>
                      <a:lnTo>
                        <a:pt x="1" y="876"/>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7" name="Freeform 755"/>
                <p:cNvSpPr>
                  <a:spLocks noChangeAspect="1" noChangeArrowheads="1"/>
                </p:cNvSpPr>
                <p:nvPr/>
              </p:nvSpPr>
              <p:spPr bwMode="auto">
                <a:xfrm>
                  <a:off x="3074" y="1856"/>
                  <a:ext cx="70" cy="1"/>
                </a:xfrm>
                <a:custGeom>
                  <a:avLst/>
                  <a:gdLst>
                    <a:gd name="T0" fmla="*/ 801 w 801"/>
                    <a:gd name="T1" fmla="*/ 0 h 1"/>
                    <a:gd name="T2" fmla="*/ 0 w 801"/>
                    <a:gd name="T3" fmla="*/ 0 h 1"/>
                    <a:gd name="T4" fmla="*/ 1 w 801"/>
                    <a:gd name="T5" fmla="*/ 0 h 1"/>
                  </a:gdLst>
                  <a:ahLst/>
                  <a:cxnLst>
                    <a:cxn ang="0">
                      <a:pos x="T0" y="T1"/>
                    </a:cxn>
                    <a:cxn ang="0">
                      <a:pos x="T2" y="T3"/>
                    </a:cxn>
                    <a:cxn ang="0">
                      <a:pos x="T4" y="T5"/>
                    </a:cxn>
                  </a:cxnLst>
                  <a:rect l="0" t="0" r="r" b="b"/>
                  <a:pathLst>
                    <a:path w="801" h="1">
                      <a:moveTo>
                        <a:pt x="80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8" name="Freeform 756"/>
                <p:cNvSpPr>
                  <a:spLocks noChangeAspect="1" noChangeArrowheads="1"/>
                </p:cNvSpPr>
                <p:nvPr/>
              </p:nvSpPr>
              <p:spPr bwMode="auto">
                <a:xfrm>
                  <a:off x="3032" y="1856"/>
                  <a:ext cx="20" cy="1"/>
                </a:xfrm>
                <a:custGeom>
                  <a:avLst/>
                  <a:gdLst>
                    <a:gd name="T0" fmla="*/ 242 w 242"/>
                    <a:gd name="T1" fmla="*/ 0 h 1"/>
                    <a:gd name="T2" fmla="*/ 0 w 242"/>
                    <a:gd name="T3" fmla="*/ 0 h 1"/>
                    <a:gd name="T4" fmla="*/ 1 w 242"/>
                    <a:gd name="T5" fmla="*/ 0 h 1"/>
                  </a:gdLst>
                  <a:ahLst/>
                  <a:cxnLst>
                    <a:cxn ang="0">
                      <a:pos x="T0" y="T1"/>
                    </a:cxn>
                    <a:cxn ang="0">
                      <a:pos x="T2" y="T3"/>
                    </a:cxn>
                    <a:cxn ang="0">
                      <a:pos x="T4" y="T5"/>
                    </a:cxn>
                  </a:cxnLst>
                  <a:rect l="0" t="0" r="r" b="b"/>
                  <a:pathLst>
                    <a:path w="242" h="1">
                      <a:moveTo>
                        <a:pt x="24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49" name="Freeform 757"/>
                <p:cNvSpPr>
                  <a:spLocks noChangeAspect="1" noChangeArrowheads="1"/>
                </p:cNvSpPr>
                <p:nvPr/>
              </p:nvSpPr>
              <p:spPr bwMode="auto">
                <a:xfrm>
                  <a:off x="2905" y="1856"/>
                  <a:ext cx="106" cy="1"/>
                </a:xfrm>
                <a:custGeom>
                  <a:avLst/>
                  <a:gdLst>
                    <a:gd name="T0" fmla="*/ 1206 w 1206"/>
                    <a:gd name="T1" fmla="*/ 0 h 1"/>
                    <a:gd name="T2" fmla="*/ 0 w 1206"/>
                    <a:gd name="T3" fmla="*/ 0 h 1"/>
                    <a:gd name="T4" fmla="*/ 1 w 1206"/>
                    <a:gd name="T5" fmla="*/ 0 h 1"/>
                  </a:gdLst>
                  <a:ahLst/>
                  <a:cxnLst>
                    <a:cxn ang="0">
                      <a:pos x="T0" y="T1"/>
                    </a:cxn>
                    <a:cxn ang="0">
                      <a:pos x="T2" y="T3"/>
                    </a:cxn>
                    <a:cxn ang="0">
                      <a:pos x="T4" y="T5"/>
                    </a:cxn>
                  </a:cxnLst>
                  <a:rect l="0" t="0" r="r" b="b"/>
                  <a:pathLst>
                    <a:path w="1206" h="1">
                      <a:moveTo>
                        <a:pt x="1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0" name="Freeform 758"/>
                <p:cNvSpPr>
                  <a:spLocks noChangeAspect="1" noChangeArrowheads="1"/>
                </p:cNvSpPr>
                <p:nvPr/>
              </p:nvSpPr>
              <p:spPr bwMode="auto">
                <a:xfrm>
                  <a:off x="2862" y="1856"/>
                  <a:ext cx="22" cy="1"/>
                </a:xfrm>
                <a:custGeom>
                  <a:avLst/>
                  <a:gdLst>
                    <a:gd name="T0" fmla="*/ 241 w 241"/>
                    <a:gd name="T1" fmla="*/ 0 h 1"/>
                    <a:gd name="T2" fmla="*/ 0 w 241"/>
                    <a:gd name="T3" fmla="*/ 0 h 1"/>
                    <a:gd name="T4" fmla="*/ 1 w 241"/>
                    <a:gd name="T5" fmla="*/ 0 h 1"/>
                  </a:gdLst>
                  <a:ahLst/>
                  <a:cxnLst>
                    <a:cxn ang="0">
                      <a:pos x="T0" y="T1"/>
                    </a:cxn>
                    <a:cxn ang="0">
                      <a:pos x="T2" y="T3"/>
                    </a:cxn>
                    <a:cxn ang="0">
                      <a:pos x="T4" y="T5"/>
                    </a:cxn>
                  </a:cxnLst>
                  <a:rect l="0" t="0" r="r" b="b"/>
                  <a:pathLst>
                    <a:path w="241" h="1">
                      <a:moveTo>
                        <a:pt x="24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1" name="Freeform 759"/>
                <p:cNvSpPr>
                  <a:spLocks noChangeAspect="1" noChangeArrowheads="1"/>
                </p:cNvSpPr>
                <p:nvPr/>
              </p:nvSpPr>
              <p:spPr bwMode="auto">
                <a:xfrm>
                  <a:off x="2735" y="1856"/>
                  <a:ext cx="106" cy="1"/>
                </a:xfrm>
                <a:custGeom>
                  <a:avLst/>
                  <a:gdLst>
                    <a:gd name="T0" fmla="*/ 1206 w 1206"/>
                    <a:gd name="T1" fmla="*/ 0 h 1"/>
                    <a:gd name="T2" fmla="*/ 0 w 1206"/>
                    <a:gd name="T3" fmla="*/ 0 h 1"/>
                    <a:gd name="T4" fmla="*/ 1 w 1206"/>
                    <a:gd name="T5" fmla="*/ 0 h 1"/>
                  </a:gdLst>
                  <a:ahLst/>
                  <a:cxnLst>
                    <a:cxn ang="0">
                      <a:pos x="T0" y="T1"/>
                    </a:cxn>
                    <a:cxn ang="0">
                      <a:pos x="T2" y="T3"/>
                    </a:cxn>
                    <a:cxn ang="0">
                      <a:pos x="T4" y="T5"/>
                    </a:cxn>
                  </a:cxnLst>
                  <a:rect l="0" t="0" r="r" b="b"/>
                  <a:pathLst>
                    <a:path w="1206" h="1">
                      <a:moveTo>
                        <a:pt x="1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2" name="Freeform 760"/>
                <p:cNvSpPr>
                  <a:spLocks noChangeAspect="1" noChangeArrowheads="1"/>
                </p:cNvSpPr>
                <p:nvPr/>
              </p:nvSpPr>
              <p:spPr bwMode="auto">
                <a:xfrm>
                  <a:off x="2693" y="1856"/>
                  <a:ext cx="21" cy="1"/>
                </a:xfrm>
                <a:custGeom>
                  <a:avLst/>
                  <a:gdLst>
                    <a:gd name="T0" fmla="*/ 241 w 241"/>
                    <a:gd name="T1" fmla="*/ 0 h 1"/>
                    <a:gd name="T2" fmla="*/ 0 w 241"/>
                    <a:gd name="T3" fmla="*/ 0 h 1"/>
                    <a:gd name="T4" fmla="*/ 1 w 241"/>
                    <a:gd name="T5" fmla="*/ 0 h 1"/>
                  </a:gdLst>
                  <a:ahLst/>
                  <a:cxnLst>
                    <a:cxn ang="0">
                      <a:pos x="T0" y="T1"/>
                    </a:cxn>
                    <a:cxn ang="0">
                      <a:pos x="T2" y="T3"/>
                    </a:cxn>
                    <a:cxn ang="0">
                      <a:pos x="T4" y="T5"/>
                    </a:cxn>
                  </a:cxnLst>
                  <a:rect l="0" t="0" r="r" b="b"/>
                  <a:pathLst>
                    <a:path w="241" h="1">
                      <a:moveTo>
                        <a:pt x="24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3" name="Freeform 761"/>
                <p:cNvSpPr>
                  <a:spLocks noChangeAspect="1" noChangeArrowheads="1"/>
                </p:cNvSpPr>
                <p:nvPr/>
              </p:nvSpPr>
              <p:spPr bwMode="auto">
                <a:xfrm>
                  <a:off x="2566" y="1856"/>
                  <a:ext cx="106" cy="1"/>
                </a:xfrm>
                <a:custGeom>
                  <a:avLst/>
                  <a:gdLst>
                    <a:gd name="T0" fmla="*/ 1206 w 1206"/>
                    <a:gd name="T1" fmla="*/ 0 h 1"/>
                    <a:gd name="T2" fmla="*/ 0 w 1206"/>
                    <a:gd name="T3" fmla="*/ 0 h 1"/>
                    <a:gd name="T4" fmla="*/ 1 w 1206"/>
                    <a:gd name="T5" fmla="*/ 0 h 1"/>
                  </a:gdLst>
                  <a:ahLst/>
                  <a:cxnLst>
                    <a:cxn ang="0">
                      <a:pos x="T0" y="T1"/>
                    </a:cxn>
                    <a:cxn ang="0">
                      <a:pos x="T2" y="T3"/>
                    </a:cxn>
                    <a:cxn ang="0">
                      <a:pos x="T4" y="T5"/>
                    </a:cxn>
                  </a:cxnLst>
                  <a:rect l="0" t="0" r="r" b="b"/>
                  <a:pathLst>
                    <a:path w="1206" h="1">
                      <a:moveTo>
                        <a:pt x="1206"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4" name="Freeform 762"/>
                <p:cNvSpPr>
                  <a:spLocks noChangeAspect="1" noChangeArrowheads="1"/>
                </p:cNvSpPr>
                <p:nvPr/>
              </p:nvSpPr>
              <p:spPr bwMode="auto">
                <a:xfrm>
                  <a:off x="2524" y="1856"/>
                  <a:ext cx="21" cy="1"/>
                </a:xfrm>
                <a:custGeom>
                  <a:avLst/>
                  <a:gdLst>
                    <a:gd name="T0" fmla="*/ 242 w 242"/>
                    <a:gd name="T1" fmla="*/ 0 h 1"/>
                    <a:gd name="T2" fmla="*/ 0 w 242"/>
                    <a:gd name="T3" fmla="*/ 0 h 1"/>
                    <a:gd name="T4" fmla="*/ 1 w 242"/>
                    <a:gd name="T5" fmla="*/ 0 h 1"/>
                  </a:gdLst>
                  <a:ahLst/>
                  <a:cxnLst>
                    <a:cxn ang="0">
                      <a:pos x="T0" y="T1"/>
                    </a:cxn>
                    <a:cxn ang="0">
                      <a:pos x="T2" y="T3"/>
                    </a:cxn>
                    <a:cxn ang="0">
                      <a:pos x="T4" y="T5"/>
                    </a:cxn>
                  </a:cxnLst>
                  <a:rect l="0" t="0" r="r" b="b"/>
                  <a:pathLst>
                    <a:path w="242" h="1">
                      <a:moveTo>
                        <a:pt x="24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5" name="Freeform 763"/>
                <p:cNvSpPr>
                  <a:spLocks noChangeAspect="1" noChangeArrowheads="1"/>
                </p:cNvSpPr>
                <p:nvPr/>
              </p:nvSpPr>
              <p:spPr bwMode="auto">
                <a:xfrm>
                  <a:off x="2397" y="1856"/>
                  <a:ext cx="105" cy="1"/>
                </a:xfrm>
                <a:custGeom>
                  <a:avLst/>
                  <a:gdLst>
                    <a:gd name="T0" fmla="*/ 1207 w 1207"/>
                    <a:gd name="T1" fmla="*/ 0 h 1"/>
                    <a:gd name="T2" fmla="*/ 0 w 1207"/>
                    <a:gd name="T3" fmla="*/ 0 h 1"/>
                    <a:gd name="T4" fmla="*/ 1 w 1207"/>
                    <a:gd name="T5" fmla="*/ 0 h 1"/>
                  </a:gdLst>
                  <a:ahLst/>
                  <a:cxnLst>
                    <a:cxn ang="0">
                      <a:pos x="T0" y="T1"/>
                    </a:cxn>
                    <a:cxn ang="0">
                      <a:pos x="T2" y="T3"/>
                    </a:cxn>
                    <a:cxn ang="0">
                      <a:pos x="T4" y="T5"/>
                    </a:cxn>
                  </a:cxnLst>
                  <a:rect l="0" t="0" r="r" b="b"/>
                  <a:pathLst>
                    <a:path w="1207" h="1">
                      <a:moveTo>
                        <a:pt x="1207"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6" name="Freeform 764"/>
                <p:cNvSpPr>
                  <a:spLocks noChangeAspect="1" noChangeArrowheads="1"/>
                </p:cNvSpPr>
                <p:nvPr/>
              </p:nvSpPr>
              <p:spPr bwMode="auto">
                <a:xfrm>
                  <a:off x="2354" y="1856"/>
                  <a:ext cx="21" cy="1"/>
                </a:xfrm>
                <a:custGeom>
                  <a:avLst/>
                  <a:gdLst>
                    <a:gd name="T0" fmla="*/ 242 w 242"/>
                    <a:gd name="T1" fmla="*/ 0 h 1"/>
                    <a:gd name="T2" fmla="*/ 0 w 242"/>
                    <a:gd name="T3" fmla="*/ 0 h 1"/>
                    <a:gd name="T4" fmla="*/ 1 w 242"/>
                    <a:gd name="T5" fmla="*/ 0 h 1"/>
                  </a:gdLst>
                  <a:ahLst/>
                  <a:cxnLst>
                    <a:cxn ang="0">
                      <a:pos x="T0" y="T1"/>
                    </a:cxn>
                    <a:cxn ang="0">
                      <a:pos x="T2" y="T3"/>
                    </a:cxn>
                    <a:cxn ang="0">
                      <a:pos x="T4" y="T5"/>
                    </a:cxn>
                  </a:cxnLst>
                  <a:rect l="0" t="0" r="r" b="b"/>
                  <a:pathLst>
                    <a:path w="242" h="1">
                      <a:moveTo>
                        <a:pt x="242"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57" name="Freeform 765"/>
                <p:cNvSpPr>
                  <a:spLocks noChangeAspect="1" noChangeArrowheads="1"/>
                </p:cNvSpPr>
                <p:nvPr/>
              </p:nvSpPr>
              <p:spPr bwMode="auto">
                <a:xfrm>
                  <a:off x="2263" y="1856"/>
                  <a:ext cx="70" cy="1"/>
                </a:xfrm>
                <a:custGeom>
                  <a:avLst/>
                  <a:gdLst>
                    <a:gd name="T0" fmla="*/ 801 w 801"/>
                    <a:gd name="T1" fmla="*/ 0 h 1"/>
                    <a:gd name="T2" fmla="*/ 0 w 801"/>
                    <a:gd name="T3" fmla="*/ 0 h 1"/>
                    <a:gd name="T4" fmla="*/ 1 w 801"/>
                    <a:gd name="T5" fmla="*/ 0 h 1"/>
                  </a:gdLst>
                  <a:ahLst/>
                  <a:cxnLst>
                    <a:cxn ang="0">
                      <a:pos x="T0" y="T1"/>
                    </a:cxn>
                    <a:cxn ang="0">
                      <a:pos x="T2" y="T3"/>
                    </a:cxn>
                    <a:cxn ang="0">
                      <a:pos x="T4" y="T5"/>
                    </a:cxn>
                  </a:cxnLst>
                  <a:rect l="0" t="0" r="r" b="b"/>
                  <a:pathLst>
                    <a:path w="801" h="1">
                      <a:moveTo>
                        <a:pt x="801" y="0"/>
                      </a:moveTo>
                      <a:lnTo>
                        <a:pt x="0" y="0"/>
                      </a:lnTo>
                      <a:lnTo>
                        <a:pt x="1" y="0"/>
                      </a:ln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grpSp>
        </p:grpSp>
        <p:grpSp>
          <p:nvGrpSpPr>
            <p:cNvPr id="10" name="Group 766"/>
            <p:cNvGrpSpPr>
              <a:grpSpLocks noChangeAspect="1"/>
            </p:cNvGrpSpPr>
            <p:nvPr/>
          </p:nvGrpSpPr>
          <p:grpSpPr bwMode="auto">
            <a:xfrm>
              <a:off x="408" y="624"/>
              <a:ext cx="4675" cy="3408"/>
              <a:chOff x="180" y="276"/>
              <a:chExt cx="5136" cy="3876"/>
            </a:xfrm>
          </p:grpSpPr>
          <p:sp>
            <p:nvSpPr>
              <p:cNvPr id="13" name="Rectangle 767"/>
              <p:cNvSpPr>
                <a:spLocks noChangeAspect="1" noChangeArrowheads="1"/>
              </p:cNvSpPr>
              <p:nvPr/>
            </p:nvSpPr>
            <p:spPr bwMode="auto">
              <a:xfrm>
                <a:off x="180" y="276"/>
                <a:ext cx="5136" cy="3876"/>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a:defRPr sz="2400" b="1">
                    <a:solidFill>
                      <a:schemeClr val="tx1"/>
                    </a:solidFill>
                    <a:latin typeface="Tahoma" panose="020B0604030504040204" pitchFamily="34" charset="0"/>
                    <a:ea typeface="宋体" panose="02010600030101010101" pitchFamily="2" charset="-122"/>
                  </a:defRPr>
                </a:lvl3pPr>
                <a:lvl4pPr>
                  <a:defRPr sz="2400" b="1">
                    <a:solidFill>
                      <a:schemeClr val="tx1"/>
                    </a:solidFill>
                    <a:latin typeface="Tahoma" panose="020B0604030504040204" pitchFamily="34" charset="0"/>
                    <a:ea typeface="宋体" panose="02010600030101010101" pitchFamily="2" charset="-122"/>
                  </a:defRPr>
                </a:lvl4pPr>
                <a:lvl5pPr>
                  <a:defRPr sz="24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14" name="Line 768"/>
              <p:cNvSpPr>
                <a:spLocks noChangeAspect="1" noChangeShapeType="1"/>
              </p:cNvSpPr>
              <p:nvPr/>
            </p:nvSpPr>
            <p:spPr bwMode="auto">
              <a:xfrm>
                <a:off x="2748" y="276"/>
                <a:ext cx="0" cy="387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769"/>
              <p:cNvSpPr>
                <a:spLocks noChangeAspect="1" noChangeShapeType="1"/>
              </p:cNvSpPr>
              <p:nvPr/>
            </p:nvSpPr>
            <p:spPr bwMode="auto">
              <a:xfrm>
                <a:off x="180" y="2220"/>
                <a:ext cx="5136"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1" name="Picture 770" descr="特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5" y="985"/>
              <a:ext cx="1065" cy="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71" descr="特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 y="2903"/>
              <a:ext cx="1143"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79825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070350" y="1672936"/>
            <a:ext cx="2590224" cy="758536"/>
          </a:xfrm>
          <a:prstGeom prst="rect">
            <a:avLst/>
          </a:prstGeom>
          <a:solidFill>
            <a:srgbClr val="0066CC"/>
          </a:solidFill>
        </p:spPr>
        <p:txBody>
          <a:bodyPr>
            <a:noAutofit/>
          </a:bodyPr>
          <a:lstStyle>
            <a:defPPr>
              <a:defRPr lang="zh-CN"/>
            </a:defPPr>
            <a:lvl1pPr>
              <a:lnSpc>
                <a:spcPct val="90000"/>
              </a:lnSpc>
              <a:spcBef>
                <a:spcPct val="0"/>
              </a:spcBef>
              <a:buNone/>
              <a:defRPr sz="2800" b="1">
                <a:solidFill>
                  <a:schemeClr val="bg1"/>
                </a:solidFill>
                <a:latin typeface="华文细黑" panose="02010600040101010101" pitchFamily="2" charset="-122"/>
                <a:ea typeface="华文细黑" panose="02010600040101010101" pitchFamily="2" charset="-122"/>
                <a:cs typeface="+mj-cs"/>
              </a:defRPr>
            </a:lvl1pPr>
          </a:lstStyle>
          <a:p>
            <a:r>
              <a:rPr lang="zh-CN" altLang="en-US" sz="4000" i="1" dirty="0"/>
              <a:t> 本章结束</a:t>
            </a:r>
          </a:p>
        </p:txBody>
      </p:sp>
      <p:graphicFrame>
        <p:nvGraphicFramePr>
          <p:cNvPr id="8" name="Object 3"/>
          <p:cNvGraphicFramePr>
            <a:graphicFrameLocks noChangeAspect="1"/>
          </p:cNvGraphicFramePr>
          <p:nvPr>
            <p:extLst>
              <p:ext uri="{D42A27DB-BD31-4B8C-83A1-F6EECF244321}">
                <p14:modId xmlns:p14="http://schemas.microsoft.com/office/powerpoint/2010/main" val="1277491397"/>
              </p:ext>
            </p:extLst>
          </p:nvPr>
        </p:nvGraphicFramePr>
        <p:xfrm>
          <a:off x="7628370" y="2646652"/>
          <a:ext cx="3063875" cy="3148012"/>
        </p:xfrm>
        <a:graphic>
          <a:graphicData uri="http://schemas.openxmlformats.org/presentationml/2006/ole">
            <mc:AlternateContent xmlns:mc="http://schemas.openxmlformats.org/markup-compatibility/2006">
              <mc:Choice xmlns:v="urn:schemas-microsoft-com:vml" Requires="v">
                <p:oleObj r:id="rId2" imgW="3063875" imgH="3148013" progId="MS_ClipArt_Gallery.2">
                  <p:embed/>
                </p:oleObj>
              </mc:Choice>
              <mc:Fallback>
                <p:oleObj r:id="rId2" imgW="3063875" imgH="3148013"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370" y="2646652"/>
                        <a:ext cx="3063875" cy="314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2311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
          <p:cNvGrpSpPr>
            <a:grpSpLocks/>
          </p:cNvGrpSpPr>
          <p:nvPr/>
        </p:nvGrpSpPr>
        <p:grpSpPr bwMode="auto">
          <a:xfrm>
            <a:off x="1774826" y="620714"/>
            <a:ext cx="4924425" cy="5686425"/>
            <a:chOff x="0" y="0"/>
            <a:chExt cx="3102" cy="3582"/>
          </a:xfrm>
        </p:grpSpPr>
        <p:grpSp>
          <p:nvGrpSpPr>
            <p:cNvPr id="24" name="Group 3"/>
            <p:cNvGrpSpPr>
              <a:grpSpLocks/>
            </p:cNvGrpSpPr>
            <p:nvPr/>
          </p:nvGrpSpPr>
          <p:grpSpPr bwMode="auto">
            <a:xfrm>
              <a:off x="0" y="0"/>
              <a:ext cx="3102" cy="3582"/>
              <a:chOff x="0" y="0"/>
              <a:chExt cx="3102" cy="3582"/>
            </a:xfrm>
          </p:grpSpPr>
          <p:pic>
            <p:nvPicPr>
              <p:cNvPr id="27" name="Picture 4"/>
              <p:cNvPicPr>
                <a:picLocks noChangeAspect="1" noChangeArrowheads="1"/>
              </p:cNvPicPr>
              <p:nvPr/>
            </p:nvPicPr>
            <p:blipFill>
              <a:blip r:embed="rId2">
                <a:extLst>
                  <a:ext uri="{28A0092B-C50C-407E-A947-70E740481C1C}">
                    <a14:useLocalDpi xmlns:a14="http://schemas.microsoft.com/office/drawing/2010/main" val="0"/>
                  </a:ext>
                </a:extLst>
              </a:blip>
              <a:srcRect l="25830" t="19684" r="31348" b="14388"/>
              <a:stretch>
                <a:fillRect/>
              </a:stretch>
            </p:blipFill>
            <p:spPr bwMode="auto">
              <a:xfrm>
                <a:off x="0" y="0"/>
                <a:ext cx="3102" cy="3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8" name="Group 5"/>
              <p:cNvGrpSpPr>
                <a:grpSpLocks/>
              </p:cNvGrpSpPr>
              <p:nvPr/>
            </p:nvGrpSpPr>
            <p:grpSpPr bwMode="auto">
              <a:xfrm>
                <a:off x="726" y="1044"/>
                <a:ext cx="272" cy="771"/>
                <a:chOff x="0" y="0"/>
                <a:chExt cx="272" cy="771"/>
              </a:xfrm>
            </p:grpSpPr>
            <p:sp>
              <p:nvSpPr>
                <p:cNvPr id="29" name="Line 6"/>
                <p:cNvSpPr>
                  <a:spLocks noChangeShapeType="1"/>
                </p:cNvSpPr>
                <p:nvPr/>
              </p:nvSpPr>
              <p:spPr bwMode="auto">
                <a:xfrm>
                  <a:off x="0" y="181"/>
                  <a:ext cx="0" cy="59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7"/>
                <p:cNvSpPr>
                  <a:spLocks noChangeShapeType="1"/>
                </p:cNvSpPr>
                <p:nvPr/>
              </p:nvSpPr>
              <p:spPr bwMode="auto">
                <a:xfrm>
                  <a:off x="272" y="0"/>
                  <a:ext cx="0" cy="635"/>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25" name="Line 8"/>
            <p:cNvSpPr>
              <a:spLocks noChangeShapeType="1"/>
            </p:cNvSpPr>
            <p:nvPr/>
          </p:nvSpPr>
          <p:spPr bwMode="auto">
            <a:xfrm>
              <a:off x="2268" y="1134"/>
              <a:ext cx="0" cy="59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33" name="Group 11"/>
          <p:cNvGrpSpPr>
            <a:grpSpLocks/>
          </p:cNvGrpSpPr>
          <p:nvPr/>
        </p:nvGrpSpPr>
        <p:grpSpPr bwMode="auto">
          <a:xfrm>
            <a:off x="2747964" y="2170114"/>
            <a:ext cx="2039937" cy="2122487"/>
            <a:chOff x="0" y="0"/>
            <a:chExt cx="1285" cy="1337"/>
          </a:xfrm>
        </p:grpSpPr>
        <p:sp>
          <p:nvSpPr>
            <p:cNvPr id="34" name="Line 12"/>
            <p:cNvSpPr>
              <a:spLocks noChangeShapeType="1"/>
            </p:cNvSpPr>
            <p:nvPr/>
          </p:nvSpPr>
          <p:spPr bwMode="auto">
            <a:xfrm>
              <a:off x="0" y="928"/>
              <a:ext cx="734" cy="409"/>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Line 13"/>
            <p:cNvSpPr>
              <a:spLocks noChangeShapeType="1"/>
            </p:cNvSpPr>
            <p:nvPr/>
          </p:nvSpPr>
          <p:spPr bwMode="auto">
            <a:xfrm>
              <a:off x="5" y="333"/>
              <a:ext cx="713" cy="385"/>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Line 14"/>
            <p:cNvSpPr>
              <a:spLocks noChangeShapeType="1"/>
            </p:cNvSpPr>
            <p:nvPr/>
          </p:nvSpPr>
          <p:spPr bwMode="auto">
            <a:xfrm>
              <a:off x="550" y="0"/>
              <a:ext cx="735" cy="409"/>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Line 15"/>
            <p:cNvSpPr>
              <a:spLocks noChangeShapeType="1"/>
            </p:cNvSpPr>
            <p:nvPr/>
          </p:nvSpPr>
          <p:spPr bwMode="auto">
            <a:xfrm flipH="1" flipV="1">
              <a:off x="121" y="264"/>
              <a:ext cx="498" cy="272"/>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16"/>
            <p:cNvSpPr>
              <a:spLocks noChangeShapeType="1"/>
            </p:cNvSpPr>
            <p:nvPr/>
          </p:nvSpPr>
          <p:spPr bwMode="auto">
            <a:xfrm flipH="1" flipV="1">
              <a:off x="375" y="99"/>
              <a:ext cx="471" cy="256"/>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Line 17"/>
            <p:cNvSpPr>
              <a:spLocks noChangeShapeType="1"/>
            </p:cNvSpPr>
            <p:nvPr/>
          </p:nvSpPr>
          <p:spPr bwMode="auto">
            <a:xfrm flipH="1" flipV="1">
              <a:off x="113" y="857"/>
              <a:ext cx="506" cy="269"/>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 name="Line 18"/>
            <p:cNvSpPr>
              <a:spLocks noChangeShapeType="1"/>
            </p:cNvSpPr>
            <p:nvPr/>
          </p:nvSpPr>
          <p:spPr bwMode="auto">
            <a:xfrm flipH="1" flipV="1">
              <a:off x="380" y="702"/>
              <a:ext cx="239" cy="152"/>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1" name="Group 19"/>
          <p:cNvGrpSpPr>
            <a:grpSpLocks/>
          </p:cNvGrpSpPr>
          <p:nvPr/>
        </p:nvGrpSpPr>
        <p:grpSpPr bwMode="auto">
          <a:xfrm>
            <a:off x="4143376" y="2230439"/>
            <a:ext cx="1647825" cy="1881187"/>
            <a:chOff x="0" y="0"/>
            <a:chExt cx="1038" cy="1185"/>
          </a:xfrm>
        </p:grpSpPr>
        <p:sp>
          <p:nvSpPr>
            <p:cNvPr id="42" name="Line 20"/>
            <p:cNvSpPr>
              <a:spLocks noChangeShapeType="1"/>
            </p:cNvSpPr>
            <p:nvPr/>
          </p:nvSpPr>
          <p:spPr bwMode="auto">
            <a:xfrm flipV="1">
              <a:off x="0" y="0"/>
              <a:ext cx="544" cy="318"/>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21"/>
            <p:cNvSpPr>
              <a:spLocks noChangeShapeType="1"/>
            </p:cNvSpPr>
            <p:nvPr/>
          </p:nvSpPr>
          <p:spPr bwMode="auto">
            <a:xfrm flipV="1">
              <a:off x="483" y="278"/>
              <a:ext cx="544" cy="318"/>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22"/>
            <p:cNvSpPr>
              <a:spLocks noChangeShapeType="1"/>
            </p:cNvSpPr>
            <p:nvPr/>
          </p:nvSpPr>
          <p:spPr bwMode="auto">
            <a:xfrm flipV="1">
              <a:off x="494" y="867"/>
              <a:ext cx="544" cy="318"/>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23"/>
            <p:cNvSpPr>
              <a:spLocks noChangeShapeType="1"/>
            </p:cNvSpPr>
            <p:nvPr/>
          </p:nvSpPr>
          <p:spPr bwMode="auto">
            <a:xfrm flipV="1">
              <a:off x="355" y="128"/>
              <a:ext cx="408" cy="227"/>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24"/>
            <p:cNvSpPr>
              <a:spLocks noChangeShapeType="1"/>
            </p:cNvSpPr>
            <p:nvPr/>
          </p:nvSpPr>
          <p:spPr bwMode="auto">
            <a:xfrm flipV="1">
              <a:off x="491" y="726"/>
              <a:ext cx="277" cy="173"/>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 name="Group 25"/>
          <p:cNvGrpSpPr>
            <a:grpSpLocks/>
          </p:cNvGrpSpPr>
          <p:nvPr/>
        </p:nvGrpSpPr>
        <p:grpSpPr bwMode="auto">
          <a:xfrm>
            <a:off x="3719513" y="3938589"/>
            <a:ext cx="1211262" cy="1290637"/>
            <a:chOff x="0" y="0"/>
            <a:chExt cx="763" cy="813"/>
          </a:xfrm>
        </p:grpSpPr>
        <p:sp>
          <p:nvSpPr>
            <p:cNvPr id="48" name="Line 26"/>
            <p:cNvSpPr>
              <a:spLocks noChangeShapeType="1"/>
            </p:cNvSpPr>
            <p:nvPr/>
          </p:nvSpPr>
          <p:spPr bwMode="auto">
            <a:xfrm>
              <a:off x="107" y="211"/>
              <a:ext cx="0" cy="544"/>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Line 27"/>
            <p:cNvSpPr>
              <a:spLocks noChangeShapeType="1"/>
            </p:cNvSpPr>
            <p:nvPr/>
          </p:nvSpPr>
          <p:spPr bwMode="auto">
            <a:xfrm>
              <a:off x="477" y="269"/>
              <a:ext cx="0" cy="544"/>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28"/>
            <p:cNvSpPr>
              <a:spLocks noChangeShapeType="1"/>
            </p:cNvSpPr>
            <p:nvPr/>
          </p:nvSpPr>
          <p:spPr bwMode="auto">
            <a:xfrm>
              <a:off x="763" y="125"/>
              <a:ext cx="0" cy="544"/>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Line 29"/>
            <p:cNvSpPr>
              <a:spLocks noChangeShapeType="1"/>
            </p:cNvSpPr>
            <p:nvPr/>
          </p:nvSpPr>
          <p:spPr bwMode="auto">
            <a:xfrm flipV="1">
              <a:off x="659" y="181"/>
              <a:ext cx="0" cy="272"/>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Line 30"/>
            <p:cNvSpPr>
              <a:spLocks noChangeShapeType="1"/>
            </p:cNvSpPr>
            <p:nvPr/>
          </p:nvSpPr>
          <p:spPr bwMode="auto">
            <a:xfrm flipH="1" flipV="1">
              <a:off x="272" y="227"/>
              <a:ext cx="8" cy="165"/>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 name="Line 31"/>
            <p:cNvSpPr>
              <a:spLocks noChangeShapeType="1"/>
            </p:cNvSpPr>
            <p:nvPr/>
          </p:nvSpPr>
          <p:spPr bwMode="auto">
            <a:xfrm flipV="1">
              <a:off x="0" y="0"/>
              <a:ext cx="0" cy="544"/>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pic>
        <p:nvPicPr>
          <p:cNvPr id="54"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489" y="4438650"/>
            <a:ext cx="13684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Box 33"/>
          <p:cNvSpPr txBox="1">
            <a:spLocks noChangeArrowheads="1"/>
          </p:cNvSpPr>
          <p:nvPr/>
        </p:nvSpPr>
        <p:spPr bwMode="auto">
          <a:xfrm>
            <a:off x="7391401" y="1484314"/>
            <a:ext cx="3352799" cy="187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dirty="0">
                <a:ea typeface="楷体_GB2312" panose="02010600030101010101" charset="-122"/>
              </a:rPr>
              <a:t>    </a:t>
            </a:r>
            <a:r>
              <a:rPr lang="zh-CN" altLang="en-US" sz="2800" dirty="0">
                <a:latin typeface="华文细黑" panose="02010600040101010101" pitchFamily="2" charset="-122"/>
                <a:ea typeface="华文细黑" panose="02010600040101010101" pitchFamily="2" charset="-122"/>
              </a:rPr>
              <a:t>一个视图反映上、下底面的实形，其它两个视图反映棱线的高度。</a:t>
            </a:r>
          </a:p>
        </p:txBody>
      </p:sp>
      <p:sp>
        <p:nvSpPr>
          <p:cNvPr id="56" name="Text Box 34"/>
          <p:cNvSpPr txBox="1">
            <a:spLocks noChangeArrowheads="1"/>
          </p:cNvSpPr>
          <p:nvPr/>
        </p:nvSpPr>
        <p:spPr bwMode="auto">
          <a:xfrm>
            <a:off x="7145338" y="965201"/>
            <a:ext cx="359886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800" b="1" dirty="0">
                <a:solidFill>
                  <a:srgbClr val="FF6666"/>
                </a:solidFill>
                <a:latin typeface="华文细黑" panose="02010600040101010101" pitchFamily="2" charset="-122"/>
                <a:ea typeface="华文细黑" panose="02010600040101010101" pitchFamily="2" charset="-122"/>
              </a:rPr>
              <a:t>1.</a:t>
            </a:r>
            <a:r>
              <a:rPr lang="zh-CN" altLang="en-US" sz="2800" b="1" dirty="0">
                <a:solidFill>
                  <a:srgbClr val="FF6666"/>
                </a:solidFill>
                <a:latin typeface="华文细黑" panose="02010600040101010101" pitchFamily="2" charset="-122"/>
                <a:ea typeface="华文细黑" panose="02010600040101010101" pitchFamily="2" charset="-122"/>
              </a:rPr>
              <a:t>六棱柱的投影特性</a:t>
            </a:r>
          </a:p>
        </p:txBody>
      </p:sp>
      <p:pic>
        <p:nvPicPr>
          <p:cNvPr id="57"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1" y="1989138"/>
            <a:ext cx="13684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1" y="1916113"/>
            <a:ext cx="1368425" cy="1727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9" name="Text Box 42"/>
          <p:cNvSpPr txBox="1">
            <a:spLocks noChangeArrowheads="1"/>
          </p:cNvSpPr>
          <p:nvPr/>
        </p:nvSpPr>
        <p:spPr bwMode="auto">
          <a:xfrm>
            <a:off x="540221" y="217200"/>
            <a:ext cx="5120335" cy="584775"/>
          </a:xfrm>
          <a:prstGeom prst="rect">
            <a:avLst/>
          </a:prstGeom>
          <a:noFill/>
          <a:ln>
            <a:noFill/>
          </a:ln>
          <a:effectLst/>
          <a:extLst>
            <a:ext uri="{909E8E84-426E-40DD-AFC4-6F175D3DCCD1}">
              <a14:hiddenFill xmlns:a14="http://schemas.microsoft.com/office/drawing/2010/main">
                <a:gradFill rotWithShape="1">
                  <a:gsLst>
                    <a:gs pos="0">
                      <a:srgbClr val="996633">
                        <a:alpha val="70000"/>
                      </a:srgbClr>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b="1" dirty="0">
                <a:solidFill>
                  <a:srgbClr val="0066CC"/>
                </a:solidFill>
                <a:latin typeface="华文细黑" panose="02010600040101010101" pitchFamily="2" charset="-122"/>
                <a:ea typeface="华文细黑" panose="02010600040101010101" pitchFamily="2" charset="-122"/>
              </a:rPr>
              <a:t>一、棱柱</a:t>
            </a:r>
          </a:p>
        </p:txBody>
      </p:sp>
    </p:spTree>
    <p:extLst>
      <p:ext uri="{BB962C8B-B14F-4D97-AF65-F5344CB8AC3E}">
        <p14:creationId xmlns:p14="http://schemas.microsoft.com/office/powerpoint/2010/main" val="316453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000"/>
                                        <p:tgtEl>
                                          <p:spTgt spid="33"/>
                                        </p:tgtEl>
                                      </p:cBhvr>
                                    </p:animEffect>
                                  </p:childTnLst>
                                </p:cTn>
                              </p:par>
                            </p:childTnLst>
                          </p:cTn>
                        </p:par>
                        <p:par>
                          <p:cTn id="8" fill="hold">
                            <p:stCondLst>
                              <p:cond delay="1000"/>
                            </p:stCondLst>
                            <p:childTnLst>
                              <p:par>
                                <p:cTn id="9" presetID="22" presetClass="exit" presetSubtype="4" fill="hold" nodeType="afterEffect">
                                  <p:stCondLst>
                                    <p:cond delay="0"/>
                                  </p:stCondLst>
                                  <p:childTnLst>
                                    <p:animEffect transition="out" filter="wipe(down)">
                                      <p:cBhvr>
                                        <p:cTn id="10" dur="500"/>
                                        <p:tgtEl>
                                          <p:spTgt spid="57"/>
                                        </p:tgtEl>
                                      </p:cBhvr>
                                    </p:animEffect>
                                    <p:set>
                                      <p:cBhvr>
                                        <p:cTn id="11" dur="1" fill="hold">
                                          <p:stCondLst>
                                            <p:cond delay="499"/>
                                          </p:stCondLst>
                                        </p:cTn>
                                        <p:tgtEl>
                                          <p:spTgt spid="5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500"/>
                                        <p:tgtEl>
                                          <p:spTgt spid="54"/>
                                        </p:tgtEl>
                                      </p:cBhvr>
                                    </p:animEffect>
                                    <p:set>
                                      <p:cBhvr>
                                        <p:cTn id="20" dur="1" fill="hold">
                                          <p:stCondLst>
                                            <p:cond delay="499"/>
                                          </p:stCondLst>
                                        </p:cTn>
                                        <p:tgtEl>
                                          <p:spTgt spid="5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1000"/>
                                        <p:tgtEl>
                                          <p:spTgt spid="41"/>
                                        </p:tgtEl>
                                      </p:cBhvr>
                                    </p:animEffect>
                                  </p:childTnLst>
                                </p:cTn>
                              </p:par>
                            </p:childTnLst>
                          </p:cTn>
                        </p:par>
                        <p:par>
                          <p:cTn id="26" fill="hold">
                            <p:stCondLst>
                              <p:cond delay="1000"/>
                            </p:stCondLst>
                            <p:childTnLst>
                              <p:par>
                                <p:cTn id="27" presetID="22" presetClass="exit" presetSubtype="4" fill="hold" nodeType="afterEffect">
                                  <p:stCondLst>
                                    <p:cond delay="0"/>
                                  </p:stCondLst>
                                  <p:childTnLst>
                                    <p:animEffect transition="out" filter="wipe(down)">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utoUpdateAnimBg="0"/>
      <p:bldP spid="5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l="22884" t="21289" r="32829" b="19640"/>
          <a:stretch>
            <a:fillRect/>
          </a:stretch>
        </p:blipFill>
        <p:spPr bwMode="auto">
          <a:xfrm>
            <a:off x="3935414" y="549276"/>
            <a:ext cx="6307137" cy="630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 Box 3"/>
          <p:cNvSpPr txBox="1">
            <a:spLocks noChangeArrowheads="1"/>
          </p:cNvSpPr>
          <p:nvPr/>
        </p:nvSpPr>
        <p:spPr bwMode="auto">
          <a:xfrm>
            <a:off x="4511676" y="6092826"/>
            <a:ext cx="5184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sp>
        <p:nvSpPr>
          <p:cNvPr id="4" name="Text Box 4"/>
          <p:cNvSpPr txBox="1">
            <a:spLocks noChangeArrowheads="1"/>
          </p:cNvSpPr>
          <p:nvPr/>
        </p:nvSpPr>
        <p:spPr bwMode="auto">
          <a:xfrm>
            <a:off x="731044" y="225425"/>
            <a:ext cx="9142412" cy="579438"/>
          </a:xfrm>
          <a:prstGeom prst="rect">
            <a:avLst/>
          </a:prstGeom>
          <a:noFill/>
          <a:ln>
            <a:noFill/>
          </a:ln>
          <a:effectLst/>
          <a:extLst>
            <a:ext uri="{909E8E84-426E-40DD-AFC4-6F175D3DCCD1}">
              <a14:hiddenFill xmlns:a14="http://schemas.microsoft.com/office/drawing/2010/main">
                <a:gradFill rotWithShape="1">
                  <a:gsLst>
                    <a:gs pos="0">
                      <a:srgbClr val="996633">
                        <a:alpha val="70000"/>
                      </a:srgbClr>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b="1" dirty="0">
                <a:ea typeface="楷体_GB2312" panose="02010600030101010101" charset="-122"/>
              </a:rPr>
              <a:t>  </a:t>
            </a:r>
            <a:r>
              <a:rPr lang="en-US" altLang="zh-CN" sz="2800" b="1" dirty="0">
                <a:solidFill>
                  <a:srgbClr val="FF6666"/>
                </a:solidFill>
                <a:latin typeface="华文细黑" panose="02010600040101010101" pitchFamily="2" charset="-122"/>
                <a:ea typeface="华文细黑" panose="02010600040101010101" pitchFamily="2" charset="-122"/>
              </a:rPr>
              <a:t>2.</a:t>
            </a:r>
            <a:r>
              <a:rPr lang="zh-CN" altLang="en-US" sz="2800" b="1" dirty="0">
                <a:solidFill>
                  <a:srgbClr val="FF6666"/>
                </a:solidFill>
                <a:latin typeface="华文细黑" panose="02010600040101010101" pitchFamily="2" charset="-122"/>
                <a:ea typeface="华文细黑" panose="02010600040101010101" pitchFamily="2" charset="-122"/>
              </a:rPr>
              <a:t>六棱柱表面取点                      </a:t>
            </a:r>
          </a:p>
        </p:txBody>
      </p:sp>
      <p:sp>
        <p:nvSpPr>
          <p:cNvPr id="5" name="Oval 5"/>
          <p:cNvSpPr>
            <a:spLocks noChangeArrowheads="1"/>
          </p:cNvSpPr>
          <p:nvPr/>
        </p:nvSpPr>
        <p:spPr bwMode="auto">
          <a:xfrm>
            <a:off x="4610101" y="5875338"/>
            <a:ext cx="142875" cy="146050"/>
          </a:xfrm>
          <a:prstGeom prst="ellipse">
            <a:avLst/>
          </a:prstGeom>
          <a:solidFill>
            <a:srgbClr val="FF3300"/>
          </a:solidFill>
          <a:ln w="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6" name="Oval 6"/>
          <p:cNvSpPr>
            <a:spLocks noChangeArrowheads="1"/>
          </p:cNvSpPr>
          <p:nvPr/>
        </p:nvSpPr>
        <p:spPr bwMode="auto">
          <a:xfrm>
            <a:off x="6600826" y="2346325"/>
            <a:ext cx="142875" cy="146050"/>
          </a:xfrm>
          <a:prstGeom prst="ellipse">
            <a:avLst/>
          </a:prstGeom>
          <a:solidFill>
            <a:srgbClr val="FF3300"/>
          </a:solidFill>
          <a:ln w="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 name="Oval 7"/>
          <p:cNvSpPr>
            <a:spLocks noChangeArrowheads="1"/>
          </p:cNvSpPr>
          <p:nvPr/>
        </p:nvSpPr>
        <p:spPr bwMode="auto">
          <a:xfrm>
            <a:off x="6554789" y="4710113"/>
            <a:ext cx="142875" cy="146050"/>
          </a:xfrm>
          <a:prstGeom prst="ellipse">
            <a:avLst/>
          </a:prstGeom>
          <a:solidFill>
            <a:srgbClr val="FF3300"/>
          </a:solidFill>
          <a:ln w="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8" name="Oval 8"/>
          <p:cNvSpPr>
            <a:spLocks noChangeArrowheads="1"/>
          </p:cNvSpPr>
          <p:nvPr/>
        </p:nvSpPr>
        <p:spPr bwMode="auto">
          <a:xfrm>
            <a:off x="8185151" y="2349500"/>
            <a:ext cx="142875" cy="146050"/>
          </a:xfrm>
          <a:prstGeom prst="ellipse">
            <a:avLst/>
          </a:prstGeom>
          <a:solidFill>
            <a:srgbClr val="FF3300"/>
          </a:solidFill>
          <a:ln w="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9" name="Oval 9"/>
          <p:cNvSpPr>
            <a:spLocks noChangeArrowheads="1"/>
          </p:cNvSpPr>
          <p:nvPr/>
        </p:nvSpPr>
        <p:spPr bwMode="auto">
          <a:xfrm>
            <a:off x="9304339" y="1700213"/>
            <a:ext cx="142875" cy="146050"/>
          </a:xfrm>
          <a:prstGeom prst="ellipse">
            <a:avLst/>
          </a:prstGeom>
          <a:solidFill>
            <a:srgbClr val="FF3300"/>
          </a:solidFill>
          <a:ln w="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 name="Oval 10"/>
          <p:cNvSpPr>
            <a:spLocks noChangeArrowheads="1"/>
          </p:cNvSpPr>
          <p:nvPr/>
        </p:nvSpPr>
        <p:spPr bwMode="auto">
          <a:xfrm>
            <a:off x="4632326" y="1700214"/>
            <a:ext cx="142875" cy="142875"/>
          </a:xfrm>
          <a:prstGeom prst="ellipse">
            <a:avLst/>
          </a:prstGeom>
          <a:solidFill>
            <a:srgbClr val="FF3300"/>
          </a:solidFill>
          <a:ln w="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1" name="Text Box 11"/>
          <p:cNvSpPr txBox="1">
            <a:spLocks noChangeArrowheads="1"/>
          </p:cNvSpPr>
          <p:nvPr/>
        </p:nvSpPr>
        <p:spPr bwMode="auto">
          <a:xfrm>
            <a:off x="4440238" y="1341438"/>
            <a:ext cx="79216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m′</a:t>
            </a:r>
          </a:p>
        </p:txBody>
      </p:sp>
      <p:sp>
        <p:nvSpPr>
          <p:cNvPr id="12" name="Text Box 12"/>
          <p:cNvSpPr txBox="1">
            <a:spLocks noChangeArrowheads="1"/>
          </p:cNvSpPr>
          <p:nvPr/>
        </p:nvSpPr>
        <p:spPr bwMode="auto">
          <a:xfrm>
            <a:off x="9336088" y="1341438"/>
            <a:ext cx="6477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m″</a:t>
            </a:r>
          </a:p>
        </p:txBody>
      </p:sp>
      <p:sp>
        <p:nvSpPr>
          <p:cNvPr id="13" name="Text Box 13"/>
          <p:cNvSpPr txBox="1">
            <a:spLocks noChangeArrowheads="1"/>
          </p:cNvSpPr>
          <p:nvPr/>
        </p:nvSpPr>
        <p:spPr bwMode="auto">
          <a:xfrm>
            <a:off x="4870450" y="5734051"/>
            <a:ext cx="4318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m</a:t>
            </a:r>
          </a:p>
        </p:txBody>
      </p:sp>
      <p:sp>
        <p:nvSpPr>
          <p:cNvPr id="14" name="Line 14"/>
          <p:cNvSpPr>
            <a:spLocks noChangeShapeType="1"/>
          </p:cNvSpPr>
          <p:nvPr/>
        </p:nvSpPr>
        <p:spPr bwMode="auto">
          <a:xfrm>
            <a:off x="4703763" y="1773238"/>
            <a:ext cx="0" cy="424815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5"/>
          <p:cNvSpPr>
            <a:spLocks noChangeShapeType="1"/>
          </p:cNvSpPr>
          <p:nvPr/>
        </p:nvSpPr>
        <p:spPr bwMode="auto">
          <a:xfrm>
            <a:off x="7286626" y="5432425"/>
            <a:ext cx="1584325" cy="0"/>
          </a:xfrm>
          <a:prstGeom prst="line">
            <a:avLst/>
          </a:prstGeom>
          <a:noFill/>
          <a:ln w="9525">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flipV="1">
            <a:off x="8880475" y="3860801"/>
            <a:ext cx="0" cy="1584325"/>
          </a:xfrm>
          <a:prstGeom prst="line">
            <a:avLst/>
          </a:prstGeom>
          <a:noFill/>
          <a:ln w="9525">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8893175" y="5445126"/>
            <a:ext cx="1150938" cy="1152525"/>
          </a:xfrm>
          <a:prstGeom prst="line">
            <a:avLst/>
          </a:prstGeom>
          <a:noFill/>
          <a:ln w="0">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8"/>
          <p:cNvSpPr>
            <a:spLocks noChangeShapeType="1"/>
          </p:cNvSpPr>
          <p:nvPr/>
        </p:nvSpPr>
        <p:spPr bwMode="auto">
          <a:xfrm>
            <a:off x="6350000" y="6597650"/>
            <a:ext cx="3671888" cy="0"/>
          </a:xfrm>
          <a:prstGeom prst="line">
            <a:avLst/>
          </a:prstGeom>
          <a:noFill/>
          <a:ln w="0">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19"/>
          <p:cNvSpPr>
            <a:spLocks noChangeShapeType="1"/>
          </p:cNvSpPr>
          <p:nvPr/>
        </p:nvSpPr>
        <p:spPr bwMode="auto">
          <a:xfrm>
            <a:off x="10031413" y="3644900"/>
            <a:ext cx="0" cy="2952750"/>
          </a:xfrm>
          <a:prstGeom prst="line">
            <a:avLst/>
          </a:prstGeom>
          <a:noFill/>
          <a:ln w="0">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20"/>
          <p:cNvSpPr>
            <a:spLocks noChangeShapeType="1"/>
          </p:cNvSpPr>
          <p:nvPr/>
        </p:nvSpPr>
        <p:spPr bwMode="auto">
          <a:xfrm flipH="1" flipV="1">
            <a:off x="7299326" y="3860801"/>
            <a:ext cx="1584325" cy="1584325"/>
          </a:xfrm>
          <a:prstGeom prst="line">
            <a:avLst/>
          </a:prstGeom>
          <a:noFill/>
          <a:ln w="0">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21"/>
          <p:cNvSpPr>
            <a:spLocks noChangeShapeType="1"/>
          </p:cNvSpPr>
          <p:nvPr/>
        </p:nvSpPr>
        <p:spPr bwMode="auto">
          <a:xfrm>
            <a:off x="6350001" y="4292600"/>
            <a:ext cx="1368425" cy="0"/>
          </a:xfrm>
          <a:prstGeom prst="line">
            <a:avLst/>
          </a:prstGeom>
          <a:noFill/>
          <a:ln w="0">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7718425" y="3716338"/>
            <a:ext cx="0" cy="576262"/>
          </a:xfrm>
          <a:prstGeom prst="line">
            <a:avLst/>
          </a:prstGeom>
          <a:noFill/>
          <a:ln w="0">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4729163" y="5949950"/>
            <a:ext cx="4679950"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9383713" y="1773238"/>
            <a:ext cx="0" cy="4176712"/>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4716463" y="1773238"/>
            <a:ext cx="4679950"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Text Box 26"/>
          <p:cNvSpPr txBox="1">
            <a:spLocks noChangeArrowheads="1"/>
          </p:cNvSpPr>
          <p:nvPr/>
        </p:nvSpPr>
        <p:spPr bwMode="auto">
          <a:xfrm>
            <a:off x="6096000" y="1989138"/>
            <a:ext cx="10795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zh-CN" altLang="en-US" sz="1800" b="1" i="1"/>
              <a:t>（</a:t>
            </a:r>
            <a:r>
              <a:rPr lang="en-US" altLang="zh-CN" sz="1800" b="1" i="1"/>
              <a:t>n′</a:t>
            </a:r>
            <a:r>
              <a:rPr lang="zh-CN" altLang="en-US" sz="1800" b="1" i="1"/>
              <a:t>）</a:t>
            </a:r>
          </a:p>
        </p:txBody>
      </p:sp>
      <p:sp>
        <p:nvSpPr>
          <p:cNvPr id="27" name="Line 27"/>
          <p:cNvSpPr>
            <a:spLocks noChangeShapeType="1"/>
          </p:cNvSpPr>
          <p:nvPr/>
        </p:nvSpPr>
        <p:spPr bwMode="auto">
          <a:xfrm>
            <a:off x="6648450" y="2420939"/>
            <a:ext cx="0" cy="2376487"/>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Text Box 28"/>
          <p:cNvSpPr txBox="1">
            <a:spLocks noChangeArrowheads="1"/>
          </p:cNvSpPr>
          <p:nvPr/>
        </p:nvSpPr>
        <p:spPr bwMode="auto">
          <a:xfrm>
            <a:off x="6254750" y="4724401"/>
            <a:ext cx="4318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n</a:t>
            </a:r>
          </a:p>
        </p:txBody>
      </p:sp>
      <p:sp>
        <p:nvSpPr>
          <p:cNvPr id="29" name="Line 29"/>
          <p:cNvSpPr>
            <a:spLocks noChangeShapeType="1"/>
          </p:cNvSpPr>
          <p:nvPr/>
        </p:nvSpPr>
        <p:spPr bwMode="auto">
          <a:xfrm>
            <a:off x="6638925" y="4797425"/>
            <a:ext cx="1582738"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a:off x="6675438" y="2420938"/>
            <a:ext cx="1581150"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a:off x="8231188" y="2420939"/>
            <a:ext cx="0" cy="2376487"/>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Text Box 32"/>
          <p:cNvSpPr txBox="1">
            <a:spLocks noChangeArrowheads="1"/>
          </p:cNvSpPr>
          <p:nvPr/>
        </p:nvSpPr>
        <p:spPr bwMode="auto">
          <a:xfrm>
            <a:off x="7824789" y="2054226"/>
            <a:ext cx="12985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zh-CN" altLang="en-US" sz="1800" b="1" i="1"/>
              <a:t>（</a:t>
            </a:r>
            <a:r>
              <a:rPr lang="en-US" altLang="zh-CN" sz="1800" b="1" i="1"/>
              <a:t>n″</a:t>
            </a:r>
            <a:r>
              <a:rPr lang="zh-CN" altLang="en-US" sz="1800" b="1" i="1"/>
              <a:t>）</a:t>
            </a:r>
          </a:p>
        </p:txBody>
      </p:sp>
      <p:sp>
        <p:nvSpPr>
          <p:cNvPr id="33" name="Text Box 33"/>
          <p:cNvSpPr txBox="1">
            <a:spLocks noChangeArrowheads="1"/>
          </p:cNvSpPr>
          <p:nvPr/>
        </p:nvSpPr>
        <p:spPr bwMode="auto">
          <a:xfrm>
            <a:off x="637953" y="1268413"/>
            <a:ext cx="3370485"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000" b="1" dirty="0">
                <a:ea typeface="楷体_GB2312" panose="02010600030101010101" charset="-122"/>
              </a:rPr>
              <a:t>       </a:t>
            </a:r>
            <a:r>
              <a:rPr lang="zh-CN" altLang="en-US" sz="2800" dirty="0">
                <a:latin typeface="华文细黑" panose="02010600040101010101" pitchFamily="2" charset="-122"/>
                <a:ea typeface="华文细黑" panose="02010600040101010101" pitchFamily="2" charset="-122"/>
              </a:rPr>
              <a:t>由于直六棱柱的各个面均处于特殊位置，因此在表面上取点可以利用平面的积聚性投影。</a:t>
            </a:r>
          </a:p>
        </p:txBody>
      </p:sp>
      <p:sp>
        <p:nvSpPr>
          <p:cNvPr id="34" name="Text Box 34"/>
          <p:cNvSpPr txBox="1">
            <a:spLocks noChangeArrowheads="1"/>
          </p:cNvSpPr>
          <p:nvPr/>
        </p:nvSpPr>
        <p:spPr bwMode="auto">
          <a:xfrm>
            <a:off x="514353" y="3933825"/>
            <a:ext cx="3421062"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800" dirty="0">
                <a:latin typeface="华文细黑" panose="02010600040101010101" pitchFamily="2" charset="-122"/>
                <a:ea typeface="华文细黑" panose="02010600040101010101" pitchFamily="2" charset="-122"/>
              </a:rPr>
              <a:t>        当立体表面上的点处于立体的不可见表面上时，其投影加括号表示，例如</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细黑" panose="02010600040101010101" pitchFamily="2" charset="-122"/>
                <a:cs typeface="Times New Roman" panose="02020603050405020304" pitchFamily="18" charset="0"/>
              </a:rPr>
              <a:t>n′</a:t>
            </a:r>
            <a:r>
              <a:rPr lang="zh-CN" altLang="en-US" sz="2800" dirty="0">
                <a:latin typeface="Times New Roman" panose="02020603050405020304" pitchFamily="18" charset="0"/>
                <a:ea typeface="华文细黑"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40322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1000"/>
                                        <p:tgtEl>
                                          <p:spTgt spid="23"/>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1000"/>
                                        <p:tgtEl>
                                          <p:spTgt spid="2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1000"/>
                                        <p:tgtEl>
                                          <p:spTgt spid="2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up)">
                                      <p:cBhvr>
                                        <p:cTn id="40" dur="1000"/>
                                        <p:tgtEl>
                                          <p:spTgt spid="27"/>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1000"/>
                                        <p:tgtEl>
                                          <p:spTgt spid="29"/>
                                        </p:tgtEl>
                                      </p:cBhvr>
                                    </p:animEffect>
                                  </p:childTnLst>
                                </p:cTn>
                              </p:par>
                            </p:childTnLst>
                          </p:cTn>
                        </p:par>
                        <p:par>
                          <p:cTn id="52" fill="hold">
                            <p:stCondLst>
                              <p:cond delay="1000"/>
                            </p:stCondLst>
                            <p:childTnLst>
                              <p:par>
                                <p:cTn id="53" presetID="22" presetClass="entr" presetSubtype="4"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1000"/>
                                        <p:tgtEl>
                                          <p:spTgt spid="3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left)">
                                      <p:cBhvr>
                                        <p:cTn id="58" dur="500"/>
                                        <p:tgtEl>
                                          <p:spTgt spid="30"/>
                                        </p:tgtEl>
                                      </p:cBhvr>
                                    </p:animEffect>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par>
                          <p:cTn id="62" fill="hold">
                            <p:stCondLst>
                              <p:cond delay="2000"/>
                            </p:stCondLst>
                            <p:childTnLst>
                              <p:par>
                                <p:cTn id="63" presetID="1" presetClass="entr" presetSubtype="0"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par>
                          <p:cTn id="65" fill="hold">
                            <p:stCondLst>
                              <p:cond delay="2000"/>
                            </p:stCondLst>
                            <p:childTnLst>
                              <p:par>
                                <p:cTn id="66" presetID="1" presetClass="entr" presetSubtype="0" fill="hold" grpId="1" nodeType="after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2" grpId="0" autoUpdateAnimBg="0"/>
      <p:bldP spid="13" grpId="0" autoUpdateAnimBg="0"/>
      <p:bldP spid="14" grpId="0" animBg="1"/>
      <p:bldP spid="23" grpId="0" animBg="1"/>
      <p:bldP spid="24" grpId="0" animBg="1"/>
      <p:bldP spid="25" grpId="0" animBg="1"/>
      <p:bldP spid="27" grpId="0" animBg="1"/>
      <p:bldP spid="28" grpId="0" autoUpdateAnimBg="0"/>
      <p:bldP spid="28" grpId="1" autoUpdateAnimBg="0"/>
      <p:bldP spid="29" grpId="0" animBg="1"/>
      <p:bldP spid="30" grpId="0" animBg="1"/>
      <p:bldP spid="31" grpId="0" animBg="1"/>
      <p:bldP spid="32" grpId="0" autoUpdateAnimBg="0"/>
      <p:bldP spid="3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1524000" y="765176"/>
          <a:ext cx="5087938" cy="5832475"/>
        </p:xfrm>
        <a:graphic>
          <a:graphicData uri="http://schemas.openxmlformats.org/presentationml/2006/ole">
            <mc:AlternateContent xmlns:mc="http://schemas.openxmlformats.org/markup-compatibility/2006">
              <mc:Choice xmlns:v="urn:schemas-microsoft-com:vml" Requires="v">
                <p:oleObj r:id="rId2" imgW="3809524" imgH="4019048" progId="Paint.Picture">
                  <p:embed/>
                </p:oleObj>
              </mc:Choice>
              <mc:Fallback>
                <p:oleObj r:id="rId2" imgW="3809524" imgH="4019048"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l="9967" t="8965" r="9291" b="3278"/>
                      <a:stretch>
                        <a:fillRect/>
                      </a:stretch>
                    </p:blipFill>
                    <p:spPr bwMode="auto">
                      <a:xfrm>
                        <a:off x="1524000" y="765176"/>
                        <a:ext cx="5087938" cy="583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4"/>
          <p:cNvSpPr txBox="1">
            <a:spLocks noChangeArrowheads="1"/>
          </p:cNvSpPr>
          <p:nvPr/>
        </p:nvSpPr>
        <p:spPr bwMode="auto">
          <a:xfrm>
            <a:off x="698501" y="209583"/>
            <a:ext cx="9142412" cy="584775"/>
          </a:xfrm>
          <a:prstGeom prst="rect">
            <a:avLst/>
          </a:prstGeom>
          <a:noFill/>
          <a:ln>
            <a:noFill/>
          </a:ln>
          <a:effectLst/>
          <a:extLst>
            <a:ext uri="{909E8E84-426E-40DD-AFC4-6F175D3DCCD1}">
              <a14:hiddenFill xmlns:a14="http://schemas.microsoft.com/office/drawing/2010/main">
                <a:gradFill rotWithShape="1">
                  <a:gsLst>
                    <a:gs pos="0">
                      <a:srgbClr val="996633">
                        <a:alpha val="70000"/>
                      </a:srgbClr>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b="1" dirty="0">
                <a:solidFill>
                  <a:srgbClr val="0066CC"/>
                </a:solidFill>
                <a:latin typeface="华文细黑" panose="02010600040101010101" pitchFamily="2" charset="-122"/>
                <a:ea typeface="华文细黑" panose="02010600040101010101" pitchFamily="2" charset="-122"/>
              </a:rPr>
              <a:t>二、棱锥</a:t>
            </a:r>
          </a:p>
        </p:txBody>
      </p:sp>
      <p:sp>
        <p:nvSpPr>
          <p:cNvPr id="5" name="Text Box 5"/>
          <p:cNvSpPr txBox="1">
            <a:spLocks noChangeArrowheads="1"/>
          </p:cNvSpPr>
          <p:nvPr/>
        </p:nvSpPr>
        <p:spPr bwMode="auto">
          <a:xfrm>
            <a:off x="6456363" y="692151"/>
            <a:ext cx="35988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None/>
            </a:pPr>
            <a:r>
              <a:rPr lang="en-US" altLang="zh-CN" sz="2800" b="1" dirty="0">
                <a:solidFill>
                  <a:srgbClr val="FF6666"/>
                </a:solidFill>
                <a:latin typeface="华文细黑" panose="02010600040101010101" pitchFamily="2" charset="-122"/>
                <a:ea typeface="华文细黑" panose="02010600040101010101" pitchFamily="2" charset="-122"/>
              </a:rPr>
              <a:t>1.</a:t>
            </a:r>
            <a:r>
              <a:rPr lang="zh-CN" altLang="en-US" sz="2800" b="1" dirty="0">
                <a:solidFill>
                  <a:srgbClr val="FF6666"/>
                </a:solidFill>
                <a:latin typeface="华文细黑" panose="02010600040101010101" pitchFamily="2" charset="-122"/>
                <a:ea typeface="华文细黑" panose="02010600040101010101" pitchFamily="2" charset="-122"/>
              </a:rPr>
              <a:t>棱锥的投影特性</a:t>
            </a:r>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10818">
            <a:off x="4651376" y="1931988"/>
            <a:ext cx="143986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p:cNvSpPr>
            <a:spLocks noChangeShapeType="1"/>
          </p:cNvSpPr>
          <p:nvPr/>
        </p:nvSpPr>
        <p:spPr bwMode="auto">
          <a:xfrm flipV="1">
            <a:off x="4151314" y="4970463"/>
            <a:ext cx="1152525" cy="647700"/>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Line 8"/>
          <p:cNvSpPr>
            <a:spLocks noChangeShapeType="1"/>
          </p:cNvSpPr>
          <p:nvPr/>
        </p:nvSpPr>
        <p:spPr bwMode="auto">
          <a:xfrm>
            <a:off x="4324350" y="4479926"/>
            <a:ext cx="865188" cy="504825"/>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Text Box 9"/>
          <p:cNvSpPr txBox="1">
            <a:spLocks noChangeArrowheads="1"/>
          </p:cNvSpPr>
          <p:nvPr/>
        </p:nvSpPr>
        <p:spPr bwMode="auto">
          <a:xfrm>
            <a:off x="7032625" y="1628776"/>
            <a:ext cx="2808288" cy="244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800" dirty="0">
                <a:latin typeface="华文细黑" panose="02010600040101010101" pitchFamily="2" charset="-122"/>
                <a:ea typeface="华文细黑" panose="02010600040101010101" pitchFamily="2" charset="-122"/>
              </a:rPr>
              <a:t>        一个投影为多边形，另外两个投影轮廓线为三角形。</a:t>
            </a:r>
          </a:p>
          <a:p>
            <a:pPr algn="ctr" eaLnBrk="1" hangingPunct="1">
              <a:spcBef>
                <a:spcPct val="50000"/>
              </a:spcBef>
              <a:buClrTx/>
              <a:buFontTx/>
              <a:buNone/>
            </a:pPr>
            <a:endParaRPr lang="zh-CN" altLang="en-US" sz="2800" b="1" dirty="0">
              <a:ea typeface="楷体_GB2312" panose="02010600030101010101" charset="-122"/>
            </a:endParaRPr>
          </a:p>
        </p:txBody>
      </p:sp>
      <p:sp>
        <p:nvSpPr>
          <p:cNvPr id="10" name="Line 10"/>
          <p:cNvSpPr>
            <a:spLocks noChangeShapeType="1"/>
          </p:cNvSpPr>
          <p:nvPr/>
        </p:nvSpPr>
        <p:spPr bwMode="auto">
          <a:xfrm flipH="1" flipV="1">
            <a:off x="2208213" y="3429001"/>
            <a:ext cx="806450" cy="403225"/>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flipH="1" flipV="1">
            <a:off x="2668589" y="2017713"/>
            <a:ext cx="1266825" cy="690562"/>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Line 12"/>
          <p:cNvSpPr>
            <a:spLocks noChangeShapeType="1"/>
          </p:cNvSpPr>
          <p:nvPr/>
        </p:nvSpPr>
        <p:spPr bwMode="auto">
          <a:xfrm flipH="1" flipV="1">
            <a:off x="3143251" y="2824164"/>
            <a:ext cx="504825" cy="244475"/>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Line 13"/>
          <p:cNvSpPr>
            <a:spLocks noChangeShapeType="1"/>
          </p:cNvSpPr>
          <p:nvPr/>
        </p:nvSpPr>
        <p:spPr bwMode="auto">
          <a:xfrm>
            <a:off x="3028950" y="3789363"/>
            <a:ext cx="0" cy="129540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14"/>
          <p:cNvSpPr>
            <a:spLocks noChangeShapeType="1"/>
          </p:cNvSpPr>
          <p:nvPr/>
        </p:nvSpPr>
        <p:spPr bwMode="auto">
          <a:xfrm flipH="1">
            <a:off x="3979864" y="4365626"/>
            <a:ext cx="28575" cy="1249363"/>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5"/>
          <p:cNvSpPr>
            <a:spLocks noChangeShapeType="1"/>
          </p:cNvSpPr>
          <p:nvPr/>
        </p:nvSpPr>
        <p:spPr bwMode="auto">
          <a:xfrm>
            <a:off x="4957763" y="3803650"/>
            <a:ext cx="0" cy="129540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flipV="1">
            <a:off x="4008438" y="1989139"/>
            <a:ext cx="1223962" cy="719137"/>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flipV="1">
            <a:off x="4943476" y="3357563"/>
            <a:ext cx="792163" cy="474662"/>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8"/>
          <p:cNvSpPr>
            <a:spLocks noChangeShapeType="1"/>
          </p:cNvSpPr>
          <p:nvPr/>
        </p:nvSpPr>
        <p:spPr bwMode="auto">
          <a:xfrm flipV="1">
            <a:off x="4324350" y="2838451"/>
            <a:ext cx="431800" cy="246063"/>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19"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47946">
            <a:off x="1957388" y="2108201"/>
            <a:ext cx="1211262"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75958">
            <a:off x="3076576" y="4481514"/>
            <a:ext cx="1909763"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1000"/>
                                        <p:tgtEl>
                                          <p:spTgt spid="1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1000"/>
                                        <p:tgtEl>
                                          <p:spTgt spid="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1000"/>
                                        <p:tgtEl>
                                          <p:spTgt spid="10"/>
                                        </p:tgtEl>
                                      </p:cBhvr>
                                    </p:animEffect>
                                  </p:childTnLst>
                                </p:cTn>
                              </p:par>
                            </p:childTnLst>
                          </p:cTn>
                        </p:par>
                        <p:par>
                          <p:cTn id="18" fill="hold">
                            <p:stCondLst>
                              <p:cond delay="1000"/>
                            </p:stCondLst>
                            <p:childTnLst>
                              <p:par>
                                <p:cTn id="19" presetID="22" presetClass="exit" presetSubtype="4" fill="hold" nodeType="afterEffect">
                                  <p:stCondLst>
                                    <p:cond delay="0"/>
                                  </p:stCondLst>
                                  <p:childTnLst>
                                    <p:animEffect transition="out" filter="wipe(down)">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1000"/>
                                        <p:tgtEl>
                                          <p:spTgt spid="13"/>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1000"/>
                                        <p:tgtEl>
                                          <p:spTgt spid="1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1000"/>
                                        <p:tgtEl>
                                          <p:spTgt spid="15"/>
                                        </p:tgtEl>
                                      </p:cBhvr>
                                    </p:animEffect>
                                  </p:childTnLst>
                                </p:cTn>
                              </p:par>
                            </p:childTnLst>
                          </p:cTn>
                        </p:par>
                        <p:par>
                          <p:cTn id="33" fill="hold">
                            <p:stCondLst>
                              <p:cond delay="1000"/>
                            </p:stCondLst>
                            <p:childTnLst>
                              <p:par>
                                <p:cTn id="34" presetID="22" presetClass="exit" presetSubtype="4" fill="hold" nodeType="afterEffect">
                                  <p:stCondLst>
                                    <p:cond delay="0"/>
                                  </p:stCondLst>
                                  <p:childTnLst>
                                    <p:animEffect transition="out" filter="wipe(down)">
                                      <p:cBhvr>
                                        <p:cTn id="35" dur="500"/>
                                        <p:tgtEl>
                                          <p:spTgt spid="20"/>
                                        </p:tgtEl>
                                      </p:cBhvr>
                                    </p:animEffect>
                                    <p:set>
                                      <p:cBhvr>
                                        <p:cTn id="36" dur="1" fill="hold">
                                          <p:stCondLst>
                                            <p:cond delay="499"/>
                                          </p:stCondLst>
                                        </p:cTn>
                                        <p:tgtEl>
                                          <p:spTgt spid="2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1000"/>
                                        <p:tgtEl>
                                          <p:spTgt spid="1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1000"/>
                                        <p:tgtEl>
                                          <p:spTgt spid="1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1000"/>
                                        <p:tgtEl>
                                          <p:spTgt spid="17"/>
                                        </p:tgtEl>
                                      </p:cBhvr>
                                    </p:animEffect>
                                  </p:childTnLst>
                                </p:cTn>
                              </p:par>
                            </p:childTnLst>
                          </p:cTn>
                        </p:par>
                        <p:par>
                          <p:cTn id="48" fill="hold">
                            <p:stCondLst>
                              <p:cond delay="1000"/>
                            </p:stCondLst>
                            <p:childTnLst>
                              <p:par>
                                <p:cTn id="49" presetID="22" presetClass="exit" presetSubtype="4" fill="hold" nodeType="afterEffect">
                                  <p:stCondLst>
                                    <p:cond delay="0"/>
                                  </p:stCondLst>
                                  <p:childTnLst>
                                    <p:animEffect transition="out" filter="wipe(down)">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9" grpId="0" autoUpdateAnimBg="0"/>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11676" y="6092826"/>
            <a:ext cx="5184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endParaRPr lang="zh-CN" altLang="en-US" sz="1800"/>
          </a:p>
        </p:txBody>
      </p:sp>
      <p:graphicFrame>
        <p:nvGraphicFramePr>
          <p:cNvPr id="3" name="Object 3"/>
          <p:cNvGraphicFramePr>
            <a:graphicFrameLocks noChangeAspect="1"/>
          </p:cNvGraphicFramePr>
          <p:nvPr/>
        </p:nvGraphicFramePr>
        <p:xfrm>
          <a:off x="6383339" y="4941888"/>
          <a:ext cx="1368425" cy="1511300"/>
        </p:xfrm>
        <a:graphic>
          <a:graphicData uri="http://schemas.openxmlformats.org/presentationml/2006/ole">
            <mc:AlternateContent xmlns:mc="http://schemas.openxmlformats.org/markup-compatibility/2006">
              <mc:Choice xmlns:v="urn:schemas-microsoft-com:vml" Requires="v">
                <p:oleObj r:id="rId2" imgW="1371429" imgH="1400000" progId="Paint.Picture">
                  <p:embed/>
                </p:oleObj>
              </mc:Choice>
              <mc:Fallback>
                <p:oleObj r:id="rId2" imgW="1371429" imgH="1400000"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9" y="4941888"/>
                        <a:ext cx="1368425"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l="25098" t="23633" r="29851" b="16341"/>
          <a:stretch>
            <a:fillRect/>
          </a:stretch>
        </p:blipFill>
        <p:spPr bwMode="auto">
          <a:xfrm>
            <a:off x="4224338" y="476250"/>
            <a:ext cx="6121400" cy="611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5"/>
          <p:cNvSpPr txBox="1">
            <a:spLocks noChangeArrowheads="1"/>
          </p:cNvSpPr>
          <p:nvPr/>
        </p:nvSpPr>
        <p:spPr bwMode="auto">
          <a:xfrm>
            <a:off x="97126" y="219076"/>
            <a:ext cx="9142412" cy="579437"/>
          </a:xfrm>
          <a:prstGeom prst="rect">
            <a:avLst/>
          </a:prstGeom>
          <a:noFill/>
          <a:ln>
            <a:noFill/>
          </a:ln>
          <a:effectLst/>
          <a:extLst>
            <a:ext uri="{909E8E84-426E-40DD-AFC4-6F175D3DCCD1}">
              <a14:hiddenFill xmlns:a14="http://schemas.microsoft.com/office/drawing/2010/main">
                <a:gradFill rotWithShape="1">
                  <a:gsLst>
                    <a:gs pos="0">
                      <a:srgbClr val="996633">
                        <a:alpha val="70000"/>
                      </a:srgbClr>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b="1" dirty="0">
                <a:ea typeface="楷体_GB2312" panose="02010600030101010101" charset="-122"/>
              </a:rPr>
              <a:t>  </a:t>
            </a:r>
            <a:r>
              <a:rPr lang="en-US" altLang="zh-CN" sz="2800" b="1" dirty="0">
                <a:solidFill>
                  <a:srgbClr val="FF6666"/>
                </a:solidFill>
                <a:latin typeface="华文细黑" panose="02010600040101010101" pitchFamily="2" charset="-122"/>
                <a:ea typeface="华文细黑" panose="02010600040101010101" pitchFamily="2" charset="-122"/>
              </a:rPr>
              <a:t>2.</a:t>
            </a:r>
            <a:r>
              <a:rPr lang="zh-CN" altLang="en-US" sz="2800" b="1" dirty="0">
                <a:solidFill>
                  <a:srgbClr val="FF6666"/>
                </a:solidFill>
                <a:latin typeface="华文细黑" panose="02010600040101010101" pitchFamily="2" charset="-122"/>
                <a:ea typeface="华文细黑" panose="02010600040101010101" pitchFamily="2" charset="-122"/>
              </a:rPr>
              <a:t>棱锥表面取点                      </a:t>
            </a:r>
          </a:p>
        </p:txBody>
      </p:sp>
      <p:sp>
        <p:nvSpPr>
          <p:cNvPr id="6" name="Oval 6"/>
          <p:cNvSpPr>
            <a:spLocks noChangeArrowheads="1"/>
          </p:cNvSpPr>
          <p:nvPr/>
        </p:nvSpPr>
        <p:spPr bwMode="auto">
          <a:xfrm>
            <a:off x="4800601" y="4868864"/>
            <a:ext cx="142875" cy="142875"/>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 name="Text Box 7"/>
          <p:cNvSpPr txBox="1">
            <a:spLocks noChangeArrowheads="1"/>
          </p:cNvSpPr>
          <p:nvPr/>
        </p:nvSpPr>
        <p:spPr bwMode="auto">
          <a:xfrm>
            <a:off x="4943476" y="4862513"/>
            <a:ext cx="2889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n</a:t>
            </a:r>
          </a:p>
        </p:txBody>
      </p:sp>
      <p:sp>
        <p:nvSpPr>
          <p:cNvPr id="8" name="Line 8"/>
          <p:cNvSpPr>
            <a:spLocks noChangeShapeType="1"/>
          </p:cNvSpPr>
          <p:nvPr/>
        </p:nvSpPr>
        <p:spPr bwMode="auto">
          <a:xfrm flipV="1">
            <a:off x="4872038" y="2349500"/>
            <a:ext cx="0" cy="2592388"/>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Oval 9"/>
          <p:cNvSpPr>
            <a:spLocks noChangeArrowheads="1"/>
          </p:cNvSpPr>
          <p:nvPr/>
        </p:nvSpPr>
        <p:spPr bwMode="auto">
          <a:xfrm>
            <a:off x="4800601" y="2276476"/>
            <a:ext cx="142875" cy="142875"/>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0" name="Text Box 10"/>
          <p:cNvSpPr txBox="1">
            <a:spLocks noChangeArrowheads="1"/>
          </p:cNvSpPr>
          <p:nvPr/>
        </p:nvSpPr>
        <p:spPr bwMode="auto">
          <a:xfrm>
            <a:off x="4295775" y="1916113"/>
            <a:ext cx="10795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n′</a:t>
            </a:r>
          </a:p>
        </p:txBody>
      </p:sp>
      <p:sp>
        <p:nvSpPr>
          <p:cNvPr id="11" name="Line 11"/>
          <p:cNvSpPr>
            <a:spLocks noChangeShapeType="1"/>
          </p:cNvSpPr>
          <p:nvPr/>
        </p:nvSpPr>
        <p:spPr bwMode="auto">
          <a:xfrm>
            <a:off x="6888163" y="4005263"/>
            <a:ext cx="863600" cy="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Line 12"/>
          <p:cNvSpPr>
            <a:spLocks noChangeShapeType="1"/>
          </p:cNvSpPr>
          <p:nvPr/>
        </p:nvSpPr>
        <p:spPr bwMode="auto">
          <a:xfrm flipV="1">
            <a:off x="7751763" y="3141663"/>
            <a:ext cx="0" cy="86360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Line 13"/>
          <p:cNvSpPr>
            <a:spLocks noChangeShapeType="1"/>
          </p:cNvSpPr>
          <p:nvPr/>
        </p:nvSpPr>
        <p:spPr bwMode="auto">
          <a:xfrm>
            <a:off x="7751764" y="4005264"/>
            <a:ext cx="2592387" cy="2592387"/>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14"/>
          <p:cNvSpPr>
            <a:spLocks noChangeShapeType="1"/>
          </p:cNvSpPr>
          <p:nvPr/>
        </p:nvSpPr>
        <p:spPr bwMode="auto">
          <a:xfrm>
            <a:off x="6888163" y="3141663"/>
            <a:ext cx="863600" cy="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5"/>
          <p:cNvSpPr>
            <a:spLocks noChangeShapeType="1"/>
          </p:cNvSpPr>
          <p:nvPr/>
        </p:nvSpPr>
        <p:spPr bwMode="auto">
          <a:xfrm>
            <a:off x="6888163" y="3141663"/>
            <a:ext cx="0" cy="86360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4872038" y="4941888"/>
            <a:ext cx="3816350"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4872038" y="2349500"/>
            <a:ext cx="3803650" cy="0"/>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8"/>
          <p:cNvSpPr>
            <a:spLocks noChangeShapeType="1"/>
          </p:cNvSpPr>
          <p:nvPr/>
        </p:nvSpPr>
        <p:spPr bwMode="auto">
          <a:xfrm>
            <a:off x="8688388" y="2349500"/>
            <a:ext cx="0" cy="2592388"/>
          </a:xfrm>
          <a:prstGeom prst="line">
            <a:avLst/>
          </a:prstGeom>
          <a:noFill/>
          <a:ln w="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Oval 19"/>
          <p:cNvSpPr>
            <a:spLocks noChangeArrowheads="1"/>
          </p:cNvSpPr>
          <p:nvPr/>
        </p:nvSpPr>
        <p:spPr bwMode="auto">
          <a:xfrm>
            <a:off x="8616951" y="2276476"/>
            <a:ext cx="142875" cy="142875"/>
          </a:xfrm>
          <a:prstGeom prst="ellipse">
            <a:avLst/>
          </a:prstGeom>
          <a:solidFill>
            <a:srgbClr val="FF3300"/>
          </a:solidFill>
          <a:ln w="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 name="Text Box 20"/>
          <p:cNvSpPr txBox="1">
            <a:spLocks noChangeArrowheads="1"/>
          </p:cNvSpPr>
          <p:nvPr/>
        </p:nvSpPr>
        <p:spPr bwMode="auto">
          <a:xfrm>
            <a:off x="8183564" y="1916113"/>
            <a:ext cx="11525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1800" b="1" i="1"/>
              <a:t>n″</a:t>
            </a:r>
          </a:p>
        </p:txBody>
      </p:sp>
      <p:sp>
        <p:nvSpPr>
          <p:cNvPr id="21" name="Text Box 21"/>
          <p:cNvSpPr txBox="1">
            <a:spLocks noChangeArrowheads="1"/>
          </p:cNvSpPr>
          <p:nvPr/>
        </p:nvSpPr>
        <p:spPr bwMode="auto">
          <a:xfrm>
            <a:off x="831273" y="1938338"/>
            <a:ext cx="3320040"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zh-CN" altLang="en-US" sz="2000" b="1" dirty="0">
                <a:ea typeface="楷体_GB2312" panose="02010600030101010101" charset="-122"/>
              </a:rPr>
              <a:t>       </a:t>
            </a:r>
            <a:r>
              <a:rPr lang="zh-CN" altLang="en-US" sz="2800" dirty="0">
                <a:latin typeface="华文细黑" panose="02010600040101010101" pitchFamily="2" charset="-122"/>
                <a:ea typeface="华文细黑" panose="02010600040101010101" pitchFamily="2" charset="-122"/>
              </a:rPr>
              <a:t>由于正四棱锥的各个面均处于特殊位置，因此在表面上取点可以利用平面的积聚性投影。</a:t>
            </a:r>
          </a:p>
        </p:txBody>
      </p:sp>
      <p:sp>
        <p:nvSpPr>
          <p:cNvPr id="22" name="Text Box 22"/>
          <p:cNvSpPr txBox="1">
            <a:spLocks noChangeArrowheads="1"/>
          </p:cNvSpPr>
          <p:nvPr/>
        </p:nvSpPr>
        <p:spPr bwMode="auto">
          <a:xfrm>
            <a:off x="1163782" y="1100138"/>
            <a:ext cx="2844657"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None/>
            </a:pPr>
            <a:r>
              <a:rPr lang="en-US" altLang="zh-CN" sz="2800" dirty="0">
                <a:solidFill>
                  <a:srgbClr val="0066CC"/>
                </a:solidFill>
                <a:latin typeface="Times New Roman" panose="02020603050405020304" pitchFamily="18" charset="0"/>
                <a:ea typeface="华文细黑" panose="02010600040101010101" pitchFamily="2" charset="-122"/>
                <a:cs typeface="Times New Roman" panose="02020603050405020304" pitchFamily="18" charset="0"/>
              </a:rPr>
              <a:t>(1)</a:t>
            </a:r>
            <a:r>
              <a:rPr lang="zh-CN" altLang="en-US" sz="2800" dirty="0">
                <a:solidFill>
                  <a:srgbClr val="0066CC"/>
                </a:solidFill>
                <a:latin typeface="华文细黑" panose="02010600040101010101" pitchFamily="2" charset="-122"/>
                <a:ea typeface="华文细黑" panose="02010600040101010101" pitchFamily="2" charset="-122"/>
              </a:rPr>
              <a:t>正四棱锥</a:t>
            </a:r>
          </a:p>
        </p:txBody>
      </p:sp>
    </p:spTree>
    <p:extLst>
      <p:ext uri="{BB962C8B-B14F-4D97-AF65-F5344CB8AC3E}">
        <p14:creationId xmlns:p14="http://schemas.microsoft.com/office/powerpoint/2010/main" val="16276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1000"/>
                                        <p:tgtEl>
                                          <p:spTgt spid="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1000"/>
                                        <p:tgtEl>
                                          <p:spTgt spid="1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1000"/>
                                        <p:tgtEl>
                                          <p:spTgt spid="17"/>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utoUpdateAnimBg="0"/>
      <p:bldP spid="16" grpId="0" animBg="1"/>
      <p:bldP spid="17" grpId="0" animBg="1"/>
      <p:bldP spid="18" grpId="0" animBg="1"/>
      <p:bldP spid="19" grpId="0" animBg="1"/>
      <p:bldP spid="20" grpId="0" autoUpdateAnimBg="0"/>
      <p:bldP spid="21" grpId="0" autoUpdateAnimBg="0"/>
    </p:bldLst>
  </p:timing>
</p:sld>
</file>

<file path=ppt/theme/theme1.xml><?xml version="1.0" encoding="utf-8"?>
<a:theme xmlns:a="http://schemas.openxmlformats.org/drawingml/2006/main" name="微软雅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软雅黑" id="{DD6907A6-4332-48AB-A9DF-0ECBB6C1E03B}" vid="{97590DBE-10B7-4057-9214-198AB55E0A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3620</TotalTime>
  <Words>2812</Words>
  <Application>Microsoft Office PowerPoint</Application>
  <PresentationFormat>宽屏</PresentationFormat>
  <Paragraphs>450</Paragraphs>
  <Slides>52</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52</vt:i4>
      </vt:variant>
    </vt:vector>
  </HeadingPairs>
  <TitlesOfParts>
    <vt:vector size="67" baseType="lpstr">
      <vt:lpstr>华文细黑</vt:lpstr>
      <vt:lpstr>宋体</vt:lpstr>
      <vt:lpstr>楷体_GB2312</vt:lpstr>
      <vt:lpstr>Arial</vt:lpstr>
      <vt:lpstr>Calibri</vt:lpstr>
      <vt:lpstr>Calibri Light</vt:lpstr>
      <vt:lpstr>ISOCP</vt:lpstr>
      <vt:lpstr>Tahoma</vt:lpstr>
      <vt:lpstr>Times New Roman</vt:lpstr>
      <vt:lpstr>Wingdings</vt:lpstr>
      <vt:lpstr>微软雅黑</vt:lpstr>
      <vt:lpstr>Bitmap Image</vt:lpstr>
      <vt:lpstr>位图图像</vt:lpstr>
      <vt:lpstr>AutoCAD.Drawing.15</vt:lpstr>
      <vt:lpstr>MS_ClipArt_Gallery.2</vt:lpstr>
      <vt:lpstr>PowerPoint 演示文稿</vt:lpstr>
      <vt:lpstr>课程引入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Wenjie Yu</cp:lastModifiedBy>
  <cp:revision>233</cp:revision>
  <dcterms:created xsi:type="dcterms:W3CDTF">2015-10-29T03:31:05Z</dcterms:created>
  <dcterms:modified xsi:type="dcterms:W3CDTF">2023-11-05T13:02:03Z</dcterms:modified>
</cp:coreProperties>
</file>